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5"/>
  </p:notesMasterIdLst>
  <p:handoutMasterIdLst>
    <p:handoutMasterId r:id="rId56"/>
  </p:handoutMasterIdLst>
  <p:sldIdLst>
    <p:sldId id="256" r:id="rId3"/>
    <p:sldId id="257" r:id="rId4"/>
    <p:sldId id="397" r:id="rId5"/>
    <p:sldId id="398" r:id="rId6"/>
    <p:sldId id="361" r:id="rId7"/>
    <p:sldId id="357" r:id="rId8"/>
    <p:sldId id="392" r:id="rId9"/>
    <p:sldId id="386" r:id="rId10"/>
    <p:sldId id="393" r:id="rId11"/>
    <p:sldId id="336" r:id="rId12"/>
    <p:sldId id="368" r:id="rId13"/>
    <p:sldId id="337" r:id="rId14"/>
    <p:sldId id="411" r:id="rId15"/>
    <p:sldId id="412" r:id="rId16"/>
    <p:sldId id="330" r:id="rId17"/>
    <p:sldId id="395" r:id="rId18"/>
    <p:sldId id="370" r:id="rId19"/>
    <p:sldId id="373" r:id="rId20"/>
    <p:sldId id="371" r:id="rId21"/>
    <p:sldId id="374" r:id="rId22"/>
    <p:sldId id="394" r:id="rId23"/>
    <p:sldId id="391" r:id="rId24"/>
    <p:sldId id="375" r:id="rId25"/>
    <p:sldId id="413" r:id="rId26"/>
    <p:sldId id="385" r:id="rId27"/>
    <p:sldId id="396" r:id="rId28"/>
    <p:sldId id="376" r:id="rId29"/>
    <p:sldId id="358" r:id="rId30"/>
    <p:sldId id="359" r:id="rId31"/>
    <p:sldId id="360" r:id="rId32"/>
    <p:sldId id="387" r:id="rId33"/>
    <p:sldId id="388" r:id="rId34"/>
    <p:sldId id="414" r:id="rId35"/>
    <p:sldId id="364" r:id="rId36"/>
    <p:sldId id="407" r:id="rId37"/>
    <p:sldId id="377" r:id="rId38"/>
    <p:sldId id="378" r:id="rId39"/>
    <p:sldId id="379" r:id="rId40"/>
    <p:sldId id="380" r:id="rId41"/>
    <p:sldId id="381" r:id="rId42"/>
    <p:sldId id="382" r:id="rId43"/>
    <p:sldId id="383" r:id="rId44"/>
    <p:sldId id="399" r:id="rId45"/>
    <p:sldId id="400" r:id="rId46"/>
    <p:sldId id="401" r:id="rId47"/>
    <p:sldId id="402" r:id="rId48"/>
    <p:sldId id="403" r:id="rId49"/>
    <p:sldId id="404" r:id="rId50"/>
    <p:sldId id="405" r:id="rId51"/>
    <p:sldId id="408" r:id="rId52"/>
    <p:sldId id="409" r:id="rId53"/>
    <p:sldId id="410" r:id="rId54"/>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is chaverot" initials="lc" lastIdx="1" clrIdx="0">
    <p:extLst>
      <p:ext uri="{19B8F6BF-5375-455C-9EA6-DF929625EA0E}">
        <p15:presenceInfo xmlns:p15="http://schemas.microsoft.com/office/powerpoint/2012/main" userId="523a14ef9c22f8c5" providerId="Windows Live"/>
      </p:ext>
    </p:extLst>
  </p:cmAuthor>
  <p:cmAuthor id="2" name="mairie lentilly" initials="ml" lastIdx="1" clrIdx="1">
    <p:extLst>
      <p:ext uri="{19B8F6BF-5375-455C-9EA6-DF929625EA0E}">
        <p15:presenceInfo xmlns:p15="http://schemas.microsoft.com/office/powerpoint/2012/main" userId="2a94e505c9f0633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4660"/>
  </p:normalViewPr>
  <p:slideViewPr>
    <p:cSldViewPr snapToGrid="0">
      <p:cViewPr varScale="1">
        <p:scale>
          <a:sx n="115" d="100"/>
          <a:sy n="115" d="100"/>
        </p:scale>
        <p:origin x="588" y="114"/>
      </p:cViewPr>
      <p:guideLst/>
    </p:cSldViewPr>
  </p:slideViewPr>
  <p:notesTextViewPr>
    <p:cViewPr>
      <p:scale>
        <a:sx n="1" d="1"/>
        <a:sy n="1" d="1"/>
      </p:scale>
      <p:origin x="0" y="0"/>
    </p:cViewPr>
  </p:notesTextViewPr>
  <p:sorterViewPr>
    <p:cViewPr>
      <p:scale>
        <a:sx n="100" d="100"/>
        <a:sy n="100" d="100"/>
      </p:scale>
      <p:origin x="0" y="-124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USB-GHD\BUDGET\2021\BUDGET\DGF%20FISCALITE%202010_2020.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Lentilly-DC1\Commun\6%20-%20Service%20COMPTABILITE_FINANCES\Budget\2021\Budget\CA%202020_BP%202021_CM%2020210331_graphique.xlsx"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Feuille_de_calcul_Microsoft_Excel1.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Feuille_de_calcul_Microsoft_Excel2.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oleObject" Target="file:///\\Lentilly-DC1\Commun\6%20-%20Service%20COMPTABILITE_FINANCES\Budget\2021\DETTE\Emprunts%202017_202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430939813907448E-2"/>
          <c:y val="3.4919244435535915E-2"/>
          <c:w val="0.88084299048341741"/>
          <c:h val="0.8805822330334403"/>
        </c:manualLayout>
      </c:layout>
      <c:lineChart>
        <c:grouping val="standard"/>
        <c:varyColors val="0"/>
        <c:ser>
          <c:idx val="0"/>
          <c:order val="0"/>
          <c:spPr>
            <a:ln w="28575" cap="rnd">
              <a:solidFill>
                <a:schemeClr val="accent1"/>
              </a:solidFill>
              <a:round/>
            </a:ln>
            <a:effectLst/>
          </c:spPr>
          <c:marker>
            <c:symbol val="diamond"/>
            <c:size val="10"/>
            <c:spPr>
              <a:solidFill>
                <a:schemeClr val="tx1"/>
              </a:solidFill>
              <a:ln w="9525">
                <a:solidFill>
                  <a:schemeClr val="tx1"/>
                </a:solidFill>
              </a:ln>
              <a:effectLst/>
            </c:spPr>
          </c:marker>
          <c:dLbls>
            <c:dLbl>
              <c:idx val="3"/>
              <c:layout>
                <c:manualLayout>
                  <c:x val="0"/>
                  <c:y val="-3.8411168879089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1F-4BF0-BF25-8996DE193506}"/>
                </c:ext>
              </c:extLst>
            </c:dLbl>
            <c:dLbl>
              <c:idx val="4"/>
              <c:layout>
                <c:manualLayout>
                  <c:x val="-2.156915427515923E-3"/>
                  <c:y val="-2.09515466613215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1F-4BF0-BF25-8996DE193506}"/>
                </c:ext>
              </c:extLst>
            </c:dLbl>
            <c:dLbl>
              <c:idx val="5"/>
              <c:layout>
                <c:manualLayout>
                  <c:x val="-1.8280017335789668E-3"/>
                  <c:y val="-5.23815665683325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1F-4BF0-BF25-8996DE193506}"/>
                </c:ext>
              </c:extLst>
            </c:dLbl>
            <c:dLbl>
              <c:idx val="6"/>
              <c:numFmt formatCode="_(&quot;€&quot;* #,##0.00_);_(&quot;€&quot;* \(#,##0.00\);_(&quot;€&quot;* &quot;-&quot;??_);_(@_)" sourceLinked="0"/>
              <c:spPr>
                <a:solidFill>
                  <a:sysClr val="window" lastClr="FFFFFF"/>
                </a:solidFill>
                <a:ln w="25400" cap="flat" cmpd="sng" algn="ctr">
                  <a:solidFill>
                    <a:schemeClr val="accent2">
                      <a:shade val="50000"/>
                    </a:schemeClr>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ln>
                        <a:solidFill>
                          <a:schemeClr val="tx1"/>
                        </a:solidFill>
                      </a:ln>
                      <a:solidFill>
                        <a:schemeClr val="lt1"/>
                      </a:solidFill>
                      <a:latin typeface="+mn-lt"/>
                      <a:ea typeface="+mn-ea"/>
                      <a:cs typeface="+mn-cs"/>
                    </a:defRPr>
                  </a:pPr>
                  <a:endParaRPr lang="fr-FR"/>
                </a:p>
              </c:txPr>
              <c:dLblPos val="r"/>
              <c:showLegendKey val="0"/>
              <c:showVal val="1"/>
              <c:showCatName val="0"/>
              <c:showSerName val="0"/>
              <c:showPercent val="0"/>
              <c:showBubbleSize val="0"/>
              <c:extLst>
                <c:ext xmlns:c16="http://schemas.microsoft.com/office/drawing/2014/chart" uri="{C3380CC4-5D6E-409C-BE32-E72D297353CC}">
                  <c16:uniqueId val="{00000003-741F-4BF0-BF25-8996DE193506}"/>
                </c:ext>
              </c:extLst>
            </c:dLbl>
            <c:dLbl>
              <c:idx val="7"/>
              <c:layout>
                <c:manualLayout>
                  <c:x val="0"/>
                  <c:y val="-5.23892668280237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41F-4BF0-BF25-8996DE193506}"/>
                </c:ext>
              </c:extLst>
            </c:dLbl>
            <c:numFmt formatCode="_(&quot;€&quot;* #,##0.00_);_(&quot;€&quot;* \(#,##0.00\);_(&quot;€&quot;* &quot;-&quot;??_);_(@_)"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a:solidFill>
                        <a:schemeClr val="tx1"/>
                      </a:solidFill>
                    </a:ln>
                    <a:solidFill>
                      <a:schemeClr val="tx1">
                        <a:lumMod val="75000"/>
                        <a:lumOff val="25000"/>
                      </a:schemeClr>
                    </a:solidFill>
                    <a:latin typeface="+mn-lt"/>
                    <a:ea typeface="+mn-ea"/>
                    <a:cs typeface="+mn-cs"/>
                  </a:defRPr>
                </a:pPr>
                <a:endParaRPr lang="fr-FR"/>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Dotations!$B$2:$I$2</c:f>
              <c:numCache>
                <c:formatCode>General</c:formatCode>
                <c:ptCount val="8"/>
                <c:pt idx="0">
                  <c:v>2014</c:v>
                </c:pt>
                <c:pt idx="1">
                  <c:v>2015</c:v>
                </c:pt>
                <c:pt idx="2">
                  <c:v>2016</c:v>
                </c:pt>
                <c:pt idx="3">
                  <c:v>2017</c:v>
                </c:pt>
                <c:pt idx="4">
                  <c:v>2018</c:v>
                </c:pt>
                <c:pt idx="5">
                  <c:v>2019</c:v>
                </c:pt>
                <c:pt idx="6">
                  <c:v>2020</c:v>
                </c:pt>
                <c:pt idx="7">
                  <c:v>2021</c:v>
                </c:pt>
              </c:numCache>
            </c:numRef>
          </c:cat>
          <c:val>
            <c:numRef>
              <c:f>Dotations!$B$8:$I$8</c:f>
              <c:numCache>
                <c:formatCode>#,##0</c:formatCode>
                <c:ptCount val="8"/>
                <c:pt idx="0">
                  <c:v>600751.66</c:v>
                </c:pt>
                <c:pt idx="1">
                  <c:v>510473.19</c:v>
                </c:pt>
                <c:pt idx="2">
                  <c:v>399753.63</c:v>
                </c:pt>
                <c:pt idx="3">
                  <c:v>339772.56</c:v>
                </c:pt>
                <c:pt idx="4">
                  <c:v>322479.28999999998</c:v>
                </c:pt>
                <c:pt idx="5">
                  <c:v>299835</c:v>
                </c:pt>
                <c:pt idx="6">
                  <c:v>309361</c:v>
                </c:pt>
                <c:pt idx="7">
                  <c:v>260521</c:v>
                </c:pt>
              </c:numCache>
            </c:numRef>
          </c:val>
          <c:smooth val="0"/>
          <c:extLst>
            <c:ext xmlns:c16="http://schemas.microsoft.com/office/drawing/2014/chart" uri="{C3380CC4-5D6E-409C-BE32-E72D297353CC}">
              <c16:uniqueId val="{00000005-741F-4BF0-BF25-8996DE193506}"/>
            </c:ext>
          </c:extLst>
        </c:ser>
        <c:dLbls>
          <c:dLblPos val="t"/>
          <c:showLegendKey val="0"/>
          <c:showVal val="1"/>
          <c:showCatName val="0"/>
          <c:showSerName val="0"/>
          <c:showPercent val="0"/>
          <c:showBubbleSize val="0"/>
        </c:dLbls>
        <c:upDownBars>
          <c:gapWidth val="150"/>
          <c:upBars>
            <c:spPr>
              <a:solidFill>
                <a:schemeClr val="lt1"/>
              </a:solidFill>
              <a:ln w="9525">
                <a:solidFill>
                  <a:schemeClr val="tx1">
                    <a:lumMod val="15000"/>
                    <a:lumOff val="85000"/>
                  </a:schemeClr>
                </a:solidFill>
              </a:ln>
              <a:effectLst/>
            </c:spPr>
          </c:upBars>
          <c:downBars>
            <c:spPr>
              <a:solidFill>
                <a:schemeClr val="dk1">
                  <a:lumMod val="65000"/>
                  <a:lumOff val="35000"/>
                </a:schemeClr>
              </a:solidFill>
              <a:ln w="9525">
                <a:solidFill>
                  <a:schemeClr val="tx1">
                    <a:lumMod val="65000"/>
                    <a:lumOff val="35000"/>
                  </a:schemeClr>
                </a:solidFill>
              </a:ln>
              <a:effectLst/>
            </c:spPr>
          </c:downBars>
        </c:upDownBars>
        <c:marker val="1"/>
        <c:smooth val="0"/>
        <c:axId val="404885320"/>
        <c:axId val="404885712"/>
      </c:lineChart>
      <c:catAx>
        <c:axId val="404885320"/>
        <c:scaling>
          <c:orientation val="minMax"/>
        </c:scaling>
        <c:delete val="0"/>
        <c:axPos val="b"/>
        <c:numFmt formatCode="General" sourceLinked="1"/>
        <c:majorTickMark val="none"/>
        <c:minorTickMark val="none"/>
        <c:tickLblPos val="nextTo"/>
        <c:spPr>
          <a:noFill/>
          <a:ln w="9525" cap="flat" cmpd="sng" algn="ctr">
            <a:solidFill>
              <a:srgbClr val="FF000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04885712"/>
        <c:crosses val="autoZero"/>
        <c:auto val="1"/>
        <c:lblAlgn val="ctr"/>
        <c:lblOffset val="100"/>
        <c:noMultiLvlLbl val="0"/>
      </c:catAx>
      <c:valAx>
        <c:axId val="404885712"/>
        <c:scaling>
          <c:orientation val="minMax"/>
          <c:min val="25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04885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26900584795326E-3"/>
          <c:y val="0"/>
          <c:w val="0.99257314811730346"/>
          <c:h val="0.83578833333333391"/>
        </c:manualLayout>
      </c:layout>
      <c:barChart>
        <c:barDir val="col"/>
        <c:grouping val="clustered"/>
        <c:varyColors val="0"/>
        <c:ser>
          <c:idx val="0"/>
          <c:order val="0"/>
          <c:tx>
            <c:strRef>
              <c:f>'Graph_fonct '!$B$2</c:f>
              <c:strCache>
                <c:ptCount val="1"/>
                <c:pt idx="0">
                  <c:v>CA 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'Graph_fonct '!$A$3:$A$5</c:f>
              <c:strCache>
                <c:ptCount val="3"/>
                <c:pt idx="0">
                  <c:v>Ressources fiscales</c:v>
                </c:pt>
                <c:pt idx="1">
                  <c:v>Dotations</c:v>
                </c:pt>
                <c:pt idx="2">
                  <c:v>Autres produits réels</c:v>
                </c:pt>
              </c:strCache>
            </c:strRef>
          </c:cat>
          <c:val>
            <c:numRef>
              <c:f>'Graph_fonct '!$B$3:$B$5</c:f>
              <c:numCache>
                <c:formatCode>#,##0</c:formatCode>
                <c:ptCount val="3"/>
                <c:pt idx="0">
                  <c:v>4096616.51</c:v>
                </c:pt>
                <c:pt idx="1">
                  <c:v>555183.03999999992</c:v>
                </c:pt>
                <c:pt idx="2">
                  <c:v>257354.17000000004</c:v>
                </c:pt>
              </c:numCache>
            </c:numRef>
          </c:val>
          <c:extLst>
            <c:ext xmlns:c16="http://schemas.microsoft.com/office/drawing/2014/chart" uri="{C3380CC4-5D6E-409C-BE32-E72D297353CC}">
              <c16:uniqueId val="{00000000-2E4C-4B30-862F-910B79037633}"/>
            </c:ext>
          </c:extLst>
        </c:ser>
        <c:ser>
          <c:idx val="2"/>
          <c:order val="1"/>
          <c:tx>
            <c:strRef>
              <c:f>'Graph_fonct '!$C$2</c:f>
              <c:strCache>
                <c:ptCount val="1"/>
                <c:pt idx="0">
                  <c:v>CA 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'Graph_fonct '!$A$3:$A$5</c:f>
              <c:strCache>
                <c:ptCount val="3"/>
                <c:pt idx="0">
                  <c:v>Ressources fiscales</c:v>
                </c:pt>
                <c:pt idx="1">
                  <c:v>Dotations</c:v>
                </c:pt>
                <c:pt idx="2">
                  <c:v>Autres produits réels</c:v>
                </c:pt>
              </c:strCache>
            </c:strRef>
          </c:cat>
          <c:val>
            <c:numRef>
              <c:f>'Graph_fonct '!$C$3:$C$5</c:f>
              <c:numCache>
                <c:formatCode>#,##0</c:formatCode>
                <c:ptCount val="3"/>
                <c:pt idx="0">
                  <c:v>4263662.5599999996</c:v>
                </c:pt>
                <c:pt idx="1">
                  <c:v>547566.77999999991</c:v>
                </c:pt>
                <c:pt idx="2">
                  <c:v>299400.2</c:v>
                </c:pt>
              </c:numCache>
            </c:numRef>
          </c:val>
          <c:extLst>
            <c:ext xmlns:c16="http://schemas.microsoft.com/office/drawing/2014/chart" uri="{C3380CC4-5D6E-409C-BE32-E72D297353CC}">
              <c16:uniqueId val="{00000001-2E4C-4B30-862F-910B79037633}"/>
            </c:ext>
          </c:extLst>
        </c:ser>
        <c:ser>
          <c:idx val="3"/>
          <c:order val="2"/>
          <c:tx>
            <c:strRef>
              <c:f>'Graph_fonct '!$D$2</c:f>
              <c:strCache>
                <c:ptCount val="1"/>
                <c:pt idx="0">
                  <c:v>CA 2020</c:v>
                </c:pt>
              </c:strCache>
            </c:strRef>
          </c:tx>
          <c:invertIfNegative val="0"/>
          <c:dLbls>
            <c:spPr>
              <a:noFill/>
              <a:ln>
                <a:noFill/>
              </a:ln>
              <a:effectLst/>
            </c:spPr>
            <c:txPr>
              <a:bodyPr wrap="square" lIns="38100" tIns="19050" rIns="38100" bIns="19050" anchor="ctr">
                <a:spAutoFit/>
              </a:bodyPr>
              <a:lstStyle/>
              <a:p>
                <a:pPr>
                  <a:defRPr sz="8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'Graph_fonct '!$A$3:$A$5</c:f>
              <c:strCache>
                <c:ptCount val="3"/>
                <c:pt idx="0">
                  <c:v>Ressources fiscales</c:v>
                </c:pt>
                <c:pt idx="1">
                  <c:v>Dotations</c:v>
                </c:pt>
                <c:pt idx="2">
                  <c:v>Autres produits réels</c:v>
                </c:pt>
              </c:strCache>
            </c:strRef>
          </c:cat>
          <c:val>
            <c:numRef>
              <c:f>'Graph_fonct '!$D$3:$D$5</c:f>
              <c:numCache>
                <c:formatCode>#,##0</c:formatCode>
                <c:ptCount val="3"/>
                <c:pt idx="0">
                  <c:v>4426245.55</c:v>
                </c:pt>
                <c:pt idx="1">
                  <c:v>523852.72000000003</c:v>
                </c:pt>
                <c:pt idx="2">
                  <c:v>196444.18000000002</c:v>
                </c:pt>
              </c:numCache>
            </c:numRef>
          </c:val>
          <c:extLst>
            <c:ext xmlns:c16="http://schemas.microsoft.com/office/drawing/2014/chart" uri="{C3380CC4-5D6E-409C-BE32-E72D297353CC}">
              <c16:uniqueId val="{00000002-2E4C-4B30-862F-910B79037633}"/>
            </c:ext>
          </c:extLst>
        </c:ser>
        <c:ser>
          <c:idx val="1"/>
          <c:order val="3"/>
          <c:tx>
            <c:strRef>
              <c:f>'Graph_fonct '!$E$2</c:f>
              <c:strCache>
                <c:ptCount val="1"/>
                <c:pt idx="0">
                  <c:v>BP 2021</c:v>
                </c:pt>
              </c:strCache>
            </c:strRef>
          </c:tx>
          <c:invertIfNegative val="0"/>
          <c:dLbls>
            <c:spPr>
              <a:noFill/>
              <a:ln>
                <a:noFill/>
              </a:ln>
              <a:effectLst/>
            </c:spPr>
            <c:txPr>
              <a:bodyPr wrap="square" lIns="38100" tIns="19050" rIns="38100" bIns="19050" anchor="ctr">
                <a:spAutoFit/>
              </a:bodyPr>
              <a:lstStyle/>
              <a:p>
                <a:pPr>
                  <a:defRPr sz="8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'Graph_fonct '!$A$3:$A$5</c:f>
              <c:strCache>
                <c:ptCount val="3"/>
                <c:pt idx="0">
                  <c:v>Ressources fiscales</c:v>
                </c:pt>
                <c:pt idx="1">
                  <c:v>Dotations</c:v>
                </c:pt>
                <c:pt idx="2">
                  <c:v>Autres produits réels</c:v>
                </c:pt>
              </c:strCache>
            </c:strRef>
          </c:cat>
          <c:val>
            <c:numRef>
              <c:f>'Graph_fonct '!$E$3:$E$5</c:f>
              <c:numCache>
                <c:formatCode>#,##0</c:formatCode>
                <c:ptCount val="3"/>
                <c:pt idx="0">
                  <c:v>4406985</c:v>
                </c:pt>
                <c:pt idx="1">
                  <c:v>484630</c:v>
                </c:pt>
                <c:pt idx="2">
                  <c:v>198251</c:v>
                </c:pt>
              </c:numCache>
            </c:numRef>
          </c:val>
          <c:extLst>
            <c:ext xmlns:c16="http://schemas.microsoft.com/office/drawing/2014/chart" uri="{C3380CC4-5D6E-409C-BE32-E72D297353CC}">
              <c16:uniqueId val="{00000003-2E4C-4B30-862F-910B79037633}"/>
            </c:ext>
          </c:extLst>
        </c:ser>
        <c:dLbls>
          <c:showLegendKey val="0"/>
          <c:showVal val="1"/>
          <c:showCatName val="0"/>
          <c:showSerName val="0"/>
          <c:showPercent val="0"/>
          <c:showBubbleSize val="0"/>
        </c:dLbls>
        <c:gapWidth val="75"/>
        <c:axId val="386548200"/>
        <c:axId val="386548592"/>
      </c:barChart>
      <c:catAx>
        <c:axId val="386548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86548592"/>
        <c:crosses val="autoZero"/>
        <c:auto val="1"/>
        <c:lblAlgn val="ctr"/>
        <c:lblOffset val="100"/>
        <c:tickLblSkip val="1"/>
        <c:noMultiLvlLbl val="0"/>
      </c:catAx>
      <c:valAx>
        <c:axId val="386548592"/>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86548200"/>
        <c:crosses val="autoZero"/>
        <c:crossBetween val="between"/>
      </c:valAx>
      <c:spPr>
        <a:gradFill flip="none" rotWithShape="1">
          <a:gsLst>
            <a:gs pos="0">
              <a:schemeClr val="accent1">
                <a:lumMod val="5000"/>
                <a:lumOff val="95000"/>
              </a:schemeClr>
            </a:gs>
            <a:gs pos="74000">
              <a:srgbClr val="EB95EB"/>
            </a:gs>
            <a:gs pos="83000">
              <a:srgbClr val="EB95EB"/>
            </a:gs>
            <a:gs pos="100000">
              <a:schemeClr val="accent1">
                <a:lumMod val="30000"/>
                <a:lumOff val="70000"/>
              </a:schemeClr>
            </a:gs>
          </a:gsLst>
          <a:lin ang="5400000" scaled="1"/>
          <a:tileRect/>
        </a:gradFill>
        <a:ln>
          <a:noFill/>
        </a:ln>
        <a:effectLst/>
      </c:spPr>
    </c:plotArea>
    <c:legend>
      <c:legendPos val="b"/>
      <c:legendEntry>
        <c:idx val="1"/>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legendEntry>
      <c:layout>
        <c:manualLayout>
          <c:xMode val="edge"/>
          <c:yMode val="edge"/>
          <c:x val="0.43721286549707633"/>
          <c:y val="0.13093222222222231"/>
          <c:w val="0.56278712371053885"/>
          <c:h val="7.592039592039591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3028831493783139E-2"/>
          <c:y val="2.3443228852523198E-2"/>
          <c:w val="0.97163120567375971"/>
          <c:h val="0.7423690674901956"/>
        </c:manualLayout>
      </c:layout>
      <c:barChart>
        <c:barDir val="col"/>
        <c:grouping val="clustered"/>
        <c:varyColors val="0"/>
        <c:ser>
          <c:idx val="2"/>
          <c:order val="0"/>
          <c:tx>
            <c:strRef>
              <c:f>'Graph_fonct '!$B$19</c:f>
              <c:strCache>
                <c:ptCount val="1"/>
                <c:pt idx="0">
                  <c:v>CA 2018</c:v>
                </c:pt>
              </c:strCache>
            </c:strRef>
          </c:tx>
          <c:invertIfNegative val="0"/>
          <c:dLbls>
            <c:dLbl>
              <c:idx val="2"/>
              <c:layout>
                <c:manualLayout>
                  <c:x val="-4.8260932010658215E-17"/>
                  <c:y val="6.03318393681403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B7-4D01-8CAB-2B3A11651E88}"/>
                </c:ext>
              </c:extLst>
            </c:dLbl>
            <c:dLbl>
              <c:idx val="3"/>
              <c:layout>
                <c:manualLayout>
                  <c:x val="-1.3162224415927256E-3"/>
                  <c:y val="9.0497759052209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B7-4D01-8CAB-2B3A11651E88}"/>
                </c:ext>
              </c:extLst>
            </c:dLbl>
            <c:dLbl>
              <c:idx val="4"/>
              <c:layout>
                <c:manualLayout>
                  <c:x val="-1.3162224415926291E-3"/>
                  <c:y val="1.20663678736280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B7-4D01-8CAB-2B3A11651E88}"/>
                </c:ext>
              </c:extLst>
            </c:dLbl>
            <c:spPr>
              <a:noFill/>
              <a:ln>
                <a:noFill/>
              </a:ln>
              <a:effectLst/>
            </c:spPr>
            <c:txPr>
              <a:bodyPr wrap="square" lIns="38100" tIns="19050" rIns="38100" bIns="19050" anchor="ctr">
                <a:spAutoFit/>
              </a:bodyPr>
              <a:lstStyle/>
              <a:p>
                <a:pPr>
                  <a:defRPr sz="800" b="0" i="0" baseline="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'Graph_fonct '!$A$20:$A$24</c:f>
              <c:strCache>
                <c:ptCount val="5"/>
                <c:pt idx="0">
                  <c:v>Charges du personnel</c:v>
                </c:pt>
                <c:pt idx="1">
                  <c:v>Subventions</c:v>
                </c:pt>
                <c:pt idx="2">
                  <c:v>Autres charges à caractère général et gestion courantes</c:v>
                </c:pt>
                <c:pt idx="3">
                  <c:v>Charges financières</c:v>
                </c:pt>
                <c:pt idx="4">
                  <c:v>SRU + péréquation intercommunale</c:v>
                </c:pt>
              </c:strCache>
            </c:strRef>
          </c:cat>
          <c:val>
            <c:numRef>
              <c:f>'Graph_fonct '!$B$20:$B$24</c:f>
              <c:numCache>
                <c:formatCode>#,##0</c:formatCode>
                <c:ptCount val="5"/>
                <c:pt idx="0">
                  <c:v>1875174</c:v>
                </c:pt>
                <c:pt idx="1">
                  <c:v>343099</c:v>
                </c:pt>
                <c:pt idx="2">
                  <c:v>1333218</c:v>
                </c:pt>
                <c:pt idx="3">
                  <c:v>132958</c:v>
                </c:pt>
                <c:pt idx="4">
                  <c:v>163293</c:v>
                </c:pt>
              </c:numCache>
            </c:numRef>
          </c:val>
          <c:extLst>
            <c:ext xmlns:c16="http://schemas.microsoft.com/office/drawing/2014/chart" uri="{C3380CC4-5D6E-409C-BE32-E72D297353CC}">
              <c16:uniqueId val="{00000003-C2B7-4D01-8CAB-2B3A11651E88}"/>
            </c:ext>
          </c:extLst>
        </c:ser>
        <c:ser>
          <c:idx val="0"/>
          <c:order val="1"/>
          <c:tx>
            <c:strRef>
              <c:f>'Graph_fonct '!$C$19</c:f>
              <c:strCache>
                <c:ptCount val="1"/>
                <c:pt idx="0">
                  <c:v>CA 2019</c:v>
                </c:pt>
              </c:strCache>
            </c:strRef>
          </c:tx>
          <c:invertIfNegative val="0"/>
          <c:dLbls>
            <c:dLbl>
              <c:idx val="0"/>
              <c:layout>
                <c:manualLayout>
                  <c:x val="-2.6324448831852583E-3"/>
                  <c:y val="-1.50829598420350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B7-4D01-8CAB-2B3A11651E88}"/>
                </c:ext>
              </c:extLst>
            </c:dLbl>
            <c:dLbl>
              <c:idx val="2"/>
              <c:layout>
                <c:manualLayout>
                  <c:x val="0"/>
                  <c:y val="-2.71493277156631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B7-4D01-8CAB-2B3A11651E88}"/>
                </c:ext>
              </c:extLst>
            </c:dLbl>
            <c:dLbl>
              <c:idx val="3"/>
              <c:layout>
                <c:manualLayout>
                  <c:x val="0"/>
                  <c:y val="-2.11161437788492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2B7-4D01-8CAB-2B3A11651E88}"/>
                </c:ext>
              </c:extLst>
            </c:dLbl>
            <c:dLbl>
              <c:idx val="4"/>
              <c:layout>
                <c:manualLayout>
                  <c:x val="0"/>
                  <c:y val="-1.50829598420350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2B7-4D01-8CAB-2B3A11651E88}"/>
                </c:ext>
              </c:extLst>
            </c:dLbl>
            <c:spPr>
              <a:noFill/>
              <a:ln>
                <a:noFill/>
              </a:ln>
              <a:effectLst/>
            </c:spPr>
            <c:txPr>
              <a:bodyPr wrap="square" lIns="38100" tIns="19050" rIns="38100" bIns="19050" anchor="ctr">
                <a:spAutoFit/>
              </a:bodyPr>
              <a:lstStyle/>
              <a:p>
                <a:pPr>
                  <a:defRPr sz="8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'Graph_fonct '!$A$20:$A$24</c:f>
              <c:strCache>
                <c:ptCount val="5"/>
                <c:pt idx="0">
                  <c:v>Charges du personnel</c:v>
                </c:pt>
                <c:pt idx="1">
                  <c:v>Subventions</c:v>
                </c:pt>
                <c:pt idx="2">
                  <c:v>Autres charges à caractère général et gestion courantes</c:v>
                </c:pt>
                <c:pt idx="3">
                  <c:v>Charges financières</c:v>
                </c:pt>
                <c:pt idx="4">
                  <c:v>SRU + péréquation intercommunale</c:v>
                </c:pt>
              </c:strCache>
            </c:strRef>
          </c:cat>
          <c:val>
            <c:numRef>
              <c:f>'Graph_fonct '!$C$20:$C$24</c:f>
              <c:numCache>
                <c:formatCode>#,##0</c:formatCode>
                <c:ptCount val="5"/>
                <c:pt idx="0">
                  <c:v>1906525.0600000003</c:v>
                </c:pt>
                <c:pt idx="1">
                  <c:v>455714.2</c:v>
                </c:pt>
                <c:pt idx="2">
                  <c:v>1323901.9999999998</c:v>
                </c:pt>
                <c:pt idx="3">
                  <c:v>122403.93000000001</c:v>
                </c:pt>
                <c:pt idx="4">
                  <c:v>159676.26</c:v>
                </c:pt>
              </c:numCache>
            </c:numRef>
          </c:val>
          <c:extLst>
            <c:ext xmlns:c16="http://schemas.microsoft.com/office/drawing/2014/chart" uri="{C3380CC4-5D6E-409C-BE32-E72D297353CC}">
              <c16:uniqueId val="{00000008-C2B7-4D01-8CAB-2B3A11651E88}"/>
            </c:ext>
          </c:extLst>
        </c:ser>
        <c:ser>
          <c:idx val="3"/>
          <c:order val="2"/>
          <c:tx>
            <c:strRef>
              <c:f>'Graph_fonct '!$D$19</c:f>
              <c:strCache>
                <c:ptCount val="1"/>
                <c:pt idx="0">
                  <c:v>CA 2020</c:v>
                </c:pt>
              </c:strCache>
            </c:strRef>
          </c:tx>
          <c:invertIfNegative val="0"/>
          <c:dLbls>
            <c:dLbl>
              <c:idx val="0"/>
              <c:layout>
                <c:manualLayout>
                  <c:x val="-2.6324448831852583E-3"/>
                  <c:y val="-3.92156955892912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2B7-4D01-8CAB-2B3A11651E88}"/>
                </c:ext>
              </c:extLst>
            </c:dLbl>
            <c:dLbl>
              <c:idx val="2"/>
              <c:layout>
                <c:manualLayout>
                  <c:x val="0"/>
                  <c:y val="6.03318393681403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2B7-4D01-8CAB-2B3A11651E88}"/>
                </c:ext>
              </c:extLst>
            </c:dLbl>
            <c:dLbl>
              <c:idx val="3"/>
              <c:layout>
                <c:manualLayout>
                  <c:x val="0"/>
                  <c:y val="3.01659196840701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2B7-4D01-8CAB-2B3A11651E88}"/>
                </c:ext>
              </c:extLst>
            </c:dLbl>
            <c:dLbl>
              <c:idx val="4"/>
              <c:layout>
                <c:manualLayout>
                  <c:x val="1.3162224415926291E-3"/>
                  <c:y val="6.03318393681403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2B7-4D01-8CAB-2B3A11651E88}"/>
                </c:ext>
              </c:extLst>
            </c:dLbl>
            <c:spPr>
              <a:noFill/>
              <a:ln>
                <a:noFill/>
              </a:ln>
              <a:effectLst/>
            </c:spPr>
            <c:txPr>
              <a:bodyPr wrap="square" lIns="38100" tIns="19050" rIns="38100" bIns="19050" anchor="ctr">
                <a:spAutoFit/>
              </a:bodyPr>
              <a:lstStyle/>
              <a:p>
                <a:pPr>
                  <a:defRPr sz="8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'Graph_fonct '!$A$20:$A$24</c:f>
              <c:strCache>
                <c:ptCount val="5"/>
                <c:pt idx="0">
                  <c:v>Charges du personnel</c:v>
                </c:pt>
                <c:pt idx="1">
                  <c:v>Subventions</c:v>
                </c:pt>
                <c:pt idx="2">
                  <c:v>Autres charges à caractère général et gestion courantes</c:v>
                </c:pt>
                <c:pt idx="3">
                  <c:v>Charges financières</c:v>
                </c:pt>
                <c:pt idx="4">
                  <c:v>SRU + péréquation intercommunale</c:v>
                </c:pt>
              </c:strCache>
            </c:strRef>
          </c:cat>
          <c:val>
            <c:numRef>
              <c:f>'Graph_fonct '!$D$20:$D$24</c:f>
              <c:numCache>
                <c:formatCode>#,##0</c:formatCode>
                <c:ptCount val="5"/>
                <c:pt idx="0">
                  <c:v>1937575.72</c:v>
                </c:pt>
                <c:pt idx="1">
                  <c:v>523733.93</c:v>
                </c:pt>
                <c:pt idx="2">
                  <c:v>1335447.8900000001</c:v>
                </c:pt>
                <c:pt idx="3">
                  <c:v>113803.79</c:v>
                </c:pt>
                <c:pt idx="4">
                  <c:v>171594.05</c:v>
                </c:pt>
              </c:numCache>
            </c:numRef>
          </c:val>
          <c:extLst>
            <c:ext xmlns:c16="http://schemas.microsoft.com/office/drawing/2014/chart" uri="{C3380CC4-5D6E-409C-BE32-E72D297353CC}">
              <c16:uniqueId val="{0000000D-C2B7-4D01-8CAB-2B3A11651E88}"/>
            </c:ext>
          </c:extLst>
        </c:ser>
        <c:ser>
          <c:idx val="1"/>
          <c:order val="3"/>
          <c:tx>
            <c:strRef>
              <c:f>'Graph_fonct '!$E$19</c:f>
              <c:strCache>
                <c:ptCount val="1"/>
                <c:pt idx="0">
                  <c:v>BP 2021</c:v>
                </c:pt>
              </c:strCache>
            </c:strRef>
          </c:tx>
          <c:invertIfNegative val="0"/>
          <c:dLbls>
            <c:dLbl>
              <c:idx val="0"/>
              <c:layout>
                <c:manualLayout>
                  <c:x val="-2.4130466005329107E-17"/>
                  <c:y val="-1.8099551810442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2B7-4D01-8CAB-2B3A11651E88}"/>
                </c:ext>
              </c:extLst>
            </c:dLbl>
            <c:dLbl>
              <c:idx val="2"/>
              <c:layout>
                <c:manualLayout>
                  <c:x val="0"/>
                  <c:y val="-1.80995518104421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2B7-4D01-8CAB-2B3A11651E88}"/>
                </c:ext>
              </c:extLst>
            </c:dLbl>
            <c:dLbl>
              <c:idx val="3"/>
              <c:layout>
                <c:manualLayout>
                  <c:x val="0"/>
                  <c:y val="-2.4132735747256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2B7-4D01-8CAB-2B3A11651E88}"/>
                </c:ext>
              </c:extLst>
            </c:dLbl>
            <c:dLbl>
              <c:idx val="4"/>
              <c:layout>
                <c:manualLayout>
                  <c:x val="0"/>
                  <c:y val="-2.11161437788491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2B7-4D01-8CAB-2B3A11651E88}"/>
                </c:ext>
              </c:extLst>
            </c:dLbl>
            <c:spPr>
              <a:noFill/>
              <a:ln>
                <a:noFill/>
              </a:ln>
              <a:effectLst/>
            </c:spPr>
            <c:txPr>
              <a:bodyPr wrap="square" lIns="38100" tIns="19050" rIns="38100" bIns="19050" anchor="ctr">
                <a:spAutoFit/>
              </a:bodyPr>
              <a:lstStyle/>
              <a:p>
                <a:pPr>
                  <a:defRPr sz="8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'Graph_fonct '!$A$20:$A$24</c:f>
              <c:strCache>
                <c:ptCount val="5"/>
                <c:pt idx="0">
                  <c:v>Charges du personnel</c:v>
                </c:pt>
                <c:pt idx="1">
                  <c:v>Subventions</c:v>
                </c:pt>
                <c:pt idx="2">
                  <c:v>Autres charges à caractère général et gestion courantes</c:v>
                </c:pt>
                <c:pt idx="3">
                  <c:v>Charges financières</c:v>
                </c:pt>
                <c:pt idx="4">
                  <c:v>SRU + péréquation intercommunale</c:v>
                </c:pt>
              </c:strCache>
            </c:strRef>
          </c:cat>
          <c:val>
            <c:numRef>
              <c:f>'Graph_fonct '!$E$20:$E$24</c:f>
              <c:numCache>
                <c:formatCode>#,##0</c:formatCode>
                <c:ptCount val="5"/>
                <c:pt idx="0">
                  <c:v>2075000</c:v>
                </c:pt>
                <c:pt idx="1">
                  <c:v>530000</c:v>
                </c:pt>
                <c:pt idx="2">
                  <c:v>1372254</c:v>
                </c:pt>
                <c:pt idx="3">
                  <c:v>114996.7</c:v>
                </c:pt>
                <c:pt idx="4">
                  <c:v>182905</c:v>
                </c:pt>
              </c:numCache>
            </c:numRef>
          </c:val>
          <c:extLst>
            <c:ext xmlns:c16="http://schemas.microsoft.com/office/drawing/2014/chart" uri="{C3380CC4-5D6E-409C-BE32-E72D297353CC}">
              <c16:uniqueId val="{00000012-C2B7-4D01-8CAB-2B3A11651E88}"/>
            </c:ext>
          </c:extLst>
        </c:ser>
        <c:dLbls>
          <c:showLegendKey val="0"/>
          <c:showVal val="1"/>
          <c:showCatName val="0"/>
          <c:showSerName val="0"/>
          <c:showPercent val="0"/>
          <c:showBubbleSize val="0"/>
        </c:dLbls>
        <c:gapWidth val="75"/>
        <c:axId val="386549376"/>
        <c:axId val="386549768"/>
      </c:barChart>
      <c:catAx>
        <c:axId val="386549376"/>
        <c:scaling>
          <c:orientation val="minMax"/>
        </c:scaling>
        <c:delete val="0"/>
        <c:axPos val="b"/>
        <c:numFmt formatCode="General" sourceLinked="1"/>
        <c:majorTickMark val="none"/>
        <c:minorTickMark val="none"/>
        <c:tickLblPos val="nextTo"/>
        <c:txPr>
          <a:bodyPr/>
          <a:lstStyle/>
          <a:p>
            <a:pPr>
              <a:defRPr sz="1400" b="1" i="0" baseline="0"/>
            </a:pPr>
            <a:endParaRPr lang="fr-FR"/>
          </a:p>
        </c:txPr>
        <c:crossAx val="386549768"/>
        <c:crosses val="autoZero"/>
        <c:auto val="1"/>
        <c:lblAlgn val="ctr"/>
        <c:lblOffset val="100"/>
        <c:tickLblSkip val="1"/>
        <c:noMultiLvlLbl val="0"/>
      </c:catAx>
      <c:valAx>
        <c:axId val="386549768"/>
        <c:scaling>
          <c:orientation val="minMax"/>
        </c:scaling>
        <c:delete val="0"/>
        <c:axPos val="l"/>
        <c:numFmt formatCode="#,##0" sourceLinked="1"/>
        <c:majorTickMark val="none"/>
        <c:minorTickMark val="none"/>
        <c:tickLblPos val="none"/>
        <c:crossAx val="386549376"/>
        <c:crosses val="autoZero"/>
        <c:crossBetween val="between"/>
      </c:valAx>
      <c:spPr>
        <a:noFill/>
        <a:ln w="25400">
          <a:noFill/>
        </a:ln>
      </c:spPr>
    </c:plotArea>
    <c:legend>
      <c:legendPos val="b"/>
      <c:legendEntry>
        <c:idx val="0"/>
        <c:txPr>
          <a:bodyPr/>
          <a:lstStyle/>
          <a:p>
            <a:pPr>
              <a:defRPr sz="1400" b="1" baseline="0">
                <a:latin typeface="Times New Roman" panose="02020603050405020304" pitchFamily="18" charset="0"/>
              </a:defRPr>
            </a:pPr>
            <a:endParaRPr lang="fr-FR"/>
          </a:p>
        </c:txPr>
      </c:legendEntry>
      <c:legendEntry>
        <c:idx val="1"/>
        <c:txPr>
          <a:bodyPr/>
          <a:lstStyle/>
          <a:p>
            <a:pPr>
              <a:defRPr sz="1400" b="1" i="0" baseline="0">
                <a:latin typeface="Times New Roman" panose="02020603050405020304" pitchFamily="18" charset="0"/>
              </a:defRPr>
            </a:pPr>
            <a:endParaRPr lang="fr-FR"/>
          </a:p>
        </c:txPr>
      </c:legendEntry>
      <c:legendEntry>
        <c:idx val="2"/>
        <c:txPr>
          <a:bodyPr/>
          <a:lstStyle/>
          <a:p>
            <a:pPr>
              <a:defRPr sz="1400" b="1" baseline="0">
                <a:latin typeface="Times New Roman" panose="02020603050405020304" pitchFamily="18" charset="0"/>
                <a:cs typeface="Times New Roman" panose="02020603050405020304" pitchFamily="18" charset="0"/>
              </a:defRPr>
            </a:pPr>
            <a:endParaRPr lang="fr-FR"/>
          </a:p>
        </c:txPr>
      </c:legendEntry>
      <c:legendEntry>
        <c:idx val="3"/>
        <c:txPr>
          <a:bodyPr/>
          <a:lstStyle/>
          <a:p>
            <a:pPr>
              <a:defRPr sz="1400" b="1" i="0" baseline="0">
                <a:latin typeface="Times New Roman" panose="02020603050405020304" pitchFamily="18" charset="0"/>
              </a:defRPr>
            </a:pPr>
            <a:endParaRPr lang="fr-FR"/>
          </a:p>
        </c:txPr>
      </c:legendEntry>
      <c:layout>
        <c:manualLayout>
          <c:xMode val="edge"/>
          <c:yMode val="edge"/>
          <c:x val="0.37773560063949668"/>
          <c:y val="9.0549471442870746E-2"/>
          <c:w val="0.43169809473297704"/>
          <c:h val="6.3259040713686959E-2"/>
        </c:manualLayout>
      </c:layout>
      <c:overlay val="0"/>
      <c:txPr>
        <a:bodyPr/>
        <a:lstStyle/>
        <a:p>
          <a:pPr>
            <a:defRPr baseline="0"/>
          </a:pPr>
          <a:endParaRPr lang="fr-FR"/>
        </a:p>
      </c:txPr>
    </c:legend>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793310127244296E-2"/>
          <c:y val="2.0847744185698201E-2"/>
          <c:w val="0.93020673649190433"/>
          <c:h val="0.8069428999100231"/>
        </c:manualLayout>
      </c:layout>
      <c:barChart>
        <c:barDir val="col"/>
        <c:grouping val="clustered"/>
        <c:varyColors val="0"/>
        <c:ser>
          <c:idx val="1"/>
          <c:order val="0"/>
          <c:tx>
            <c:strRef>
              <c:f>'Graph_fonct '!$B$48</c:f>
              <c:strCache>
                <c:ptCount val="1"/>
                <c:pt idx="0">
                  <c:v>CA 2018</c:v>
                </c:pt>
              </c:strCache>
            </c:strRef>
          </c:tx>
          <c:spPr>
            <a:solidFill>
              <a:schemeClr val="accent2"/>
            </a:solidFill>
            <a:ln>
              <a:noFill/>
            </a:ln>
            <a:effectLst/>
          </c:spPr>
          <c:invertIfNegative val="0"/>
          <c:cat>
            <c:strRef>
              <c:f>'Graph_fonct '!$A$49:$A$56</c:f>
              <c:strCache>
                <c:ptCount val="8"/>
                <c:pt idx="0">
                  <c:v>Petits Lutins + Poly'Gones</c:v>
                </c:pt>
                <c:pt idx="1">
                  <c:v>Education (écoles publiques/privée/restauration scolaire)</c:v>
                </c:pt>
                <c:pt idx="2">
                  <c:v>ALFA 3A périscolaire</c:v>
                </c:pt>
                <c:pt idx="3">
                  <c:v>Mille &amp; un repas</c:v>
                </c:pt>
                <c:pt idx="4">
                  <c:v>Vie associative sportive festive et autres</c:v>
                </c:pt>
                <c:pt idx="5">
                  <c:v>Culture</c:v>
                </c:pt>
                <c:pt idx="6">
                  <c:v>Cadre de vie &amp; autres</c:v>
                </c:pt>
                <c:pt idx="7">
                  <c:v>Solidarité</c:v>
                </c:pt>
              </c:strCache>
            </c:strRef>
          </c:cat>
          <c:val>
            <c:numRef>
              <c:f>'Graph_fonct '!$B$49:$B$56</c:f>
              <c:numCache>
                <c:formatCode>#,##0</c:formatCode>
                <c:ptCount val="8"/>
                <c:pt idx="0">
                  <c:v>188736</c:v>
                </c:pt>
                <c:pt idx="1">
                  <c:v>36792</c:v>
                </c:pt>
                <c:pt idx="2">
                  <c:v>0</c:v>
                </c:pt>
                <c:pt idx="3">
                  <c:v>0</c:v>
                </c:pt>
                <c:pt idx="4">
                  <c:v>15534</c:v>
                </c:pt>
                <c:pt idx="5">
                  <c:v>9897</c:v>
                </c:pt>
                <c:pt idx="6">
                  <c:v>450</c:v>
                </c:pt>
                <c:pt idx="7">
                  <c:v>19151</c:v>
                </c:pt>
              </c:numCache>
            </c:numRef>
          </c:val>
          <c:extLst>
            <c:ext xmlns:c16="http://schemas.microsoft.com/office/drawing/2014/chart" uri="{C3380CC4-5D6E-409C-BE32-E72D297353CC}">
              <c16:uniqueId val="{00000000-1832-4867-B887-720068D2C2B8}"/>
            </c:ext>
          </c:extLst>
        </c:ser>
        <c:ser>
          <c:idx val="2"/>
          <c:order val="1"/>
          <c:tx>
            <c:strRef>
              <c:f>'Graph_fonct '!$C$48</c:f>
              <c:strCache>
                <c:ptCount val="1"/>
                <c:pt idx="0">
                  <c:v>CA 2019</c:v>
                </c:pt>
              </c:strCache>
            </c:strRef>
          </c:tx>
          <c:spPr>
            <a:solidFill>
              <a:schemeClr val="accent3"/>
            </a:solidFill>
            <a:ln>
              <a:noFill/>
            </a:ln>
            <a:effectLst/>
          </c:spPr>
          <c:invertIfNegative val="0"/>
          <c:cat>
            <c:strRef>
              <c:f>'Graph_fonct '!$A$49:$A$56</c:f>
              <c:strCache>
                <c:ptCount val="8"/>
                <c:pt idx="0">
                  <c:v>Petits Lutins + Poly'Gones</c:v>
                </c:pt>
                <c:pt idx="1">
                  <c:v>Education (écoles publiques/privée/restauration scolaire)</c:v>
                </c:pt>
                <c:pt idx="2">
                  <c:v>ALFA 3A périscolaire</c:v>
                </c:pt>
                <c:pt idx="3">
                  <c:v>Mille &amp; un repas</c:v>
                </c:pt>
                <c:pt idx="4">
                  <c:v>Vie associative sportive festive et autres</c:v>
                </c:pt>
                <c:pt idx="5">
                  <c:v>Culture</c:v>
                </c:pt>
                <c:pt idx="6">
                  <c:v>Cadre de vie &amp; autres</c:v>
                </c:pt>
                <c:pt idx="7">
                  <c:v>Solidarité</c:v>
                </c:pt>
              </c:strCache>
            </c:strRef>
          </c:cat>
          <c:val>
            <c:numRef>
              <c:f>'Graph_fonct '!$C$49:$C$56</c:f>
              <c:numCache>
                <c:formatCode>#,##0</c:formatCode>
                <c:ptCount val="8"/>
                <c:pt idx="0">
                  <c:v>188636</c:v>
                </c:pt>
                <c:pt idx="1">
                  <c:v>18986</c:v>
                </c:pt>
                <c:pt idx="2">
                  <c:v>148676</c:v>
                </c:pt>
                <c:pt idx="3">
                  <c:v>0</c:v>
                </c:pt>
                <c:pt idx="4">
                  <c:v>15923</c:v>
                </c:pt>
                <c:pt idx="5">
                  <c:v>11470</c:v>
                </c:pt>
                <c:pt idx="6">
                  <c:v>850</c:v>
                </c:pt>
                <c:pt idx="7">
                  <c:v>21251</c:v>
                </c:pt>
              </c:numCache>
            </c:numRef>
          </c:val>
          <c:extLst>
            <c:ext xmlns:c16="http://schemas.microsoft.com/office/drawing/2014/chart" uri="{C3380CC4-5D6E-409C-BE32-E72D297353CC}">
              <c16:uniqueId val="{00000001-1832-4867-B887-720068D2C2B8}"/>
            </c:ext>
          </c:extLst>
        </c:ser>
        <c:ser>
          <c:idx val="0"/>
          <c:order val="2"/>
          <c:tx>
            <c:strRef>
              <c:f>'Graph_fonct '!$D$48</c:f>
              <c:strCache>
                <c:ptCount val="1"/>
                <c:pt idx="0">
                  <c:v>CA 2020</c:v>
                </c:pt>
              </c:strCache>
            </c:strRef>
          </c:tx>
          <c:spPr>
            <a:solidFill>
              <a:schemeClr val="accent1"/>
            </a:solidFill>
            <a:ln>
              <a:noFill/>
            </a:ln>
            <a:effectLst/>
          </c:spPr>
          <c:invertIfNegative val="0"/>
          <c:cat>
            <c:strRef>
              <c:f>'Graph_fonct '!$A$49:$A$56</c:f>
              <c:strCache>
                <c:ptCount val="8"/>
                <c:pt idx="0">
                  <c:v>Petits Lutins + Poly'Gones</c:v>
                </c:pt>
                <c:pt idx="1">
                  <c:v>Education (écoles publiques/privée/restauration scolaire)</c:v>
                </c:pt>
                <c:pt idx="2">
                  <c:v>ALFA 3A périscolaire</c:v>
                </c:pt>
                <c:pt idx="3">
                  <c:v>Mille &amp; un repas</c:v>
                </c:pt>
                <c:pt idx="4">
                  <c:v>Vie associative sportive festive et autres</c:v>
                </c:pt>
                <c:pt idx="5">
                  <c:v>Culture</c:v>
                </c:pt>
                <c:pt idx="6">
                  <c:v>Cadre de vie &amp; autres</c:v>
                </c:pt>
                <c:pt idx="7">
                  <c:v>Solidarité</c:v>
                </c:pt>
              </c:strCache>
            </c:strRef>
          </c:cat>
          <c:val>
            <c:numRef>
              <c:f>'Graph_fonct '!$D$49:$D$56</c:f>
              <c:numCache>
                <c:formatCode>#,##0</c:formatCode>
                <c:ptCount val="8"/>
                <c:pt idx="0">
                  <c:v>189381</c:v>
                </c:pt>
                <c:pt idx="1">
                  <c:v>21208</c:v>
                </c:pt>
                <c:pt idx="2">
                  <c:v>166262</c:v>
                </c:pt>
                <c:pt idx="3">
                  <c:v>30876.31</c:v>
                </c:pt>
                <c:pt idx="4">
                  <c:v>13832</c:v>
                </c:pt>
                <c:pt idx="5">
                  <c:v>11228</c:v>
                </c:pt>
                <c:pt idx="6">
                  <c:v>850</c:v>
                </c:pt>
                <c:pt idx="7">
                  <c:v>22076.6</c:v>
                </c:pt>
              </c:numCache>
            </c:numRef>
          </c:val>
          <c:extLst>
            <c:ext xmlns:c16="http://schemas.microsoft.com/office/drawing/2014/chart" uri="{C3380CC4-5D6E-409C-BE32-E72D297353CC}">
              <c16:uniqueId val="{00000002-1832-4867-B887-720068D2C2B8}"/>
            </c:ext>
          </c:extLst>
        </c:ser>
        <c:ser>
          <c:idx val="3"/>
          <c:order val="3"/>
          <c:tx>
            <c:strRef>
              <c:f>'Graph_fonct '!$E$48</c:f>
              <c:strCache>
                <c:ptCount val="1"/>
                <c:pt idx="0">
                  <c:v>BP 2021</c:v>
                </c:pt>
              </c:strCache>
            </c:strRef>
          </c:tx>
          <c:spPr>
            <a:solidFill>
              <a:schemeClr val="accent4"/>
            </a:solidFill>
            <a:ln>
              <a:noFill/>
            </a:ln>
            <a:effectLst/>
          </c:spPr>
          <c:invertIfNegative val="0"/>
          <c:cat>
            <c:strRef>
              <c:f>'Graph_fonct '!$A$49:$A$56</c:f>
              <c:strCache>
                <c:ptCount val="8"/>
                <c:pt idx="0">
                  <c:v>Petits Lutins + Poly'Gones</c:v>
                </c:pt>
                <c:pt idx="1">
                  <c:v>Education (écoles publiques/privée/restauration scolaire)</c:v>
                </c:pt>
                <c:pt idx="2">
                  <c:v>ALFA 3A périscolaire</c:v>
                </c:pt>
                <c:pt idx="3">
                  <c:v>Mille &amp; un repas</c:v>
                </c:pt>
                <c:pt idx="4">
                  <c:v>Vie associative sportive festive et autres</c:v>
                </c:pt>
                <c:pt idx="5">
                  <c:v>Culture</c:v>
                </c:pt>
                <c:pt idx="6">
                  <c:v>Cadre de vie &amp; autres</c:v>
                </c:pt>
                <c:pt idx="7">
                  <c:v>Solidarité</c:v>
                </c:pt>
              </c:strCache>
            </c:strRef>
          </c:cat>
          <c:val>
            <c:numRef>
              <c:f>'Graph_fonct '!$E$49:$E$56</c:f>
              <c:numCache>
                <c:formatCode>#,##0</c:formatCode>
                <c:ptCount val="8"/>
                <c:pt idx="0">
                  <c:v>232000</c:v>
                </c:pt>
                <c:pt idx="1">
                  <c:v>21065.4</c:v>
                </c:pt>
                <c:pt idx="2">
                  <c:v>200000</c:v>
                </c:pt>
                <c:pt idx="3">
                  <c:v>20000</c:v>
                </c:pt>
                <c:pt idx="4">
                  <c:v>13800</c:v>
                </c:pt>
                <c:pt idx="5">
                  <c:v>11320</c:v>
                </c:pt>
                <c:pt idx="6">
                  <c:v>7161</c:v>
                </c:pt>
                <c:pt idx="7">
                  <c:v>24654</c:v>
                </c:pt>
              </c:numCache>
            </c:numRef>
          </c:val>
          <c:extLst>
            <c:ext xmlns:c16="http://schemas.microsoft.com/office/drawing/2014/chart" uri="{C3380CC4-5D6E-409C-BE32-E72D297353CC}">
              <c16:uniqueId val="{00000003-1832-4867-B887-720068D2C2B8}"/>
            </c:ext>
          </c:extLst>
        </c:ser>
        <c:dLbls>
          <c:showLegendKey val="0"/>
          <c:showVal val="0"/>
          <c:showCatName val="0"/>
          <c:showSerName val="0"/>
          <c:showPercent val="0"/>
          <c:showBubbleSize val="0"/>
        </c:dLbls>
        <c:gapWidth val="219"/>
        <c:overlap val="-27"/>
        <c:axId val="386550944"/>
        <c:axId val="386551336"/>
      </c:barChart>
      <c:catAx>
        <c:axId val="386550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86551336"/>
        <c:crosses val="autoZero"/>
        <c:auto val="0"/>
        <c:lblAlgn val="ctr"/>
        <c:lblOffset val="100"/>
        <c:tickLblSkip val="1"/>
        <c:noMultiLvlLbl val="0"/>
      </c:catAx>
      <c:valAx>
        <c:axId val="386551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865509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r-FR"/>
          </a:p>
        </c:txPr>
      </c:dTable>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Entry>
      <c:legendEntry>
        <c:idx val="1"/>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Entry>
      <c:legendEntry>
        <c:idx val="2"/>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Entry>
      <c:layout>
        <c:manualLayout>
          <c:xMode val="edge"/>
          <c:yMode val="edge"/>
          <c:x val="0.59745715752166717"/>
          <c:y val="0.20244680459691242"/>
          <c:w val="0.23758491263661552"/>
          <c:h val="3.116364848828374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a:latin typeface="Arial" panose="020B0604020202020204" pitchFamily="34" charset="0"/>
                <a:cs typeface="Arial" panose="020B0604020202020204" pitchFamily="34" charset="0"/>
              </a:rPr>
              <a:t>capital restant dû au 31/12</a:t>
            </a:r>
          </a:p>
        </c:rich>
      </c:tx>
      <c:layout/>
      <c:overlay val="0"/>
    </c:title>
    <c:autoTitleDeleted val="0"/>
    <c:plotArea>
      <c:layout/>
      <c:barChart>
        <c:barDir val="col"/>
        <c:grouping val="stacked"/>
        <c:varyColors val="0"/>
        <c:ser>
          <c:idx val="1"/>
          <c:order val="0"/>
          <c:tx>
            <c:strRef>
              <c:f>'Emprunts 2008_2026'!$V$3</c:f>
              <c:strCache>
                <c:ptCount val="1"/>
                <c:pt idx="0">
                  <c:v>Capital restant dû sur anciens emprunts</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'Emprunts 2008_2026'!$A$4:$A$22</c:f>
              <c:numCache>
                <c:formatCode>General</c:formatCod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numCache>
            </c:numRef>
          </c:cat>
          <c:val>
            <c:numRef>
              <c:f>'Emprunts 2008_2026'!$V$4:$V$22</c:f>
              <c:numCache>
                <c:formatCode>_-* #\ ##0\ _€_-;\-* #\ ##0\ _€_-;_-* "-"??\ _€_-;_-@_-</c:formatCode>
                <c:ptCount val="19"/>
                <c:pt idx="0">
                  <c:v>2360361.15</c:v>
                </c:pt>
                <c:pt idx="1">
                  <c:v>2269907.9300000002</c:v>
                </c:pt>
                <c:pt idx="2">
                  <c:v>2175074.85</c:v>
                </c:pt>
                <c:pt idx="3">
                  <c:v>3944778.08</c:v>
                </c:pt>
                <c:pt idx="4">
                  <c:v>4267878.9400000004</c:v>
                </c:pt>
                <c:pt idx="5">
                  <c:v>4060213.91</c:v>
                </c:pt>
                <c:pt idx="6">
                  <c:v>3843659.08</c:v>
                </c:pt>
                <c:pt idx="7">
                  <c:v>3617617.47</c:v>
                </c:pt>
                <c:pt idx="8">
                  <c:v>3401721.34</c:v>
                </c:pt>
                <c:pt idx="9">
                  <c:v>3176628.82</c:v>
                </c:pt>
                <c:pt idx="10">
                  <c:v>2942151.89</c:v>
                </c:pt>
                <c:pt idx="11">
                  <c:v>2697885.24</c:v>
                </c:pt>
                <c:pt idx="12">
                  <c:v>2443405.48</c:v>
                </c:pt>
                <c:pt idx="13">
                  <c:v>2178270.37</c:v>
                </c:pt>
                <c:pt idx="14">
                  <c:v>1902017.89</c:v>
                </c:pt>
                <c:pt idx="15">
                  <c:v>1614165.4</c:v>
                </c:pt>
                <c:pt idx="16">
                  <c:v>1314208.6000000001</c:v>
                </c:pt>
                <c:pt idx="17">
                  <c:v>1026047.3</c:v>
                </c:pt>
                <c:pt idx="18">
                  <c:v>750595.54</c:v>
                </c:pt>
              </c:numCache>
            </c:numRef>
          </c:val>
          <c:extLst>
            <c:ext xmlns:c16="http://schemas.microsoft.com/office/drawing/2014/chart" uri="{C3380CC4-5D6E-409C-BE32-E72D297353CC}">
              <c16:uniqueId val="{00000000-8DD2-47A3-A370-B1A0A7855C36}"/>
            </c:ext>
          </c:extLst>
        </c:ser>
        <c:ser>
          <c:idx val="0"/>
          <c:order val="1"/>
          <c:tx>
            <c:strRef>
              <c:f>'Emprunts 2008_2026'!$E$3</c:f>
              <c:strCache>
                <c:ptCount val="1"/>
                <c:pt idx="0">
                  <c:v>CRD CEE</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'Emprunts 2008_2026'!$A$4:$A$22</c:f>
              <c:numCache>
                <c:formatCode>General</c:formatCod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numCache>
            </c:numRef>
          </c:cat>
          <c:val>
            <c:numRef>
              <c:f>'Emprunts 2008_2026'!$E$4:$E$22</c:f>
              <c:numCache>
                <c:formatCode>General</c:formatCode>
                <c:ptCount val="19"/>
                <c:pt idx="9" formatCode="_-* #\ ##0.00\ _€_-;\-* #\ ##0.00\ _€_-;_-* &quot;-&quot;??\ _€_-;_-@_-">
                  <c:v>1905385.85</c:v>
                </c:pt>
                <c:pt idx="10" formatCode="_-* #\ ##0.00\ _€_-;\-* #\ ##0.00\ _€_-;_-* &quot;-&quot;??\ _€_-;_-@_-">
                  <c:v>1778381.5</c:v>
                </c:pt>
                <c:pt idx="11" formatCode="_-* #\ ##0.00\ _€_-;\-* #\ ##0.00\ _€_-;_-* &quot;-&quot;??\ _€_-;_-@_-">
                  <c:v>1650396.39</c:v>
                </c:pt>
                <c:pt idx="12" formatCode="_-* #\ ##0.00\ _€_-;\-* #\ ##0.00\ _€_-;_-* &quot;-&quot;??\ _€_-;_-@_-">
                  <c:v>1521422.94</c:v>
                </c:pt>
                <c:pt idx="13" formatCode="_-* #\ ##0.00\ _€_-;\-* #\ ##0.00\ _€_-;_-* &quot;-&quot;??\ _€_-;_-@_-">
                  <c:v>1391453.53</c:v>
                </c:pt>
                <c:pt idx="14" formatCode="_-* #\ ##0.00\ _€_-;\-* #\ ##0.00\ _€_-;_-* &quot;-&quot;??\ _€_-;_-@_-">
                  <c:v>1260480.47</c:v>
                </c:pt>
                <c:pt idx="15" formatCode="_-* #\ ##0.00\ _€_-;\-* #\ ##0.00\ _€_-;_-* &quot;-&quot;??\ _€_-;_-@_-">
                  <c:v>1128495.99</c:v>
                </c:pt>
                <c:pt idx="16" formatCode="_-* #\ ##0.00\ _€_-;\-* #\ ##0.00\ _€_-;_-* &quot;-&quot;??\ _€_-;_-@_-">
                  <c:v>995492.29</c:v>
                </c:pt>
                <c:pt idx="17" formatCode="_-* #\ ##0.00\ _€_-;\-* #\ ##0.00\ _€_-;_-* &quot;-&quot;??\ _€_-;_-@_-">
                  <c:v>861461.51</c:v>
                </c:pt>
                <c:pt idx="18" formatCode="_-* #\ ##0.00\ _€_-;\-* #\ ##0.00\ _€_-;_-* &quot;-&quot;??\ _€_-;_-@_-">
                  <c:v>726395.7</c:v>
                </c:pt>
              </c:numCache>
            </c:numRef>
          </c:val>
          <c:extLst>
            <c:ext xmlns:c16="http://schemas.microsoft.com/office/drawing/2014/chart" uri="{C3380CC4-5D6E-409C-BE32-E72D297353CC}">
              <c16:uniqueId val="{00000001-8DD2-47A3-A370-B1A0A7855C36}"/>
            </c:ext>
          </c:extLst>
        </c:ser>
        <c:ser>
          <c:idx val="2"/>
          <c:order val="2"/>
          <c:tx>
            <c:strRef>
              <c:f>'Emprunts 2008_2026'!$I$3</c:f>
              <c:strCache>
                <c:ptCount val="1"/>
                <c:pt idx="0">
                  <c:v>CRD CDC</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'Emprunts 2008_2026'!$A$4:$A$22</c:f>
              <c:numCache>
                <c:formatCode>General</c:formatCod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numCache>
            </c:numRef>
          </c:cat>
          <c:val>
            <c:numRef>
              <c:f>'Emprunts 2008_2026'!$I$4:$I$22</c:f>
              <c:numCache>
                <c:formatCode>General</c:formatCode>
                <c:ptCount val="19"/>
                <c:pt idx="9" formatCode="_-* #\ ##0.00\ _€_-;\-* #\ ##0.00\ _€_-;_-* &quot;-&quot;??\ _€_-;_-@_-">
                  <c:v>500000</c:v>
                </c:pt>
                <c:pt idx="10" formatCode="_-* #\ ##0.00\ _€_-;\-* #\ ##0.00\ _€_-;_-* &quot;-&quot;??\ _€_-;_-@_-">
                  <c:v>466666.66666666669</c:v>
                </c:pt>
                <c:pt idx="11" formatCode="_-* #\ ##0.00\ _€_-;\-* #\ ##0.00\ _€_-;_-* &quot;-&quot;??\ _€_-;_-@_-">
                  <c:v>433333.33333333337</c:v>
                </c:pt>
                <c:pt idx="12" formatCode="_-* #\ ##0.00\ _€_-;\-* #\ ##0.00\ _€_-;_-* &quot;-&quot;??\ _€_-;_-@_-">
                  <c:v>400000.00000000006</c:v>
                </c:pt>
                <c:pt idx="13" formatCode="_-* #\ ##0.00\ _€_-;\-* #\ ##0.00\ _€_-;_-* &quot;-&quot;??\ _€_-;_-@_-">
                  <c:v>366666.66666666674</c:v>
                </c:pt>
                <c:pt idx="14" formatCode="_-* #\ ##0.00\ _€_-;\-* #\ ##0.00\ _€_-;_-* &quot;-&quot;??\ _€_-;_-@_-">
                  <c:v>333333.33333333343</c:v>
                </c:pt>
                <c:pt idx="15" formatCode="_-* #\ ##0.00\ _€_-;\-* #\ ##0.00\ _€_-;_-* &quot;-&quot;??\ _€_-;_-@_-">
                  <c:v>300000.00000000012</c:v>
                </c:pt>
                <c:pt idx="16" formatCode="_-* #\ ##0.00\ _€_-;\-* #\ ##0.00\ _€_-;_-* &quot;-&quot;??\ _€_-;_-@_-">
                  <c:v>266666.6666666668</c:v>
                </c:pt>
                <c:pt idx="17" formatCode="_-* #\ ##0.00\ _€_-;\-* #\ ##0.00\ _€_-;_-* &quot;-&quot;??\ _€_-;_-@_-">
                  <c:v>233333.33333333346</c:v>
                </c:pt>
                <c:pt idx="18" formatCode="_-* #\ ##0.00\ _€_-;\-* #\ ##0.00\ _€_-;_-* &quot;-&quot;??\ _€_-;_-@_-">
                  <c:v>200000.00000000012</c:v>
                </c:pt>
              </c:numCache>
            </c:numRef>
          </c:val>
          <c:extLst>
            <c:ext xmlns:c16="http://schemas.microsoft.com/office/drawing/2014/chart" uri="{C3380CC4-5D6E-409C-BE32-E72D297353CC}">
              <c16:uniqueId val="{00000002-8DD2-47A3-A370-B1A0A7855C36}"/>
            </c:ext>
          </c:extLst>
        </c:ser>
        <c:ser>
          <c:idx val="3"/>
          <c:order val="3"/>
          <c:tx>
            <c:strRef>
              <c:f>'Emprunts 2008_2026'!$Q$3</c:f>
              <c:strCache>
                <c:ptCount val="1"/>
                <c:pt idx="0">
                  <c:v>CRD CEE</c:v>
                </c:pt>
              </c:strCache>
            </c:strRef>
          </c:tx>
          <c:invertIfNegative val="0"/>
          <c:dLbls>
            <c:dLbl>
              <c:idx val="12"/>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DD2-47A3-A370-B1A0A7855C36}"/>
                </c:ext>
              </c:extLst>
            </c:dLbl>
            <c:dLbl>
              <c:idx val="1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DD2-47A3-A370-B1A0A7855C36}"/>
                </c:ext>
              </c:extLst>
            </c:dLbl>
            <c:dLbl>
              <c:idx val="14"/>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DD2-47A3-A370-B1A0A7855C36}"/>
                </c:ext>
              </c:extLst>
            </c:dLbl>
            <c:dLbl>
              <c:idx val="15"/>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8DD2-47A3-A370-B1A0A7855C36}"/>
                </c:ext>
              </c:extLst>
            </c:dLbl>
            <c:dLbl>
              <c:idx val="16"/>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8DD2-47A3-A370-B1A0A7855C36}"/>
                </c:ext>
              </c:extLst>
            </c:dLbl>
            <c:dLbl>
              <c:idx val="17"/>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8DD2-47A3-A370-B1A0A7855C36}"/>
                </c:ext>
              </c:extLst>
            </c:dLbl>
            <c:dLbl>
              <c:idx val="18"/>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8DD2-47A3-A370-B1A0A7855C3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'Emprunts 2008_2026'!$A$4:$A$22</c:f>
              <c:numCache>
                <c:formatCode>General</c:formatCod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numCache>
            </c:numRef>
          </c:cat>
          <c:val>
            <c:numRef>
              <c:f>'Emprunts 2008_2026'!$Q$4:$Q$22</c:f>
              <c:numCache>
                <c:formatCode>General</c:formatCode>
                <c:ptCount val="19"/>
                <c:pt idx="12" formatCode="_-* #\ ##0.00\ _€_-;\-* #\ ##0.00\ _€_-;_-* &quot;-&quot;??\ _€_-;_-@_-">
                  <c:v>2500000</c:v>
                </c:pt>
                <c:pt idx="13" formatCode="_-* #\ ##0.00\ _€_-;\-* #\ ##0.00\ _€_-;_-* &quot;-&quot;??\ _€_-;_-@_-">
                  <c:v>2371699.2200000002</c:v>
                </c:pt>
                <c:pt idx="14" formatCode="_-* #\ ##0.00\ _€_-;\-* #\ ##0.00\ _€_-;_-* &quot;-&quot;??\ _€_-;_-@_-">
                  <c:v>2252830.6157880002</c:v>
                </c:pt>
                <c:pt idx="15" formatCode="_-* #\ ##0.00\ _€_-;\-* #\ ##0.00\ _€_-;_-* &quot;-&quot;??\ _€_-;_-@_-">
                  <c:v>2133320.1211132552</c:v>
                </c:pt>
                <c:pt idx="16" formatCode="_-* #\ ##0.00\ _€_-;\-* #\ ##0.00\ _€_-;_-* &quot;-&quot;??\ _€_-;_-@_-">
                  <c:v>2013164.2697672667</c:v>
                </c:pt>
                <c:pt idx="17" formatCode="_-* #\ ##0.00\ _€_-;\-* #\ ##0.00\ _€_-;_-* &quot;-&quot;??\ _€_-;_-@_-">
                  <c:v>1892359.5768240099</c:v>
                </c:pt>
                <c:pt idx="18" formatCode="_-* #\ ##0.00\ _€_-;\-* #\ ##0.00\ _€_-;_-* &quot;-&quot;??\ _€_-;_-@_-">
                  <c:v>1770902.5385388595</c:v>
                </c:pt>
              </c:numCache>
            </c:numRef>
          </c:val>
          <c:extLst>
            <c:ext xmlns:c16="http://schemas.microsoft.com/office/drawing/2014/chart" uri="{C3380CC4-5D6E-409C-BE32-E72D297353CC}">
              <c16:uniqueId val="{0000000A-8DD2-47A3-A370-B1A0A7855C36}"/>
            </c:ext>
          </c:extLst>
        </c:ser>
        <c:dLbls>
          <c:showLegendKey val="0"/>
          <c:showVal val="0"/>
          <c:showCatName val="0"/>
          <c:showSerName val="0"/>
          <c:showPercent val="0"/>
          <c:showBubbleSize val="0"/>
        </c:dLbls>
        <c:gapWidth val="150"/>
        <c:overlap val="100"/>
        <c:axId val="484078880"/>
        <c:axId val="484079272"/>
      </c:barChart>
      <c:catAx>
        <c:axId val="484078880"/>
        <c:scaling>
          <c:orientation val="minMax"/>
        </c:scaling>
        <c:delete val="0"/>
        <c:axPos val="b"/>
        <c:numFmt formatCode="General" sourceLinked="1"/>
        <c:majorTickMark val="out"/>
        <c:minorTickMark val="none"/>
        <c:tickLblPos val="nextTo"/>
        <c:crossAx val="484079272"/>
        <c:crosses val="autoZero"/>
        <c:auto val="1"/>
        <c:lblAlgn val="ctr"/>
        <c:lblOffset val="100"/>
        <c:noMultiLvlLbl val="0"/>
      </c:catAx>
      <c:valAx>
        <c:axId val="484079272"/>
        <c:scaling>
          <c:orientation val="minMax"/>
        </c:scaling>
        <c:delete val="0"/>
        <c:axPos val="l"/>
        <c:majorGridlines>
          <c:spPr>
            <a:ln>
              <a:gradFill>
                <a:gsLst>
                  <a:gs pos="0">
                    <a:schemeClr val="accent1">
                      <a:lumMod val="5000"/>
                      <a:lumOff val="95000"/>
                    </a:schemeClr>
                  </a:gs>
                  <a:gs pos="6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c:spPr>
        </c:majorGridlines>
        <c:minorGridlines/>
        <c:numFmt formatCode="_-* #\ ##0\ _€_-;\-* #\ ##0\ _€_-;_-* &quot;-&quot;??\ _€_-;_-@_-" sourceLinked="1"/>
        <c:majorTickMark val="out"/>
        <c:minorTickMark val="none"/>
        <c:tickLblPos val="nextTo"/>
        <c:crossAx val="484078880"/>
        <c:crosses val="autoZero"/>
        <c:crossBetween val="between"/>
        <c:minorUnit val="10000"/>
      </c:valAx>
    </c:plotArea>
    <c:legend>
      <c:legendPos val="b"/>
      <c:layout>
        <c:manualLayout>
          <c:xMode val="edge"/>
          <c:yMode val="edge"/>
          <c:x val="0.30202628841031215"/>
          <c:y val="0.95204814304953167"/>
          <c:w val="0.39594742317937576"/>
          <c:h val="4.7838395200599924E-2"/>
        </c:manualLayout>
      </c:layout>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0.03581</cdr:x>
      <cdr:y>0.50691</cdr:y>
    </cdr:from>
    <cdr:to>
      <cdr:x>0.09896</cdr:x>
      <cdr:y>0.58655</cdr:y>
    </cdr:to>
    <cdr:sp macro="" textlink="">
      <cdr:nvSpPr>
        <cdr:cNvPr id="2" name="Ellipse 1"/>
        <cdr:cNvSpPr/>
      </cdr:nvSpPr>
      <cdr:spPr>
        <a:xfrm xmlns:a="http://schemas.openxmlformats.org/drawingml/2006/main">
          <a:off x="254181" y="1781418"/>
          <a:ext cx="448187" cy="279876"/>
        </a:xfrm>
        <a:prstGeom xmlns:a="http://schemas.openxmlformats.org/drawingml/2006/main" prst="ellipse">
          <a:avLst/>
        </a:prstGeom>
        <a:solidFill xmlns:a="http://schemas.openxmlformats.org/drawingml/2006/main">
          <a:srgbClr val="FFFFCC"/>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overflow" horzOverflow="overflow" lIns="0" rIns="0">
          <a:noAutofit/>
        </a:bodyPr>
        <a:lstStyle xmlns:a="http://schemas.openxmlformats.org/drawingml/2006/main"/>
        <a:p xmlns:a="http://schemas.openxmlformats.org/drawingml/2006/main">
          <a:pPr algn="ctr"/>
          <a:r>
            <a:rPr lang="fr-FR" sz="800" dirty="0">
              <a:solidFill>
                <a:sysClr val="windowText" lastClr="000000"/>
              </a:solidFill>
              <a:latin typeface="Arial" panose="020B0604020202020204" pitchFamily="34" charset="0"/>
              <a:cs typeface="Arial" panose="020B0604020202020204" pitchFamily="34" charset="0"/>
            </a:rPr>
            <a:t>  82%</a:t>
          </a:r>
        </a:p>
      </cdr:txBody>
    </cdr:sp>
  </cdr:relSizeAnchor>
  <cdr:relSizeAnchor xmlns:cdr="http://schemas.openxmlformats.org/drawingml/2006/chartDrawing">
    <cdr:from>
      <cdr:x>0.1037</cdr:x>
      <cdr:y>0.44267</cdr:y>
    </cdr:from>
    <cdr:to>
      <cdr:x>0.16686</cdr:x>
      <cdr:y>0.52267</cdr:y>
    </cdr:to>
    <cdr:sp macro="" textlink="">
      <cdr:nvSpPr>
        <cdr:cNvPr id="3" name="Ellipse 2"/>
        <cdr:cNvSpPr/>
      </cdr:nvSpPr>
      <cdr:spPr>
        <a:xfrm xmlns:a="http://schemas.openxmlformats.org/drawingml/2006/main">
          <a:off x="735969" y="1555655"/>
          <a:ext cx="448258" cy="281142"/>
        </a:xfrm>
        <a:prstGeom xmlns:a="http://schemas.openxmlformats.org/drawingml/2006/main" prst="ellipse">
          <a:avLst/>
        </a:prstGeom>
        <a:solidFill xmlns:a="http://schemas.openxmlformats.org/drawingml/2006/main">
          <a:srgbClr val="FFFFCC"/>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0" tIns="36000" rIns="0" bIns="36000">
          <a:noAutofit/>
        </a:bodyPr>
        <a:lstStyle xmlns:a="http://schemas.openxmlformats.org/drawingml/2006/main"/>
        <a:p xmlns:a="http://schemas.openxmlformats.org/drawingml/2006/main">
          <a:pPr algn="ctr"/>
          <a:r>
            <a:rPr lang="fr-FR" sz="800" dirty="0">
              <a:solidFill>
                <a:sysClr val="windowText" lastClr="000000"/>
              </a:solidFill>
              <a:latin typeface="Arial" panose="020B0604020202020204" pitchFamily="34" charset="0"/>
              <a:cs typeface="Arial" panose="020B0604020202020204" pitchFamily="34" charset="0"/>
            </a:rPr>
            <a:t>  83%</a:t>
          </a:r>
        </a:p>
      </cdr:txBody>
    </cdr:sp>
  </cdr:relSizeAnchor>
  <cdr:relSizeAnchor xmlns:cdr="http://schemas.openxmlformats.org/drawingml/2006/chartDrawing">
    <cdr:from>
      <cdr:x>0.1766</cdr:x>
      <cdr:y>0.38167</cdr:y>
    </cdr:from>
    <cdr:to>
      <cdr:x>0.23976</cdr:x>
      <cdr:y>0.46167</cdr:y>
    </cdr:to>
    <cdr:sp macro="" textlink="">
      <cdr:nvSpPr>
        <cdr:cNvPr id="4" name="Ellipse 3"/>
        <cdr:cNvSpPr/>
      </cdr:nvSpPr>
      <cdr:spPr>
        <a:xfrm xmlns:a="http://schemas.openxmlformats.org/drawingml/2006/main">
          <a:off x="1253391" y="1341294"/>
          <a:ext cx="448257" cy="281142"/>
        </a:xfrm>
        <a:prstGeom xmlns:a="http://schemas.openxmlformats.org/drawingml/2006/main" prst="ellipse">
          <a:avLst/>
        </a:prstGeom>
        <a:solidFill xmlns:a="http://schemas.openxmlformats.org/drawingml/2006/main">
          <a:srgbClr val="FFFFCC"/>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36000" rIns="36000"/>
        <a:lstStyle xmlns:a="http://schemas.openxmlformats.org/drawingml/2006/main"/>
        <a:p xmlns:a="http://schemas.openxmlformats.org/drawingml/2006/main">
          <a:pPr algn="ctr"/>
          <a:r>
            <a:rPr lang="fr-FR" sz="800">
              <a:solidFill>
                <a:sysClr val="windowText" lastClr="000000"/>
              </a:solidFill>
              <a:latin typeface="Arial" panose="020B0604020202020204" pitchFamily="34" charset="0"/>
              <a:cs typeface="Arial" panose="020B0604020202020204" pitchFamily="34" charset="0"/>
            </a:rPr>
            <a:t>83%</a:t>
          </a:r>
        </a:p>
      </cdr:txBody>
    </cdr:sp>
  </cdr:relSizeAnchor>
  <cdr:relSizeAnchor xmlns:cdr="http://schemas.openxmlformats.org/drawingml/2006/chartDrawing">
    <cdr:from>
      <cdr:x>0.36763</cdr:x>
      <cdr:y>0.74928</cdr:y>
    </cdr:from>
    <cdr:to>
      <cdr:x>0.43079</cdr:x>
      <cdr:y>0.82928</cdr:y>
    </cdr:to>
    <cdr:sp macro="" textlink="">
      <cdr:nvSpPr>
        <cdr:cNvPr id="5" name="Ellipse 4"/>
        <cdr:cNvSpPr/>
      </cdr:nvSpPr>
      <cdr:spPr>
        <a:xfrm xmlns:a="http://schemas.openxmlformats.org/drawingml/2006/main">
          <a:off x="2609134" y="2633189"/>
          <a:ext cx="448258" cy="281142"/>
        </a:xfrm>
        <a:prstGeom xmlns:a="http://schemas.openxmlformats.org/drawingml/2006/main" prst="ellipse">
          <a:avLst/>
        </a:prstGeom>
        <a:solidFill xmlns:a="http://schemas.openxmlformats.org/drawingml/2006/main">
          <a:srgbClr val="FFFFCC"/>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36000" rIns="36000"/>
        <a:lstStyle xmlns:a="http://schemas.openxmlformats.org/drawingml/2006/main"/>
        <a:p xmlns:a="http://schemas.openxmlformats.org/drawingml/2006/main">
          <a:pPr algn="ctr"/>
          <a:r>
            <a:rPr lang="fr-FR" sz="800" dirty="0">
              <a:solidFill>
                <a:sysClr val="windowText" lastClr="000000"/>
              </a:solidFill>
              <a:latin typeface="Arial" panose="020B0604020202020204" pitchFamily="34" charset="0"/>
              <a:cs typeface="Arial" panose="020B0604020202020204" pitchFamily="34" charset="0"/>
            </a:rPr>
            <a:t>13%</a:t>
          </a:r>
        </a:p>
      </cdr:txBody>
    </cdr:sp>
  </cdr:relSizeAnchor>
  <cdr:relSizeAnchor xmlns:cdr="http://schemas.openxmlformats.org/drawingml/2006/chartDrawing">
    <cdr:from>
      <cdr:x>0.43586</cdr:x>
      <cdr:y>0.74807</cdr:y>
    </cdr:from>
    <cdr:to>
      <cdr:x>0.49902</cdr:x>
      <cdr:y>0.82807</cdr:y>
    </cdr:to>
    <cdr:sp macro="" textlink="">
      <cdr:nvSpPr>
        <cdr:cNvPr id="6" name="Ellipse 5"/>
        <cdr:cNvSpPr/>
      </cdr:nvSpPr>
      <cdr:spPr>
        <a:xfrm xmlns:a="http://schemas.openxmlformats.org/drawingml/2006/main">
          <a:off x="3093375" y="2628918"/>
          <a:ext cx="448257" cy="281142"/>
        </a:xfrm>
        <a:prstGeom xmlns:a="http://schemas.openxmlformats.org/drawingml/2006/main" prst="ellipse">
          <a:avLst/>
        </a:prstGeom>
        <a:solidFill xmlns:a="http://schemas.openxmlformats.org/drawingml/2006/main">
          <a:srgbClr val="FFFFCC"/>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36000" rIns="36000"/>
        <a:lstStyle xmlns:a="http://schemas.openxmlformats.org/drawingml/2006/main"/>
        <a:p xmlns:a="http://schemas.openxmlformats.org/drawingml/2006/main">
          <a:pPr algn="ctr"/>
          <a:r>
            <a:rPr lang="fr-FR" sz="800">
              <a:solidFill>
                <a:sysClr val="windowText" lastClr="000000"/>
              </a:solidFill>
              <a:latin typeface="Arial" panose="020B0604020202020204" pitchFamily="34" charset="0"/>
              <a:cs typeface="Arial" panose="020B0604020202020204" pitchFamily="34" charset="0"/>
            </a:rPr>
            <a:t>12%</a:t>
          </a:r>
        </a:p>
      </cdr:txBody>
    </cdr:sp>
  </cdr:relSizeAnchor>
  <cdr:relSizeAnchor xmlns:cdr="http://schemas.openxmlformats.org/drawingml/2006/chartDrawing">
    <cdr:from>
      <cdr:x>0.50769</cdr:x>
      <cdr:y>0.75141</cdr:y>
    </cdr:from>
    <cdr:to>
      <cdr:x>0.56636</cdr:x>
      <cdr:y>0.83299</cdr:y>
    </cdr:to>
    <cdr:sp macro="" textlink="">
      <cdr:nvSpPr>
        <cdr:cNvPr id="7" name="Ellipse 6"/>
        <cdr:cNvSpPr/>
      </cdr:nvSpPr>
      <cdr:spPr>
        <a:xfrm xmlns:a="http://schemas.openxmlformats.org/drawingml/2006/main">
          <a:off x="3603158" y="2640656"/>
          <a:ext cx="416394" cy="286695"/>
        </a:xfrm>
        <a:prstGeom xmlns:a="http://schemas.openxmlformats.org/drawingml/2006/main" prst="ellipse">
          <a:avLst/>
        </a:prstGeom>
        <a:solidFill xmlns:a="http://schemas.openxmlformats.org/drawingml/2006/main">
          <a:srgbClr val="FFFFCC"/>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36000" rIns="36000"/>
        <a:lstStyle xmlns:a="http://schemas.openxmlformats.org/drawingml/2006/main"/>
        <a:p xmlns:a="http://schemas.openxmlformats.org/drawingml/2006/main">
          <a:pPr algn="ctr"/>
          <a:r>
            <a:rPr lang="fr-FR" sz="800" dirty="0">
              <a:solidFill>
                <a:sysClr val="windowText" lastClr="000000"/>
              </a:solidFill>
              <a:latin typeface="Arial" panose="020B0604020202020204" pitchFamily="34" charset="0"/>
              <a:cs typeface="Arial" panose="020B0604020202020204" pitchFamily="34" charset="0"/>
            </a:rPr>
            <a:t>11%</a:t>
          </a:r>
        </a:p>
      </cdr:txBody>
    </cdr:sp>
  </cdr:relSizeAnchor>
  <cdr:relSizeAnchor xmlns:cdr="http://schemas.openxmlformats.org/drawingml/2006/chartDrawing">
    <cdr:from>
      <cdr:x>0.71059</cdr:x>
      <cdr:y>0.79397</cdr:y>
    </cdr:from>
    <cdr:to>
      <cdr:x>0.75896</cdr:x>
      <cdr:y>0.83478</cdr:y>
    </cdr:to>
    <cdr:sp macro="" textlink="">
      <cdr:nvSpPr>
        <cdr:cNvPr id="8" name="Rectangle à coins arrondis 7"/>
        <cdr:cNvSpPr/>
      </cdr:nvSpPr>
      <cdr:spPr>
        <a:xfrm xmlns:a="http://schemas.openxmlformats.org/drawingml/2006/main">
          <a:off x="7095416" y="3288484"/>
          <a:ext cx="482945" cy="169046"/>
        </a:xfrm>
        <a:prstGeom xmlns:a="http://schemas.openxmlformats.org/drawingml/2006/main" prst="roundRect">
          <a:avLst/>
        </a:prstGeom>
        <a:solidFill xmlns:a="http://schemas.openxmlformats.org/drawingml/2006/main">
          <a:srgbClr val="FFFFCC"/>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36000" tIns="36000" rIns="36000" bIns="36000" anchor="ctr"/>
        <a:lstStyle xmlns:a="http://schemas.openxmlformats.org/drawingml/2006/main"/>
        <a:p xmlns:a="http://schemas.openxmlformats.org/drawingml/2006/main">
          <a:pPr algn="ctr"/>
          <a:r>
            <a:rPr lang="fr-FR" sz="800" b="1" dirty="0">
              <a:solidFill>
                <a:sysClr val="windowText" lastClr="000000"/>
              </a:solidFill>
              <a:latin typeface="Arial" panose="020B0604020202020204" pitchFamily="34" charset="0"/>
              <a:cs typeface="Arial" panose="020B0604020202020204" pitchFamily="34" charset="0"/>
            </a:rPr>
            <a:t> </a:t>
          </a:r>
          <a:r>
            <a:rPr lang="fr-FR" sz="800" b="0" dirty="0">
              <a:solidFill>
                <a:sysClr val="windowText" lastClr="000000"/>
              </a:solidFill>
              <a:latin typeface="Arial" panose="020B0604020202020204" pitchFamily="34" charset="0"/>
              <a:cs typeface="Arial" panose="020B0604020202020204" pitchFamily="34" charset="0"/>
            </a:rPr>
            <a:t>4%</a:t>
          </a:r>
        </a:p>
      </cdr:txBody>
    </cdr:sp>
  </cdr:relSizeAnchor>
  <cdr:relSizeAnchor xmlns:cdr="http://schemas.openxmlformats.org/drawingml/2006/chartDrawing">
    <cdr:from>
      <cdr:x>0.78149</cdr:x>
      <cdr:y>0.78586</cdr:y>
    </cdr:from>
    <cdr:to>
      <cdr:x>0.82449</cdr:x>
      <cdr:y>0.83323</cdr:y>
    </cdr:to>
    <cdr:sp macro="" textlink="">
      <cdr:nvSpPr>
        <cdr:cNvPr id="13" name="Rectangle à coins arrondis 12"/>
        <cdr:cNvSpPr/>
      </cdr:nvSpPr>
      <cdr:spPr>
        <a:xfrm xmlns:a="http://schemas.openxmlformats.org/drawingml/2006/main">
          <a:off x="7803371" y="3254928"/>
          <a:ext cx="429332" cy="196182"/>
        </a:xfrm>
        <a:prstGeom xmlns:a="http://schemas.openxmlformats.org/drawingml/2006/main" prst="roundRect">
          <a:avLst/>
        </a:prstGeom>
        <a:solidFill xmlns:a="http://schemas.openxmlformats.org/drawingml/2006/main">
          <a:srgbClr val="FFFFCC"/>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36000" tIns="36000" rIns="36000" bIns="36000"/>
        <a:lstStyle xmlns:a="http://schemas.openxmlformats.org/drawingml/2006/main"/>
        <a:p xmlns:a="http://schemas.openxmlformats.org/drawingml/2006/main">
          <a:pPr algn="ctr"/>
          <a:r>
            <a:rPr lang="fr-FR" sz="800" dirty="0">
              <a:solidFill>
                <a:sysClr val="windowText" lastClr="000000"/>
              </a:solidFill>
              <a:latin typeface="Arial" panose="020B0604020202020204" pitchFamily="34" charset="0"/>
              <a:cs typeface="Arial" panose="020B0604020202020204" pitchFamily="34" charset="0"/>
            </a:rPr>
            <a:t> 4</a:t>
          </a:r>
          <a:r>
            <a:rPr lang="fr-FR" sz="800" b="1" dirty="0">
              <a:solidFill>
                <a:sysClr val="windowText" lastClr="000000"/>
              </a:solidFill>
              <a:latin typeface="Arial" panose="020B0604020202020204" pitchFamily="34" charset="0"/>
              <a:cs typeface="Arial" panose="020B0604020202020204" pitchFamily="34" charset="0"/>
            </a:rPr>
            <a:t>%</a:t>
          </a:r>
          <a:endParaRPr lang="fr-FR" sz="800" dirty="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0.84886</cdr:x>
      <cdr:y>0.79397</cdr:y>
    </cdr:from>
    <cdr:to>
      <cdr:x>0.89002</cdr:x>
      <cdr:y>0.83967</cdr:y>
    </cdr:to>
    <cdr:sp macro="" textlink="">
      <cdr:nvSpPr>
        <cdr:cNvPr id="14" name="Rectangle à coins arrondis 13"/>
        <cdr:cNvSpPr/>
      </cdr:nvSpPr>
      <cdr:spPr>
        <a:xfrm xmlns:a="http://schemas.openxmlformats.org/drawingml/2006/main">
          <a:off x="8476078" y="3288484"/>
          <a:ext cx="410966" cy="189300"/>
        </a:xfrm>
        <a:prstGeom xmlns:a="http://schemas.openxmlformats.org/drawingml/2006/main" prst="roundRect">
          <a:avLst/>
        </a:prstGeom>
        <a:solidFill xmlns:a="http://schemas.openxmlformats.org/drawingml/2006/main">
          <a:srgbClr val="FFFFCC"/>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36000" tIns="36000" rIns="36000" bIns="36000"/>
        <a:lstStyle xmlns:a="http://schemas.openxmlformats.org/drawingml/2006/main"/>
        <a:p xmlns:a="http://schemas.openxmlformats.org/drawingml/2006/main">
          <a:pPr algn="ctr"/>
          <a:r>
            <a:rPr lang="fr-FR" sz="800" dirty="0">
              <a:solidFill>
                <a:sysClr val="windowText" lastClr="000000"/>
              </a:solidFill>
              <a:latin typeface="Arial" panose="020B0604020202020204" pitchFamily="34" charset="0"/>
              <a:cs typeface="Arial" panose="020B0604020202020204" pitchFamily="34" charset="0"/>
            </a:rPr>
            <a:t> </a:t>
          </a:r>
          <a:r>
            <a:rPr lang="fr-FR" sz="800" b="0" dirty="0">
              <a:solidFill>
                <a:sysClr val="windowText" lastClr="000000"/>
              </a:solidFill>
              <a:latin typeface="Arial" panose="020B0604020202020204" pitchFamily="34" charset="0"/>
              <a:cs typeface="Arial" panose="020B0604020202020204" pitchFamily="34" charset="0"/>
            </a:rPr>
            <a:t>5%</a:t>
          </a:r>
        </a:p>
      </cdr:txBody>
    </cdr:sp>
  </cdr:relSizeAnchor>
  <cdr:relSizeAnchor xmlns:cdr="http://schemas.openxmlformats.org/drawingml/2006/chartDrawing">
    <cdr:from>
      <cdr:x>0.91599</cdr:x>
      <cdr:y>0.79599</cdr:y>
    </cdr:from>
    <cdr:to>
      <cdr:x>0.95807</cdr:x>
      <cdr:y>0.83651</cdr:y>
    </cdr:to>
    <cdr:sp macro="" textlink="">
      <cdr:nvSpPr>
        <cdr:cNvPr id="12" name="Rectangle à coins arrondis 13">
          <a:extLst xmlns:a="http://schemas.openxmlformats.org/drawingml/2006/main">
            <a:ext uri="{FF2B5EF4-FFF2-40B4-BE49-F238E27FC236}">
              <a16:creationId xmlns:a16="http://schemas.microsoft.com/office/drawing/2014/main" id="{633A70DA-1B99-4C99-B868-738F37A9BF46}"/>
            </a:ext>
          </a:extLst>
        </cdr:cNvPr>
        <cdr:cNvSpPr/>
      </cdr:nvSpPr>
      <cdr:spPr>
        <a:xfrm xmlns:a="http://schemas.openxmlformats.org/drawingml/2006/main">
          <a:off x="9146404" y="3296873"/>
          <a:ext cx="420149" cy="167806"/>
        </a:xfrm>
        <a:prstGeom xmlns:a="http://schemas.openxmlformats.org/drawingml/2006/main" prst="roundRect">
          <a:avLst/>
        </a:prstGeom>
        <a:solidFill xmlns:a="http://schemas.openxmlformats.org/drawingml/2006/main">
          <a:srgbClr val="FFFFCC"/>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36000" tIns="36000" rIns="36000" bIns="3600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dirty="0">
              <a:solidFill>
                <a:sysClr val="windowText" lastClr="000000"/>
              </a:solidFill>
              <a:latin typeface="Arial" panose="020B0604020202020204" pitchFamily="34" charset="0"/>
              <a:cs typeface="Arial" panose="020B0604020202020204" pitchFamily="34" charset="0"/>
            </a:rPr>
            <a:t> </a:t>
          </a:r>
          <a:r>
            <a:rPr lang="fr-FR" sz="800" b="0" dirty="0">
              <a:solidFill>
                <a:sysClr val="windowText" lastClr="000000"/>
              </a:solidFill>
              <a:latin typeface="Arial" panose="020B0604020202020204" pitchFamily="34" charset="0"/>
              <a:cs typeface="Arial" panose="020B0604020202020204" pitchFamily="34" charset="0"/>
            </a:rPr>
            <a:t>5%</a:t>
          </a:r>
        </a:p>
      </cdr:txBody>
    </cdr:sp>
  </cdr:relSizeAnchor>
</c:userShapes>
</file>

<file path=ppt/drawings/drawing2.xml><?xml version="1.0" encoding="utf-8"?>
<c:userShapes xmlns:c="http://schemas.openxmlformats.org/drawingml/2006/chart">
  <cdr:relSizeAnchor xmlns:cdr="http://schemas.openxmlformats.org/drawingml/2006/chartDrawing">
    <cdr:from>
      <cdr:x>0.67095</cdr:x>
      <cdr:y>0.73186</cdr:y>
    </cdr:from>
    <cdr:to>
      <cdr:x>0.7002</cdr:x>
      <cdr:y>0.7734</cdr:y>
    </cdr:to>
    <cdr:sp macro="" textlink="">
      <cdr:nvSpPr>
        <cdr:cNvPr id="17" name="Rectangle à coins arrondis 16"/>
        <cdr:cNvSpPr/>
      </cdr:nvSpPr>
      <cdr:spPr>
        <a:xfrm xmlns:a="http://schemas.openxmlformats.org/drawingml/2006/main">
          <a:off x="5885945" y="3171789"/>
          <a:ext cx="256597" cy="180029"/>
        </a:xfrm>
        <a:prstGeom xmlns:a="http://schemas.openxmlformats.org/drawingml/2006/main" prst="roundRect">
          <a:avLst/>
        </a:prstGeom>
        <a:solidFill xmlns:a="http://schemas.openxmlformats.org/drawingml/2006/main">
          <a:srgbClr val="FFFFCC"/>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36000" rIns="36000" bIns="3600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b="1">
              <a:solidFill>
                <a:sysClr val="windowText" lastClr="000000"/>
              </a:solidFill>
              <a:latin typeface="Arial" panose="020B0604020202020204" pitchFamily="34" charset="0"/>
              <a:ea typeface="+mn-ea"/>
              <a:cs typeface="Arial" panose="020B0604020202020204" pitchFamily="34" charset="0"/>
            </a:rPr>
            <a:t>4 %</a:t>
          </a:r>
          <a:endParaRPr lang="fr-FR" sz="80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0.62283</cdr:x>
      <cdr:y>0.73187</cdr:y>
    </cdr:from>
    <cdr:to>
      <cdr:x>0.65572</cdr:x>
      <cdr:y>0.7734</cdr:y>
    </cdr:to>
    <cdr:sp macro="" textlink="">
      <cdr:nvSpPr>
        <cdr:cNvPr id="18" name="Rectangle à coins arrondis 17"/>
        <cdr:cNvSpPr/>
      </cdr:nvSpPr>
      <cdr:spPr>
        <a:xfrm xmlns:a="http://schemas.openxmlformats.org/drawingml/2006/main">
          <a:off x="6134118" y="3171820"/>
          <a:ext cx="324000" cy="180000"/>
        </a:xfrm>
        <a:prstGeom xmlns:a="http://schemas.openxmlformats.org/drawingml/2006/main" prst="roundRect">
          <a:avLst/>
        </a:prstGeom>
        <a:solidFill xmlns:a="http://schemas.openxmlformats.org/drawingml/2006/main">
          <a:srgbClr val="FFFFCC"/>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36000" tIns="36000" rIns="36000" bIns="3600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fr-FR" sz="800" b="1">
              <a:solidFill>
                <a:sysClr val="windowText" lastClr="000000"/>
              </a:solidFill>
              <a:latin typeface="Arial" panose="020B0604020202020204" pitchFamily="34" charset="0"/>
              <a:ea typeface="+mn-ea"/>
              <a:cs typeface="Arial" panose="020B0604020202020204" pitchFamily="34" charset="0"/>
            </a:rPr>
            <a:t>4 %</a:t>
          </a:r>
          <a:endParaRPr lang="fr-FR" sz="80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0.47125</cdr:x>
      <cdr:y>0.60659</cdr:y>
    </cdr:from>
    <cdr:to>
      <cdr:x>0.5078</cdr:x>
      <cdr:y>0.65643</cdr:y>
    </cdr:to>
    <cdr:sp macro="" textlink="">
      <cdr:nvSpPr>
        <cdr:cNvPr id="19" name="Rectangle à coins arrondis 18"/>
        <cdr:cNvSpPr/>
      </cdr:nvSpPr>
      <cdr:spPr>
        <a:xfrm xmlns:a="http://schemas.openxmlformats.org/drawingml/2006/main">
          <a:off x="4134012" y="2628902"/>
          <a:ext cx="320635" cy="216000"/>
        </a:xfrm>
        <a:prstGeom xmlns:a="http://schemas.openxmlformats.org/drawingml/2006/main" prst="roundRect">
          <a:avLst/>
        </a:prstGeom>
        <a:solidFill xmlns:a="http://schemas.openxmlformats.org/drawingml/2006/main">
          <a:srgbClr val="FFFFCC"/>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36000" rIns="36000" bIns="3600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b="0">
              <a:solidFill>
                <a:sysClr val="windowText" lastClr="000000"/>
              </a:solidFill>
              <a:latin typeface="Arial" panose="020B0604020202020204" pitchFamily="34" charset="0"/>
              <a:ea typeface="+mn-ea"/>
              <a:cs typeface="Arial" panose="020B0604020202020204" pitchFamily="34" charset="0"/>
            </a:rPr>
            <a:t> </a:t>
          </a:r>
          <a:r>
            <a:rPr lang="fr-FR" sz="800" b="1">
              <a:solidFill>
                <a:sysClr val="windowText" lastClr="000000"/>
              </a:solidFill>
              <a:latin typeface="Arial" panose="020B0604020202020204" pitchFamily="34" charset="0"/>
              <a:ea typeface="+mn-ea"/>
              <a:cs typeface="Arial" panose="020B0604020202020204" pitchFamily="34" charset="0"/>
            </a:rPr>
            <a:t>34%</a:t>
          </a:r>
          <a:endParaRPr lang="fr-FR" sz="800" b="1">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0.42982</cdr:x>
      <cdr:y>0.65426</cdr:y>
    </cdr:from>
    <cdr:to>
      <cdr:x>0.46637</cdr:x>
      <cdr:y>0.7041</cdr:y>
    </cdr:to>
    <cdr:sp macro="" textlink="">
      <cdr:nvSpPr>
        <cdr:cNvPr id="20" name="Rectangle à coins arrondis 19"/>
        <cdr:cNvSpPr/>
      </cdr:nvSpPr>
      <cdr:spPr>
        <a:xfrm xmlns:a="http://schemas.openxmlformats.org/drawingml/2006/main">
          <a:off x="4147305" y="2754459"/>
          <a:ext cx="352665" cy="209829"/>
        </a:xfrm>
        <a:prstGeom xmlns:a="http://schemas.openxmlformats.org/drawingml/2006/main" prst="roundRect">
          <a:avLst/>
        </a:prstGeom>
        <a:solidFill xmlns:a="http://schemas.openxmlformats.org/drawingml/2006/main">
          <a:srgbClr val="FFFFCC"/>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36000" rIns="36000" bIns="3600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b="1">
              <a:solidFill>
                <a:sysClr val="windowText" lastClr="000000"/>
              </a:solidFill>
              <a:latin typeface="Arial" panose="020B0604020202020204" pitchFamily="34" charset="0"/>
              <a:ea typeface="+mn-ea"/>
              <a:cs typeface="Arial" panose="020B0604020202020204" pitchFamily="34" charset="0"/>
            </a:rPr>
            <a:t> 34%</a:t>
          </a:r>
          <a:endParaRPr lang="fr-FR" sz="800" b="1">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0.27614</cdr:x>
      <cdr:y>0.7033</cdr:y>
    </cdr:from>
    <cdr:to>
      <cdr:x>0.30903</cdr:x>
      <cdr:y>0.74506</cdr:y>
    </cdr:to>
    <cdr:sp macro="" textlink="">
      <cdr:nvSpPr>
        <cdr:cNvPr id="21" name="Rectangle à coins arrondis 20"/>
        <cdr:cNvSpPr/>
      </cdr:nvSpPr>
      <cdr:spPr>
        <a:xfrm xmlns:a="http://schemas.openxmlformats.org/drawingml/2006/main">
          <a:off x="2422451" y="3048003"/>
          <a:ext cx="288528" cy="180983"/>
        </a:xfrm>
        <a:prstGeom xmlns:a="http://schemas.openxmlformats.org/drawingml/2006/main" prst="roundRect">
          <a:avLst/>
        </a:prstGeom>
        <a:solidFill xmlns:a="http://schemas.openxmlformats.org/drawingml/2006/main">
          <a:srgbClr val="FFFFCC"/>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36000" tIns="36000" rIns="36000" bIns="3600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fr-FR" sz="800" b="1">
              <a:solidFill>
                <a:sysClr val="windowText" lastClr="000000"/>
              </a:solidFill>
              <a:latin typeface="Arial" panose="020B0604020202020204" pitchFamily="34" charset="0"/>
              <a:ea typeface="+mn-ea"/>
              <a:cs typeface="Arial" panose="020B0604020202020204" pitchFamily="34" charset="0"/>
            </a:rPr>
            <a:t> 8%</a:t>
          </a:r>
          <a:endParaRPr lang="fr-FR" sz="80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0.23404</cdr:x>
      <cdr:y>0.71868</cdr:y>
    </cdr:from>
    <cdr:to>
      <cdr:x>0.26694</cdr:x>
      <cdr:y>0.76021</cdr:y>
    </cdr:to>
    <cdr:sp macro="" textlink="">
      <cdr:nvSpPr>
        <cdr:cNvPr id="22" name="Rectangle à coins arrondis 21"/>
        <cdr:cNvSpPr/>
      </cdr:nvSpPr>
      <cdr:spPr>
        <a:xfrm xmlns:a="http://schemas.openxmlformats.org/drawingml/2006/main">
          <a:off x="2305053" y="3114661"/>
          <a:ext cx="324000" cy="180000"/>
        </a:xfrm>
        <a:prstGeom xmlns:a="http://schemas.openxmlformats.org/drawingml/2006/main" prst="roundRect">
          <a:avLst/>
        </a:prstGeom>
        <a:solidFill xmlns:a="http://schemas.openxmlformats.org/drawingml/2006/main">
          <a:srgbClr val="FFFFCC"/>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36000" tIns="0" rIns="36000" bIns="7200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fr-FR" sz="1100" b="1" baseline="0">
              <a:solidFill>
                <a:schemeClr val="lt1"/>
              </a:solidFill>
              <a:latin typeface="+mn-lt"/>
              <a:ea typeface="+mn-ea"/>
              <a:cs typeface="+mn-cs"/>
            </a:rPr>
            <a:t> </a:t>
          </a:r>
          <a:r>
            <a:rPr lang="fr-FR" sz="800" b="1" baseline="0">
              <a:solidFill>
                <a:sysClr val="windowText" lastClr="000000"/>
              </a:solidFill>
              <a:latin typeface="Arial" panose="020B0604020202020204" pitchFamily="34" charset="0"/>
              <a:ea typeface="+mn-ea"/>
              <a:cs typeface="Arial" panose="020B0604020202020204" pitchFamily="34" charset="0"/>
            </a:rPr>
            <a:t>8%</a:t>
          </a:r>
          <a:endParaRPr lang="fr-FR" sz="80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0.08035</cdr:x>
      <cdr:y>0.45055</cdr:y>
    </cdr:from>
    <cdr:to>
      <cdr:x>0.11292</cdr:x>
      <cdr:y>0.4923</cdr:y>
    </cdr:to>
    <cdr:sp macro="" textlink="">
      <cdr:nvSpPr>
        <cdr:cNvPr id="23" name="Rectangle à coins arrondis 22"/>
        <cdr:cNvSpPr/>
      </cdr:nvSpPr>
      <cdr:spPr>
        <a:xfrm xmlns:a="http://schemas.openxmlformats.org/drawingml/2006/main">
          <a:off x="704855" y="1952624"/>
          <a:ext cx="285745" cy="180953"/>
        </a:xfrm>
        <a:prstGeom xmlns:a="http://schemas.openxmlformats.org/drawingml/2006/main" prst="roundRect">
          <a:avLst/>
        </a:prstGeom>
        <a:solidFill xmlns:a="http://schemas.openxmlformats.org/drawingml/2006/main">
          <a:srgbClr val="FFFFCC"/>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36000" rIns="36000" bIns="3600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b="1">
              <a:solidFill>
                <a:sysClr val="windowText" lastClr="000000"/>
              </a:solidFill>
              <a:latin typeface="Arial" panose="020B0604020202020204" pitchFamily="34" charset="0"/>
              <a:ea typeface="+mn-ea"/>
              <a:cs typeface="Arial" panose="020B0604020202020204" pitchFamily="34" charset="0"/>
            </a:rPr>
            <a:t>50%</a:t>
          </a:r>
          <a:endParaRPr lang="fr-FR"/>
        </a:p>
      </cdr:txBody>
    </cdr:sp>
  </cdr:relSizeAnchor>
  <cdr:relSizeAnchor xmlns:cdr="http://schemas.openxmlformats.org/drawingml/2006/chartDrawing">
    <cdr:from>
      <cdr:x>0.16232</cdr:x>
      <cdr:y>0.34286</cdr:y>
    </cdr:from>
    <cdr:to>
      <cdr:x>0.20131</cdr:x>
      <cdr:y>0.38937</cdr:y>
    </cdr:to>
    <cdr:sp macro="" textlink="">
      <cdr:nvSpPr>
        <cdr:cNvPr id="2" name="Rectangle à coins arrondis 1"/>
        <cdr:cNvSpPr/>
      </cdr:nvSpPr>
      <cdr:spPr>
        <a:xfrm xmlns:a="http://schemas.openxmlformats.org/drawingml/2006/main">
          <a:off x="1423927" y="1485918"/>
          <a:ext cx="342041" cy="201568"/>
        </a:xfrm>
        <a:prstGeom xmlns:a="http://schemas.openxmlformats.org/drawingml/2006/main" prst="roundRect">
          <a:avLst/>
        </a:prstGeom>
        <a:solidFill xmlns:a="http://schemas.openxmlformats.org/drawingml/2006/main">
          <a:srgbClr val="FFFFCC"/>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0" tIns="36000" rIns="0" bIns="0"/>
        <a:lstStyle xmlns:a="http://schemas.openxmlformats.org/drawingml/2006/main"/>
        <a:p xmlns:a="http://schemas.openxmlformats.org/drawingml/2006/main">
          <a:r>
            <a:rPr lang="fr-FR" sz="800" b="1">
              <a:solidFill>
                <a:sysClr val="windowText" lastClr="000000"/>
              </a:solidFill>
              <a:latin typeface="Arial" panose="020B0604020202020204" pitchFamily="34" charset="0"/>
              <a:cs typeface="Arial" panose="020B0604020202020204" pitchFamily="34" charset="0"/>
            </a:rPr>
            <a:t>  48%</a:t>
          </a:r>
        </a:p>
      </cdr:txBody>
    </cdr:sp>
  </cdr:relSizeAnchor>
  <cdr:relSizeAnchor xmlns:cdr="http://schemas.openxmlformats.org/drawingml/2006/chartDrawing">
    <cdr:from>
      <cdr:x>0.51259</cdr:x>
      <cdr:y>0.55165</cdr:y>
    </cdr:from>
    <cdr:to>
      <cdr:x>0.54914</cdr:x>
      <cdr:y>0.60149</cdr:y>
    </cdr:to>
    <cdr:sp macro="" textlink="">
      <cdr:nvSpPr>
        <cdr:cNvPr id="4" name="Rectangle à coins arrondis 3"/>
        <cdr:cNvSpPr/>
      </cdr:nvSpPr>
      <cdr:spPr>
        <a:xfrm xmlns:a="http://schemas.openxmlformats.org/drawingml/2006/main">
          <a:off x="4945915" y="2322474"/>
          <a:ext cx="352664" cy="209828"/>
        </a:xfrm>
        <a:prstGeom xmlns:a="http://schemas.openxmlformats.org/drawingml/2006/main" prst="roundRect">
          <a:avLst/>
        </a:prstGeom>
        <a:solidFill xmlns:a="http://schemas.openxmlformats.org/drawingml/2006/main">
          <a:srgbClr val="FFFFCC"/>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0" tIns="36000" rIns="36000" bIns="36000"/>
        <a:lstStyle xmlns:a="http://schemas.openxmlformats.org/drawingml/2006/main"/>
        <a:p xmlns:a="http://schemas.openxmlformats.org/drawingml/2006/main">
          <a:r>
            <a:rPr lang="fr-FR" sz="800" b="1">
              <a:solidFill>
                <a:sysClr val="windowText" lastClr="000000"/>
              </a:solidFill>
              <a:latin typeface="Arial" panose="020B0604020202020204" pitchFamily="34" charset="0"/>
              <a:cs typeface="Arial" panose="020B0604020202020204" pitchFamily="34" charset="0"/>
            </a:rPr>
            <a:t> 35%</a:t>
          </a:r>
        </a:p>
      </cdr:txBody>
    </cdr:sp>
  </cdr:relSizeAnchor>
  <cdr:relSizeAnchor xmlns:cdr="http://schemas.openxmlformats.org/drawingml/2006/chartDrawing">
    <cdr:from>
      <cdr:x>0.04054</cdr:x>
      <cdr:y>0.51941</cdr:y>
    </cdr:from>
    <cdr:to>
      <cdr:x>0.07311</cdr:x>
      <cdr:y>0.56117</cdr:y>
    </cdr:to>
    <cdr:sp macro="" textlink="">
      <cdr:nvSpPr>
        <cdr:cNvPr id="29" name="Rectangle à coins arrondis 28"/>
        <cdr:cNvSpPr/>
      </cdr:nvSpPr>
      <cdr:spPr>
        <a:xfrm xmlns:a="http://schemas.openxmlformats.org/drawingml/2006/main">
          <a:off x="355600" y="2251075"/>
          <a:ext cx="285745" cy="180953"/>
        </a:xfrm>
        <a:prstGeom xmlns:a="http://schemas.openxmlformats.org/drawingml/2006/main" prst="roundRect">
          <a:avLst/>
        </a:prstGeom>
        <a:solidFill xmlns:a="http://schemas.openxmlformats.org/drawingml/2006/main">
          <a:srgbClr val="FFFFCC"/>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36000" rIns="36000" bIns="3600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b="1">
              <a:solidFill>
                <a:sysClr val="windowText" lastClr="000000"/>
              </a:solidFill>
              <a:latin typeface="Arial" panose="020B0604020202020204" pitchFamily="34" charset="0"/>
              <a:ea typeface="+mn-ea"/>
              <a:cs typeface="Arial" panose="020B0604020202020204" pitchFamily="34" charset="0"/>
            </a:rPr>
            <a:t>50%</a:t>
          </a:r>
          <a:endParaRPr lang="fr-FR"/>
        </a:p>
      </cdr:txBody>
    </cdr:sp>
  </cdr:relSizeAnchor>
  <cdr:relSizeAnchor xmlns:cdr="http://schemas.openxmlformats.org/drawingml/2006/chartDrawing">
    <cdr:from>
      <cdr:x>0.12414</cdr:x>
      <cdr:y>0.40073</cdr:y>
    </cdr:from>
    <cdr:to>
      <cdr:x>0.15671</cdr:x>
      <cdr:y>0.44249</cdr:y>
    </cdr:to>
    <cdr:sp macro="" textlink="">
      <cdr:nvSpPr>
        <cdr:cNvPr id="30" name="Rectangle à coins arrondis 29"/>
        <cdr:cNvSpPr/>
      </cdr:nvSpPr>
      <cdr:spPr>
        <a:xfrm xmlns:a="http://schemas.openxmlformats.org/drawingml/2006/main">
          <a:off x="1089025" y="1736725"/>
          <a:ext cx="285745" cy="180953"/>
        </a:xfrm>
        <a:prstGeom xmlns:a="http://schemas.openxmlformats.org/drawingml/2006/main" prst="roundRect">
          <a:avLst/>
        </a:prstGeom>
        <a:solidFill xmlns:a="http://schemas.openxmlformats.org/drawingml/2006/main">
          <a:srgbClr val="FFFFCC"/>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36000" rIns="36000" bIns="3600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b="1">
              <a:solidFill>
                <a:sysClr val="windowText" lastClr="000000"/>
              </a:solidFill>
              <a:latin typeface="Arial" panose="020B0604020202020204" pitchFamily="34" charset="0"/>
              <a:ea typeface="+mn-ea"/>
              <a:cs typeface="Arial" panose="020B0604020202020204" pitchFamily="34" charset="0"/>
            </a:rPr>
            <a:t>49%</a:t>
          </a:r>
          <a:endParaRPr lang="fr-FR"/>
        </a:p>
      </cdr:txBody>
    </cdr:sp>
  </cdr:relSizeAnchor>
  <cdr:relSizeAnchor xmlns:cdr="http://schemas.openxmlformats.org/drawingml/2006/chartDrawing">
    <cdr:from>
      <cdr:x>0.31632</cdr:x>
      <cdr:y>0.66447</cdr:y>
    </cdr:from>
    <cdr:to>
      <cdr:x>0.34921</cdr:x>
      <cdr:y>0.70623</cdr:y>
    </cdr:to>
    <cdr:sp macro="" textlink="">
      <cdr:nvSpPr>
        <cdr:cNvPr id="31" name="Rectangle à coins arrondis 30"/>
        <cdr:cNvSpPr/>
      </cdr:nvSpPr>
      <cdr:spPr>
        <a:xfrm xmlns:a="http://schemas.openxmlformats.org/drawingml/2006/main">
          <a:off x="2774950" y="2879725"/>
          <a:ext cx="288528" cy="180983"/>
        </a:xfrm>
        <a:prstGeom xmlns:a="http://schemas.openxmlformats.org/drawingml/2006/main" prst="roundRect">
          <a:avLst/>
        </a:prstGeom>
        <a:solidFill xmlns:a="http://schemas.openxmlformats.org/drawingml/2006/main">
          <a:srgbClr val="FFFFCC"/>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36000" tIns="36000" rIns="36000" bIns="3600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fr-FR" sz="800" b="1">
              <a:solidFill>
                <a:sysClr val="windowText" lastClr="000000"/>
              </a:solidFill>
              <a:latin typeface="Arial" panose="020B0604020202020204" pitchFamily="34" charset="0"/>
              <a:ea typeface="+mn-ea"/>
              <a:cs typeface="Arial" panose="020B0604020202020204" pitchFamily="34" charset="0"/>
            </a:rPr>
            <a:t> 9%</a:t>
          </a:r>
          <a:endParaRPr lang="fr-FR" sz="80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0.3565</cdr:x>
      <cdr:y>0.62857</cdr:y>
    </cdr:from>
    <cdr:to>
      <cdr:x>0.39739</cdr:x>
      <cdr:y>0.66887</cdr:y>
    </cdr:to>
    <cdr:sp macro="" textlink="">
      <cdr:nvSpPr>
        <cdr:cNvPr id="32" name="Rectangle à coins arrondis 31"/>
        <cdr:cNvSpPr/>
      </cdr:nvSpPr>
      <cdr:spPr>
        <a:xfrm xmlns:a="http://schemas.openxmlformats.org/drawingml/2006/main">
          <a:off x="3127374" y="2724149"/>
          <a:ext cx="358775" cy="174634"/>
        </a:xfrm>
        <a:prstGeom xmlns:a="http://schemas.openxmlformats.org/drawingml/2006/main" prst="roundRect">
          <a:avLst/>
        </a:prstGeom>
        <a:solidFill xmlns:a="http://schemas.openxmlformats.org/drawingml/2006/main">
          <a:srgbClr val="FFFFCC"/>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36000" tIns="36000" rIns="36000" bIns="3600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fr-FR" sz="800" b="1">
              <a:solidFill>
                <a:sysClr val="windowText" lastClr="000000"/>
              </a:solidFill>
              <a:latin typeface="Arial" panose="020B0604020202020204" pitchFamily="34" charset="0"/>
              <a:ea typeface="+mn-ea"/>
              <a:cs typeface="Arial" panose="020B0604020202020204" pitchFamily="34" charset="0"/>
            </a:rPr>
            <a:t> 12%</a:t>
          </a:r>
          <a:endParaRPr lang="fr-FR" sz="80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0.55282</cdr:x>
      <cdr:y>0.49373</cdr:y>
    </cdr:from>
    <cdr:to>
      <cdr:x>0.58937</cdr:x>
      <cdr:y>0.54357</cdr:y>
    </cdr:to>
    <cdr:sp macro="" textlink="">
      <cdr:nvSpPr>
        <cdr:cNvPr id="33" name="Rectangle à coins arrondis 32"/>
        <cdr:cNvSpPr/>
      </cdr:nvSpPr>
      <cdr:spPr>
        <a:xfrm xmlns:a="http://schemas.openxmlformats.org/drawingml/2006/main">
          <a:off x="5334105" y="2078635"/>
          <a:ext cx="352665" cy="209829"/>
        </a:xfrm>
        <a:prstGeom xmlns:a="http://schemas.openxmlformats.org/drawingml/2006/main" prst="roundRect">
          <a:avLst/>
        </a:prstGeom>
        <a:solidFill xmlns:a="http://schemas.openxmlformats.org/drawingml/2006/main">
          <a:srgbClr val="FFFFCC"/>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36000" rIns="36000" bIns="3600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fr-FR" sz="800" b="1">
              <a:solidFill>
                <a:sysClr val="windowText" lastClr="000000"/>
              </a:solidFill>
              <a:latin typeface="Arial" panose="020B0604020202020204" pitchFamily="34" charset="0"/>
              <a:cs typeface="Arial" panose="020B0604020202020204" pitchFamily="34" charset="0"/>
            </a:rPr>
            <a:t> 32%</a:t>
          </a:r>
        </a:p>
      </cdr:txBody>
    </cdr:sp>
  </cdr:relSizeAnchor>
  <cdr:relSizeAnchor xmlns:cdr="http://schemas.openxmlformats.org/drawingml/2006/chartDrawing">
    <cdr:from>
      <cdr:x>0.7528</cdr:x>
      <cdr:y>0.737</cdr:y>
    </cdr:from>
    <cdr:to>
      <cdr:x>0.78205</cdr:x>
      <cdr:y>0.77854</cdr:y>
    </cdr:to>
    <cdr:sp macro="" textlink="">
      <cdr:nvSpPr>
        <cdr:cNvPr id="34" name="Rectangle à coins arrondis 33"/>
        <cdr:cNvSpPr/>
      </cdr:nvSpPr>
      <cdr:spPr>
        <a:xfrm xmlns:a="http://schemas.openxmlformats.org/drawingml/2006/main">
          <a:off x="6604000" y="3194050"/>
          <a:ext cx="256597" cy="180029"/>
        </a:xfrm>
        <a:prstGeom xmlns:a="http://schemas.openxmlformats.org/drawingml/2006/main" prst="roundRect">
          <a:avLst/>
        </a:prstGeom>
        <a:solidFill xmlns:a="http://schemas.openxmlformats.org/drawingml/2006/main">
          <a:srgbClr val="FFFFCC"/>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36000" rIns="36000" bIns="3600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b="1">
              <a:solidFill>
                <a:sysClr val="windowText" lastClr="000000"/>
              </a:solidFill>
              <a:latin typeface="Arial" panose="020B0604020202020204" pitchFamily="34" charset="0"/>
              <a:ea typeface="+mn-ea"/>
              <a:cs typeface="Arial" panose="020B0604020202020204" pitchFamily="34" charset="0"/>
            </a:rPr>
            <a:t>3 %</a:t>
          </a:r>
          <a:endParaRPr lang="fr-FR" sz="80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0.71046</cdr:x>
      <cdr:y>0.73919</cdr:y>
    </cdr:from>
    <cdr:to>
      <cdr:x>0.73971</cdr:x>
      <cdr:y>0.78073</cdr:y>
    </cdr:to>
    <cdr:sp macro="" textlink="">
      <cdr:nvSpPr>
        <cdr:cNvPr id="35" name="Rectangle à coins arrondis 34"/>
        <cdr:cNvSpPr/>
      </cdr:nvSpPr>
      <cdr:spPr>
        <a:xfrm xmlns:a="http://schemas.openxmlformats.org/drawingml/2006/main">
          <a:off x="6232525" y="3203575"/>
          <a:ext cx="256597" cy="180029"/>
        </a:xfrm>
        <a:prstGeom xmlns:a="http://schemas.openxmlformats.org/drawingml/2006/main" prst="roundRect">
          <a:avLst/>
        </a:prstGeom>
        <a:solidFill xmlns:a="http://schemas.openxmlformats.org/drawingml/2006/main">
          <a:srgbClr val="FFFFCC"/>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36000" rIns="36000" bIns="3600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b="1">
              <a:solidFill>
                <a:sysClr val="windowText" lastClr="000000"/>
              </a:solidFill>
              <a:latin typeface="Arial" panose="020B0604020202020204" pitchFamily="34" charset="0"/>
              <a:ea typeface="+mn-ea"/>
              <a:cs typeface="Arial" panose="020B0604020202020204" pitchFamily="34" charset="0"/>
            </a:rPr>
            <a:t>3 %</a:t>
          </a:r>
          <a:endParaRPr lang="fr-FR" sz="80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0.82121</cdr:x>
      <cdr:y>0.7304</cdr:y>
    </cdr:from>
    <cdr:to>
      <cdr:x>0.85046</cdr:x>
      <cdr:y>0.77194</cdr:y>
    </cdr:to>
    <cdr:sp macro="" textlink="">
      <cdr:nvSpPr>
        <cdr:cNvPr id="36" name="Rectangle à coins arrondis 35"/>
        <cdr:cNvSpPr/>
      </cdr:nvSpPr>
      <cdr:spPr>
        <a:xfrm xmlns:a="http://schemas.openxmlformats.org/drawingml/2006/main">
          <a:off x="7204075" y="3165475"/>
          <a:ext cx="256597" cy="180029"/>
        </a:xfrm>
        <a:prstGeom xmlns:a="http://schemas.openxmlformats.org/drawingml/2006/main" prst="roundRect">
          <a:avLst/>
        </a:prstGeom>
        <a:solidFill xmlns:a="http://schemas.openxmlformats.org/drawingml/2006/main">
          <a:srgbClr val="FFFFCC"/>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36000" rIns="36000" bIns="3600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b="1">
              <a:solidFill>
                <a:sysClr val="windowText" lastClr="000000"/>
              </a:solidFill>
              <a:latin typeface="Arial" panose="020B0604020202020204" pitchFamily="34" charset="0"/>
              <a:ea typeface="+mn-ea"/>
              <a:cs typeface="Arial" panose="020B0604020202020204" pitchFamily="34" charset="0"/>
            </a:rPr>
            <a:t>4 %</a:t>
          </a:r>
          <a:endParaRPr lang="fr-FR" sz="80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0.86247</cdr:x>
      <cdr:y>0.7348</cdr:y>
    </cdr:from>
    <cdr:to>
      <cdr:x>0.89172</cdr:x>
      <cdr:y>0.77634</cdr:y>
    </cdr:to>
    <cdr:sp macro="" textlink="">
      <cdr:nvSpPr>
        <cdr:cNvPr id="37" name="Rectangle à coins arrondis 36"/>
        <cdr:cNvSpPr/>
      </cdr:nvSpPr>
      <cdr:spPr>
        <a:xfrm xmlns:a="http://schemas.openxmlformats.org/drawingml/2006/main">
          <a:off x="7566025" y="3184525"/>
          <a:ext cx="256597" cy="180029"/>
        </a:xfrm>
        <a:prstGeom xmlns:a="http://schemas.openxmlformats.org/drawingml/2006/main" prst="roundRect">
          <a:avLst/>
        </a:prstGeom>
        <a:solidFill xmlns:a="http://schemas.openxmlformats.org/drawingml/2006/main">
          <a:srgbClr val="FFFFCC"/>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36000" rIns="36000" bIns="3600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b="1">
              <a:solidFill>
                <a:sysClr val="windowText" lastClr="000000"/>
              </a:solidFill>
              <a:latin typeface="Arial" panose="020B0604020202020204" pitchFamily="34" charset="0"/>
              <a:ea typeface="+mn-ea"/>
              <a:cs typeface="Arial" panose="020B0604020202020204" pitchFamily="34" charset="0"/>
            </a:rPr>
            <a:t>4 %</a:t>
          </a:r>
          <a:endParaRPr lang="fr-FR" sz="80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0.90373</cdr:x>
      <cdr:y>0.7304</cdr:y>
    </cdr:from>
    <cdr:to>
      <cdr:x>0.93298</cdr:x>
      <cdr:y>0.77194</cdr:y>
    </cdr:to>
    <cdr:sp macro="" textlink="">
      <cdr:nvSpPr>
        <cdr:cNvPr id="38" name="Rectangle à coins arrondis 37"/>
        <cdr:cNvSpPr/>
      </cdr:nvSpPr>
      <cdr:spPr>
        <a:xfrm xmlns:a="http://schemas.openxmlformats.org/drawingml/2006/main">
          <a:off x="7927975" y="3165475"/>
          <a:ext cx="256597" cy="180029"/>
        </a:xfrm>
        <a:prstGeom xmlns:a="http://schemas.openxmlformats.org/drawingml/2006/main" prst="roundRect">
          <a:avLst/>
        </a:prstGeom>
        <a:solidFill xmlns:a="http://schemas.openxmlformats.org/drawingml/2006/main">
          <a:srgbClr val="FFFFCC"/>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36000" rIns="36000" bIns="3600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b="1">
              <a:solidFill>
                <a:sysClr val="windowText" lastClr="000000"/>
              </a:solidFill>
              <a:latin typeface="Arial" panose="020B0604020202020204" pitchFamily="34" charset="0"/>
              <a:ea typeface="+mn-ea"/>
              <a:cs typeface="Arial" panose="020B0604020202020204" pitchFamily="34" charset="0"/>
            </a:rPr>
            <a:t>4 %</a:t>
          </a:r>
          <a:endParaRPr lang="fr-FR" sz="80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0.94479</cdr:x>
      <cdr:y>0.7304</cdr:y>
    </cdr:from>
    <cdr:to>
      <cdr:x>0.97404</cdr:x>
      <cdr:y>0.77194</cdr:y>
    </cdr:to>
    <cdr:sp macro="" textlink="">
      <cdr:nvSpPr>
        <cdr:cNvPr id="39" name="Rectangle à coins arrondis 38"/>
        <cdr:cNvSpPr/>
      </cdr:nvSpPr>
      <cdr:spPr>
        <a:xfrm xmlns:a="http://schemas.openxmlformats.org/drawingml/2006/main">
          <a:off x="9116155" y="3075020"/>
          <a:ext cx="282228" cy="174885"/>
        </a:xfrm>
        <a:prstGeom xmlns:a="http://schemas.openxmlformats.org/drawingml/2006/main" prst="roundRect">
          <a:avLst/>
        </a:prstGeom>
        <a:solidFill xmlns:a="http://schemas.openxmlformats.org/drawingml/2006/main">
          <a:srgbClr val="FFFFCC"/>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36000" rIns="36000" bIns="3600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b="1">
              <a:solidFill>
                <a:sysClr val="windowText" lastClr="000000"/>
              </a:solidFill>
              <a:latin typeface="Arial" panose="020B0604020202020204" pitchFamily="34" charset="0"/>
              <a:ea typeface="+mn-ea"/>
              <a:cs typeface="Arial" panose="020B0604020202020204" pitchFamily="34" charset="0"/>
            </a:rPr>
            <a:t>4 %</a:t>
          </a:r>
          <a:endParaRPr lang="fr-FR" sz="800">
            <a:solidFill>
              <a:sysClr val="windowText" lastClr="000000"/>
            </a:solidFill>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0.07352</cdr:x>
      <cdr:y>0.32133</cdr:y>
    </cdr:from>
    <cdr:to>
      <cdr:x>0.10658</cdr:x>
      <cdr:y>0.3468</cdr:y>
    </cdr:to>
    <cdr:sp macro="" textlink="">
      <cdr:nvSpPr>
        <cdr:cNvPr id="23" name="Rectangle à coins arrondis 22"/>
        <cdr:cNvSpPr/>
      </cdr:nvSpPr>
      <cdr:spPr>
        <a:xfrm xmlns:a="http://schemas.openxmlformats.org/drawingml/2006/main">
          <a:off x="755571" y="2209801"/>
          <a:ext cx="339805" cy="175156"/>
        </a:xfrm>
        <a:prstGeom xmlns:a="http://schemas.openxmlformats.org/drawingml/2006/main" prst="roundRect">
          <a:avLst/>
        </a:prstGeom>
        <a:solidFill xmlns:a="http://schemas.openxmlformats.org/drawingml/2006/main">
          <a:srgbClr val="4F81BD"/>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fr-FR" sz="800"/>
            <a:t>70%</a:t>
          </a:r>
        </a:p>
      </cdr:txBody>
    </cdr:sp>
  </cdr:relSizeAnchor>
  <cdr:relSizeAnchor xmlns:cdr="http://schemas.openxmlformats.org/drawingml/2006/chartDrawing">
    <cdr:from>
      <cdr:x>0.75996</cdr:x>
      <cdr:y>0.36063</cdr:y>
    </cdr:from>
    <cdr:to>
      <cdr:x>0.79147</cdr:x>
      <cdr:y>0.39655</cdr:y>
    </cdr:to>
    <cdr:sp macro="" textlink="">
      <cdr:nvSpPr>
        <cdr:cNvPr id="53" name="ZoneTexte 52"/>
        <cdr:cNvSpPr txBox="1"/>
      </cdr:nvSpPr>
      <cdr:spPr>
        <a:xfrm xmlns:a="http://schemas.openxmlformats.org/drawingml/2006/main">
          <a:off x="7810501" y="2390776"/>
          <a:ext cx="323850" cy="2381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a:p>
      </cdr:txBody>
    </cdr:sp>
  </cdr:relSizeAnchor>
  <cdr:relSizeAnchor xmlns:cdr="http://schemas.openxmlformats.org/drawingml/2006/chartDrawing">
    <cdr:from>
      <cdr:x>0.09669</cdr:x>
      <cdr:y>0.2867</cdr:y>
    </cdr:from>
    <cdr:to>
      <cdr:x>0.12697</cdr:x>
      <cdr:y>0.30611</cdr:y>
    </cdr:to>
    <cdr:sp macro="" textlink="">
      <cdr:nvSpPr>
        <cdr:cNvPr id="27" name="Rectangle à coins arrondis 26"/>
        <cdr:cNvSpPr/>
      </cdr:nvSpPr>
      <cdr:spPr>
        <a:xfrm xmlns:a="http://schemas.openxmlformats.org/drawingml/2006/main">
          <a:off x="993775" y="1971676"/>
          <a:ext cx="311151" cy="133448"/>
        </a:xfrm>
        <a:prstGeom xmlns:a="http://schemas.openxmlformats.org/drawingml/2006/main" prst="roundRect">
          <a:avLst/>
        </a:prstGeom>
        <a:solidFill xmlns:a="http://schemas.openxmlformats.org/drawingml/2006/main">
          <a:srgbClr val="4F81BD"/>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a:t>46%</a:t>
          </a:r>
        </a:p>
      </cdr:txBody>
    </cdr:sp>
  </cdr:relSizeAnchor>
  <cdr:relSizeAnchor xmlns:cdr="http://schemas.openxmlformats.org/drawingml/2006/chartDrawing">
    <cdr:from>
      <cdr:x>0.11894</cdr:x>
      <cdr:y>0.24515</cdr:y>
    </cdr:from>
    <cdr:to>
      <cdr:x>0.15107</cdr:x>
      <cdr:y>0.26456</cdr:y>
    </cdr:to>
    <cdr:sp macro="" textlink="">
      <cdr:nvSpPr>
        <cdr:cNvPr id="28" name="Rectangle à coins arrondis 27"/>
        <cdr:cNvSpPr/>
      </cdr:nvSpPr>
      <cdr:spPr>
        <a:xfrm xmlns:a="http://schemas.openxmlformats.org/drawingml/2006/main">
          <a:off x="1222374" y="1685927"/>
          <a:ext cx="330202" cy="133448"/>
        </a:xfrm>
        <a:prstGeom xmlns:a="http://schemas.openxmlformats.org/drawingml/2006/main" prst="roundRect">
          <a:avLst/>
        </a:prstGeom>
        <a:solidFill xmlns:a="http://schemas.openxmlformats.org/drawingml/2006/main">
          <a:srgbClr val="4F81BD"/>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a:t>41%</a:t>
          </a:r>
        </a:p>
      </cdr:txBody>
    </cdr:sp>
  </cdr:relSizeAnchor>
  <cdr:relSizeAnchor xmlns:cdr="http://schemas.openxmlformats.org/drawingml/2006/chartDrawing">
    <cdr:from>
      <cdr:x>0.14396</cdr:x>
      <cdr:y>0.19021</cdr:y>
    </cdr:from>
    <cdr:to>
      <cdr:x>0.17609</cdr:x>
      <cdr:y>0.20962</cdr:y>
    </cdr:to>
    <cdr:sp macro="" textlink="">
      <cdr:nvSpPr>
        <cdr:cNvPr id="29" name="Rectangle à coins arrondis 28"/>
        <cdr:cNvSpPr/>
      </cdr:nvSpPr>
      <cdr:spPr>
        <a:xfrm xmlns:a="http://schemas.openxmlformats.org/drawingml/2006/main">
          <a:off x="1479550" y="1308100"/>
          <a:ext cx="330202" cy="133448"/>
        </a:xfrm>
        <a:prstGeom xmlns:a="http://schemas.openxmlformats.org/drawingml/2006/main" prst="roundRect">
          <a:avLst/>
        </a:prstGeom>
        <a:solidFill xmlns:a="http://schemas.openxmlformats.org/drawingml/2006/main">
          <a:srgbClr val="4F81BD"/>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a:t>39%</a:t>
          </a:r>
        </a:p>
      </cdr:txBody>
    </cdr:sp>
  </cdr:relSizeAnchor>
  <cdr:relSizeAnchor xmlns:cdr="http://schemas.openxmlformats.org/drawingml/2006/chartDrawing">
    <cdr:from>
      <cdr:x>0.19215</cdr:x>
      <cdr:y>0.72345</cdr:y>
    </cdr:from>
    <cdr:to>
      <cdr:x>0.22428</cdr:x>
      <cdr:y>0.74286</cdr:y>
    </cdr:to>
    <cdr:sp macro="" textlink="">
      <cdr:nvSpPr>
        <cdr:cNvPr id="30" name="Rectangle à coins arrondis 29"/>
        <cdr:cNvSpPr/>
      </cdr:nvSpPr>
      <cdr:spPr>
        <a:xfrm xmlns:a="http://schemas.openxmlformats.org/drawingml/2006/main">
          <a:off x="1974850" y="4975225"/>
          <a:ext cx="330202" cy="133448"/>
        </a:xfrm>
        <a:prstGeom xmlns:a="http://schemas.openxmlformats.org/drawingml/2006/main" prst="roundRect">
          <a:avLst/>
        </a:prstGeom>
        <a:solidFill xmlns:a="http://schemas.openxmlformats.org/drawingml/2006/main">
          <a:srgbClr val="4F81BD"/>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a:t>14%</a:t>
          </a:r>
        </a:p>
      </cdr:txBody>
    </cdr:sp>
  </cdr:relSizeAnchor>
  <cdr:relSizeAnchor xmlns:cdr="http://schemas.openxmlformats.org/drawingml/2006/chartDrawing">
    <cdr:from>
      <cdr:x>0.21891</cdr:x>
      <cdr:y>0.66974</cdr:y>
    </cdr:from>
    <cdr:to>
      <cdr:x>0.25104</cdr:x>
      <cdr:y>0.68915</cdr:y>
    </cdr:to>
    <cdr:sp macro="" textlink="">
      <cdr:nvSpPr>
        <cdr:cNvPr id="31" name="Rectangle à coins arrondis 30"/>
        <cdr:cNvSpPr/>
      </cdr:nvSpPr>
      <cdr:spPr>
        <a:xfrm xmlns:a="http://schemas.openxmlformats.org/drawingml/2006/main">
          <a:off x="2277416" y="3222741"/>
          <a:ext cx="334268" cy="93400"/>
        </a:xfrm>
        <a:prstGeom xmlns:a="http://schemas.openxmlformats.org/drawingml/2006/main" prst="roundRect">
          <a:avLst/>
        </a:prstGeom>
        <a:solidFill xmlns:a="http://schemas.openxmlformats.org/drawingml/2006/main">
          <a:srgbClr val="4F81BD"/>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a:t>5%</a:t>
          </a:r>
        </a:p>
      </cdr:txBody>
    </cdr:sp>
  </cdr:relSizeAnchor>
  <cdr:relSizeAnchor xmlns:cdr="http://schemas.openxmlformats.org/drawingml/2006/chartDrawing">
    <cdr:from>
      <cdr:x>0.23676</cdr:x>
      <cdr:y>0.72431</cdr:y>
    </cdr:from>
    <cdr:to>
      <cdr:x>0.26888</cdr:x>
      <cdr:y>0.74371</cdr:y>
    </cdr:to>
    <cdr:sp macro="" textlink="">
      <cdr:nvSpPr>
        <cdr:cNvPr id="32" name="Rectangle à coins arrondis 31"/>
        <cdr:cNvSpPr/>
      </cdr:nvSpPr>
      <cdr:spPr>
        <a:xfrm xmlns:a="http://schemas.openxmlformats.org/drawingml/2006/main">
          <a:off x="2463196" y="3485364"/>
          <a:ext cx="334164" cy="93353"/>
        </a:xfrm>
        <a:prstGeom xmlns:a="http://schemas.openxmlformats.org/drawingml/2006/main" prst="roundRect">
          <a:avLst/>
        </a:prstGeom>
        <a:solidFill xmlns:a="http://schemas.openxmlformats.org/drawingml/2006/main">
          <a:srgbClr val="4F81BD"/>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dirty="0"/>
            <a:t>5%</a:t>
          </a:r>
        </a:p>
      </cdr:txBody>
    </cdr:sp>
  </cdr:relSizeAnchor>
  <cdr:relSizeAnchor xmlns:cdr="http://schemas.openxmlformats.org/drawingml/2006/chartDrawing">
    <cdr:from>
      <cdr:x>0.26022</cdr:x>
      <cdr:y>0.66382</cdr:y>
    </cdr:from>
    <cdr:to>
      <cdr:x>0.29235</cdr:x>
      <cdr:y>0.68322</cdr:y>
    </cdr:to>
    <cdr:sp macro="" textlink="">
      <cdr:nvSpPr>
        <cdr:cNvPr id="33" name="Rectangle à coins arrondis 32"/>
        <cdr:cNvSpPr/>
      </cdr:nvSpPr>
      <cdr:spPr>
        <a:xfrm xmlns:a="http://schemas.openxmlformats.org/drawingml/2006/main">
          <a:off x="2707232" y="3194289"/>
          <a:ext cx="334268" cy="93352"/>
        </a:xfrm>
        <a:prstGeom xmlns:a="http://schemas.openxmlformats.org/drawingml/2006/main" prst="roundRect">
          <a:avLst/>
        </a:prstGeom>
        <a:solidFill xmlns:a="http://schemas.openxmlformats.org/drawingml/2006/main">
          <a:srgbClr val="4F81BD"/>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dirty="0"/>
            <a:t>4%</a:t>
          </a:r>
        </a:p>
      </cdr:txBody>
    </cdr:sp>
  </cdr:relSizeAnchor>
  <cdr:relSizeAnchor xmlns:cdr="http://schemas.openxmlformats.org/drawingml/2006/chartDrawing">
    <cdr:from>
      <cdr:x>0.32839</cdr:x>
      <cdr:y>0.44506</cdr:y>
    </cdr:from>
    <cdr:to>
      <cdr:x>0.36052</cdr:x>
      <cdr:y>0.46446</cdr:y>
    </cdr:to>
    <cdr:sp macro="" textlink="">
      <cdr:nvSpPr>
        <cdr:cNvPr id="34" name="Rectangle à coins arrondis 33"/>
        <cdr:cNvSpPr/>
      </cdr:nvSpPr>
      <cdr:spPr>
        <a:xfrm xmlns:a="http://schemas.openxmlformats.org/drawingml/2006/main">
          <a:off x="3375025" y="3060700"/>
          <a:ext cx="330202" cy="133448"/>
        </a:xfrm>
        <a:prstGeom xmlns:a="http://schemas.openxmlformats.org/drawingml/2006/main" prst="roundRect">
          <a:avLst/>
        </a:prstGeom>
        <a:solidFill xmlns:a="http://schemas.openxmlformats.org/drawingml/2006/main">
          <a:srgbClr val="4F81BD"/>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a:t>4%</a:t>
          </a:r>
        </a:p>
      </cdr:txBody>
    </cdr:sp>
  </cdr:relSizeAnchor>
  <cdr:relSizeAnchor xmlns:cdr="http://schemas.openxmlformats.org/drawingml/2006/chartDrawing">
    <cdr:from>
      <cdr:x>0.35619</cdr:x>
      <cdr:y>0.39797</cdr:y>
    </cdr:from>
    <cdr:to>
      <cdr:x>0.38832</cdr:x>
      <cdr:y>0.41737</cdr:y>
    </cdr:to>
    <cdr:sp macro="" textlink="">
      <cdr:nvSpPr>
        <cdr:cNvPr id="35" name="Rectangle à coins arrondis 34"/>
        <cdr:cNvSpPr/>
      </cdr:nvSpPr>
      <cdr:spPr>
        <a:xfrm xmlns:a="http://schemas.openxmlformats.org/drawingml/2006/main">
          <a:off x="3660775" y="2736850"/>
          <a:ext cx="330202" cy="133448"/>
        </a:xfrm>
        <a:prstGeom xmlns:a="http://schemas.openxmlformats.org/drawingml/2006/main" prst="roundRect">
          <a:avLst/>
        </a:prstGeom>
        <a:solidFill xmlns:a="http://schemas.openxmlformats.org/drawingml/2006/main">
          <a:srgbClr val="4F81BD"/>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a:t>4%</a:t>
          </a:r>
        </a:p>
      </cdr:txBody>
    </cdr:sp>
  </cdr:relSizeAnchor>
  <cdr:relSizeAnchor xmlns:cdr="http://schemas.openxmlformats.org/drawingml/2006/chartDrawing">
    <cdr:from>
      <cdr:x>0.37936</cdr:x>
      <cdr:y>0.34672</cdr:y>
    </cdr:from>
    <cdr:to>
      <cdr:x>0.41149</cdr:x>
      <cdr:y>0.36613</cdr:y>
    </cdr:to>
    <cdr:sp macro="" textlink="">
      <cdr:nvSpPr>
        <cdr:cNvPr id="36" name="Rectangle à coins arrondis 35"/>
        <cdr:cNvSpPr/>
      </cdr:nvSpPr>
      <cdr:spPr>
        <a:xfrm xmlns:a="http://schemas.openxmlformats.org/drawingml/2006/main">
          <a:off x="3898900" y="2384425"/>
          <a:ext cx="330202" cy="133448"/>
        </a:xfrm>
        <a:prstGeom xmlns:a="http://schemas.openxmlformats.org/drawingml/2006/main" prst="roundRect">
          <a:avLst/>
        </a:prstGeom>
        <a:solidFill xmlns:a="http://schemas.openxmlformats.org/drawingml/2006/main">
          <a:srgbClr val="4F81BD"/>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a:t>4%</a:t>
          </a:r>
        </a:p>
      </cdr:txBody>
    </cdr:sp>
  </cdr:relSizeAnchor>
  <cdr:relSizeAnchor xmlns:cdr="http://schemas.openxmlformats.org/drawingml/2006/chartDrawing">
    <cdr:from>
      <cdr:x>0.30764</cdr:x>
      <cdr:y>0.72918</cdr:y>
    </cdr:from>
    <cdr:to>
      <cdr:x>0.33977</cdr:x>
      <cdr:y>0.74859</cdr:y>
    </cdr:to>
    <cdr:sp macro="" textlink="">
      <cdr:nvSpPr>
        <cdr:cNvPr id="37" name="Rectangle à coins arrondis 36"/>
        <cdr:cNvSpPr/>
      </cdr:nvSpPr>
      <cdr:spPr>
        <a:xfrm xmlns:a="http://schemas.openxmlformats.org/drawingml/2006/main">
          <a:off x="3200556" y="3508783"/>
          <a:ext cx="334268" cy="93400"/>
        </a:xfrm>
        <a:prstGeom xmlns:a="http://schemas.openxmlformats.org/drawingml/2006/main" prst="roundRect">
          <a:avLst/>
        </a:prstGeom>
        <a:solidFill xmlns:a="http://schemas.openxmlformats.org/drawingml/2006/main">
          <a:srgbClr val="4F81BD"/>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a:t>0%</a:t>
          </a:r>
        </a:p>
      </cdr:txBody>
    </cdr:sp>
  </cdr:relSizeAnchor>
  <cdr:relSizeAnchor xmlns:cdr="http://schemas.openxmlformats.org/drawingml/2006/chartDrawing">
    <cdr:from>
      <cdr:x>0.43729</cdr:x>
      <cdr:y>0.73057</cdr:y>
    </cdr:from>
    <cdr:to>
      <cdr:x>0.46942</cdr:x>
      <cdr:y>0.74997</cdr:y>
    </cdr:to>
    <cdr:sp macro="" textlink="">
      <cdr:nvSpPr>
        <cdr:cNvPr id="38" name="Rectangle à coins arrondis 37"/>
        <cdr:cNvSpPr/>
      </cdr:nvSpPr>
      <cdr:spPr>
        <a:xfrm xmlns:a="http://schemas.openxmlformats.org/drawingml/2006/main">
          <a:off x="4549369" y="3515472"/>
          <a:ext cx="334268" cy="93352"/>
        </a:xfrm>
        <a:prstGeom xmlns:a="http://schemas.openxmlformats.org/drawingml/2006/main" prst="roundRect">
          <a:avLst/>
        </a:prstGeom>
        <a:solidFill xmlns:a="http://schemas.openxmlformats.org/drawingml/2006/main">
          <a:srgbClr val="4F81BD"/>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a:t>0%</a:t>
          </a:r>
        </a:p>
      </cdr:txBody>
    </cdr:sp>
  </cdr:relSizeAnchor>
  <cdr:relSizeAnchor xmlns:cdr="http://schemas.openxmlformats.org/drawingml/2006/chartDrawing">
    <cdr:from>
      <cdr:x>0.46926</cdr:x>
      <cdr:y>0.70268</cdr:y>
    </cdr:from>
    <cdr:to>
      <cdr:x>0.50139</cdr:x>
      <cdr:y>0.72208</cdr:y>
    </cdr:to>
    <cdr:sp macro="" textlink="">
      <cdr:nvSpPr>
        <cdr:cNvPr id="39" name="Rectangle à coins arrondis 38"/>
        <cdr:cNvSpPr/>
      </cdr:nvSpPr>
      <cdr:spPr>
        <a:xfrm xmlns:a="http://schemas.openxmlformats.org/drawingml/2006/main">
          <a:off x="4822825" y="4832350"/>
          <a:ext cx="330202" cy="133448"/>
        </a:xfrm>
        <a:prstGeom xmlns:a="http://schemas.openxmlformats.org/drawingml/2006/main" prst="roundRect">
          <a:avLst/>
        </a:prstGeom>
        <a:solidFill xmlns:a="http://schemas.openxmlformats.org/drawingml/2006/main">
          <a:srgbClr val="4F81BD"/>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a:t>7%</a:t>
          </a:r>
        </a:p>
      </cdr:txBody>
    </cdr:sp>
  </cdr:relSizeAnchor>
  <cdr:relSizeAnchor xmlns:cdr="http://schemas.openxmlformats.org/drawingml/2006/chartDrawing">
    <cdr:from>
      <cdr:x>0.49428</cdr:x>
      <cdr:y>0.73592</cdr:y>
    </cdr:from>
    <cdr:to>
      <cdr:x>0.52641</cdr:x>
      <cdr:y>0.75532</cdr:y>
    </cdr:to>
    <cdr:sp macro="" textlink="">
      <cdr:nvSpPr>
        <cdr:cNvPr id="40" name="Rectangle à coins arrondis 39"/>
        <cdr:cNvSpPr/>
      </cdr:nvSpPr>
      <cdr:spPr>
        <a:xfrm xmlns:a="http://schemas.openxmlformats.org/drawingml/2006/main">
          <a:off x="5080000" y="5060950"/>
          <a:ext cx="330202" cy="133448"/>
        </a:xfrm>
        <a:prstGeom xmlns:a="http://schemas.openxmlformats.org/drawingml/2006/main" prst="roundRect">
          <a:avLst/>
        </a:prstGeom>
        <a:solidFill xmlns:a="http://schemas.openxmlformats.org/drawingml/2006/main">
          <a:srgbClr val="4F81BD"/>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a:t>4%</a:t>
          </a:r>
        </a:p>
      </cdr:txBody>
    </cdr:sp>
  </cdr:relSizeAnchor>
  <cdr:relSizeAnchor xmlns:cdr="http://schemas.openxmlformats.org/drawingml/2006/chartDrawing">
    <cdr:from>
      <cdr:x>0.54062</cdr:x>
      <cdr:y>0.73164</cdr:y>
    </cdr:from>
    <cdr:to>
      <cdr:x>0.57275</cdr:x>
      <cdr:y>0.75105</cdr:y>
    </cdr:to>
    <cdr:sp macro="" textlink="">
      <cdr:nvSpPr>
        <cdr:cNvPr id="41" name="Rectangle à coins arrondis 40"/>
        <cdr:cNvSpPr/>
      </cdr:nvSpPr>
      <cdr:spPr>
        <a:xfrm xmlns:a="http://schemas.openxmlformats.org/drawingml/2006/main">
          <a:off x="5624399" y="3520621"/>
          <a:ext cx="334267" cy="93400"/>
        </a:xfrm>
        <a:prstGeom xmlns:a="http://schemas.openxmlformats.org/drawingml/2006/main" prst="roundRect">
          <a:avLst/>
        </a:prstGeom>
        <a:solidFill xmlns:a="http://schemas.openxmlformats.org/drawingml/2006/main">
          <a:srgbClr val="4F81BD"/>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a:t>6%</a:t>
          </a:r>
        </a:p>
      </cdr:txBody>
    </cdr:sp>
  </cdr:relSizeAnchor>
  <cdr:relSizeAnchor xmlns:cdr="http://schemas.openxmlformats.org/drawingml/2006/chartDrawing">
    <cdr:from>
      <cdr:x>0.56795</cdr:x>
      <cdr:y>0.68281</cdr:y>
    </cdr:from>
    <cdr:to>
      <cdr:x>0.60008</cdr:x>
      <cdr:y>0.70221</cdr:y>
    </cdr:to>
    <cdr:sp macro="" textlink="">
      <cdr:nvSpPr>
        <cdr:cNvPr id="42" name="Rectangle à coins arrondis 41"/>
        <cdr:cNvSpPr/>
      </cdr:nvSpPr>
      <cdr:spPr>
        <a:xfrm xmlns:a="http://schemas.openxmlformats.org/drawingml/2006/main">
          <a:off x="5908682" y="3285635"/>
          <a:ext cx="334267" cy="93352"/>
        </a:xfrm>
        <a:prstGeom xmlns:a="http://schemas.openxmlformats.org/drawingml/2006/main" prst="roundRect">
          <a:avLst/>
        </a:prstGeom>
        <a:solidFill xmlns:a="http://schemas.openxmlformats.org/drawingml/2006/main">
          <a:srgbClr val="4F81BD"/>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dirty="0"/>
            <a:t>4%</a:t>
          </a:r>
        </a:p>
      </cdr:txBody>
    </cdr:sp>
  </cdr:relSizeAnchor>
  <cdr:relSizeAnchor xmlns:cdr="http://schemas.openxmlformats.org/drawingml/2006/chartDrawing">
    <cdr:from>
      <cdr:x>0.5887</cdr:x>
      <cdr:y>0.73338</cdr:y>
    </cdr:from>
    <cdr:to>
      <cdr:x>0.62083</cdr:x>
      <cdr:y>0.75279</cdr:y>
    </cdr:to>
    <cdr:sp macro="" textlink="">
      <cdr:nvSpPr>
        <cdr:cNvPr id="43" name="Rectangle à coins arrondis 42"/>
        <cdr:cNvSpPr/>
      </cdr:nvSpPr>
      <cdr:spPr>
        <a:xfrm xmlns:a="http://schemas.openxmlformats.org/drawingml/2006/main">
          <a:off x="6124566" y="3529010"/>
          <a:ext cx="334268" cy="93400"/>
        </a:xfrm>
        <a:prstGeom xmlns:a="http://schemas.openxmlformats.org/drawingml/2006/main" prst="roundRect">
          <a:avLst/>
        </a:prstGeom>
        <a:solidFill xmlns:a="http://schemas.openxmlformats.org/drawingml/2006/main">
          <a:srgbClr val="4F81BD"/>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dirty="0"/>
            <a:t>3%</a:t>
          </a:r>
        </a:p>
      </cdr:txBody>
    </cdr:sp>
  </cdr:relSizeAnchor>
  <cdr:relSizeAnchor xmlns:cdr="http://schemas.openxmlformats.org/drawingml/2006/chartDrawing">
    <cdr:from>
      <cdr:x>0.6604</cdr:x>
      <cdr:y>0.72969</cdr:y>
    </cdr:from>
    <cdr:to>
      <cdr:x>0.68782</cdr:x>
      <cdr:y>0.74844</cdr:y>
    </cdr:to>
    <cdr:sp macro="" textlink="">
      <cdr:nvSpPr>
        <cdr:cNvPr id="44" name="Rectangle à coins arrondis 43"/>
        <cdr:cNvSpPr/>
      </cdr:nvSpPr>
      <cdr:spPr>
        <a:xfrm xmlns:a="http://schemas.openxmlformats.org/drawingml/2006/main">
          <a:off x="6870582" y="3511240"/>
          <a:ext cx="285226" cy="90225"/>
        </a:xfrm>
        <a:prstGeom xmlns:a="http://schemas.openxmlformats.org/drawingml/2006/main" prst="roundRect">
          <a:avLst/>
        </a:prstGeom>
        <a:solidFill xmlns:a="http://schemas.openxmlformats.org/drawingml/2006/main">
          <a:srgbClr val="4F81BD"/>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dirty="0"/>
            <a:t>4%</a:t>
          </a:r>
        </a:p>
      </cdr:txBody>
    </cdr:sp>
  </cdr:relSizeAnchor>
  <cdr:relSizeAnchor xmlns:cdr="http://schemas.openxmlformats.org/drawingml/2006/chartDrawing">
    <cdr:from>
      <cdr:x>0.61219</cdr:x>
      <cdr:y>0.68736</cdr:y>
    </cdr:from>
    <cdr:to>
      <cdr:x>0.64432</cdr:x>
      <cdr:y>0.70677</cdr:y>
    </cdr:to>
    <cdr:sp macro="" textlink="">
      <cdr:nvSpPr>
        <cdr:cNvPr id="45" name="Rectangle à coins arrondis 44"/>
        <cdr:cNvSpPr/>
      </cdr:nvSpPr>
      <cdr:spPr>
        <a:xfrm xmlns:a="http://schemas.openxmlformats.org/drawingml/2006/main">
          <a:off x="6368965" y="3307563"/>
          <a:ext cx="334268" cy="93400"/>
        </a:xfrm>
        <a:prstGeom xmlns:a="http://schemas.openxmlformats.org/drawingml/2006/main" prst="roundRect">
          <a:avLst/>
        </a:prstGeom>
        <a:solidFill xmlns:a="http://schemas.openxmlformats.org/drawingml/2006/main">
          <a:srgbClr val="4F81BD"/>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dirty="0"/>
            <a:t>3%</a:t>
          </a:r>
        </a:p>
      </cdr:txBody>
    </cdr:sp>
  </cdr:relSizeAnchor>
  <cdr:relSizeAnchor xmlns:cdr="http://schemas.openxmlformats.org/drawingml/2006/chartDrawing">
    <cdr:from>
      <cdr:x>0.70338</cdr:x>
      <cdr:y>0.73057</cdr:y>
    </cdr:from>
    <cdr:to>
      <cdr:x>0.73551</cdr:x>
      <cdr:y>0.74997</cdr:y>
    </cdr:to>
    <cdr:sp macro="" textlink="">
      <cdr:nvSpPr>
        <cdr:cNvPr id="46" name="Rectangle à coins arrondis 45"/>
        <cdr:cNvSpPr/>
      </cdr:nvSpPr>
      <cdr:spPr>
        <a:xfrm xmlns:a="http://schemas.openxmlformats.org/drawingml/2006/main">
          <a:off x="7317680" y="3515472"/>
          <a:ext cx="334268" cy="93352"/>
        </a:xfrm>
        <a:prstGeom xmlns:a="http://schemas.openxmlformats.org/drawingml/2006/main" prst="roundRect">
          <a:avLst/>
        </a:prstGeom>
        <a:solidFill xmlns:a="http://schemas.openxmlformats.org/drawingml/2006/main">
          <a:srgbClr val="4F81BD"/>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dirty="0"/>
            <a:t>2%</a:t>
          </a:r>
        </a:p>
      </cdr:txBody>
    </cdr:sp>
  </cdr:relSizeAnchor>
  <cdr:relSizeAnchor xmlns:cdr="http://schemas.openxmlformats.org/drawingml/2006/chartDrawing">
    <cdr:from>
      <cdr:x>0.72736</cdr:x>
      <cdr:y>0.6925</cdr:y>
    </cdr:from>
    <cdr:to>
      <cdr:x>0.75949</cdr:x>
      <cdr:y>0.71191</cdr:y>
    </cdr:to>
    <cdr:sp macro="" textlink="">
      <cdr:nvSpPr>
        <cdr:cNvPr id="47" name="Rectangle à coins arrondis 46"/>
        <cdr:cNvSpPr/>
      </cdr:nvSpPr>
      <cdr:spPr>
        <a:xfrm xmlns:a="http://schemas.openxmlformats.org/drawingml/2006/main">
          <a:off x="7567121" y="3332264"/>
          <a:ext cx="334268" cy="93401"/>
        </a:xfrm>
        <a:prstGeom xmlns:a="http://schemas.openxmlformats.org/drawingml/2006/main" prst="roundRect">
          <a:avLst/>
        </a:prstGeom>
        <a:solidFill xmlns:a="http://schemas.openxmlformats.org/drawingml/2006/main">
          <a:srgbClr val="4F81BD"/>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dirty="0"/>
            <a:t>2%</a:t>
          </a:r>
        </a:p>
      </cdr:txBody>
    </cdr:sp>
  </cdr:relSizeAnchor>
  <cdr:relSizeAnchor xmlns:cdr="http://schemas.openxmlformats.org/drawingml/2006/chartDrawing">
    <cdr:from>
      <cdr:x>0.68484</cdr:x>
      <cdr:y>0.69106</cdr:y>
    </cdr:from>
    <cdr:to>
      <cdr:x>0.71697</cdr:x>
      <cdr:y>0.71047</cdr:y>
    </cdr:to>
    <cdr:sp macro="" textlink="">
      <cdr:nvSpPr>
        <cdr:cNvPr id="48" name="Rectangle à coins arrondis 47"/>
        <cdr:cNvSpPr/>
      </cdr:nvSpPr>
      <cdr:spPr>
        <a:xfrm xmlns:a="http://schemas.openxmlformats.org/drawingml/2006/main">
          <a:off x="7124797" y="3325367"/>
          <a:ext cx="334268" cy="93400"/>
        </a:xfrm>
        <a:prstGeom xmlns:a="http://schemas.openxmlformats.org/drawingml/2006/main" prst="roundRect">
          <a:avLst/>
        </a:prstGeom>
        <a:solidFill xmlns:a="http://schemas.openxmlformats.org/drawingml/2006/main">
          <a:srgbClr val="4F81BD"/>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dirty="0"/>
            <a:t>3%</a:t>
          </a:r>
        </a:p>
      </cdr:txBody>
    </cdr:sp>
  </cdr:relSizeAnchor>
  <cdr:relSizeAnchor xmlns:cdr="http://schemas.openxmlformats.org/drawingml/2006/chartDrawing">
    <cdr:from>
      <cdr:x>0.83893</cdr:x>
      <cdr:y>0.70573</cdr:y>
    </cdr:from>
    <cdr:to>
      <cdr:x>0.87106</cdr:x>
      <cdr:y>0.72514</cdr:y>
    </cdr:to>
    <cdr:sp macro="" textlink="">
      <cdr:nvSpPr>
        <cdr:cNvPr id="49" name="Rectangle à coins arrondis 48"/>
        <cdr:cNvSpPr/>
      </cdr:nvSpPr>
      <cdr:spPr>
        <a:xfrm xmlns:a="http://schemas.openxmlformats.org/drawingml/2006/main">
          <a:off x="8727861" y="3395927"/>
          <a:ext cx="334268" cy="93401"/>
        </a:xfrm>
        <a:prstGeom xmlns:a="http://schemas.openxmlformats.org/drawingml/2006/main" prst="roundRect">
          <a:avLst/>
        </a:prstGeom>
        <a:solidFill xmlns:a="http://schemas.openxmlformats.org/drawingml/2006/main">
          <a:srgbClr val="4F81BD"/>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dirty="0"/>
            <a:t>2%</a:t>
          </a:r>
        </a:p>
      </cdr:txBody>
    </cdr:sp>
  </cdr:relSizeAnchor>
  <cdr:relSizeAnchor xmlns:cdr="http://schemas.openxmlformats.org/drawingml/2006/chartDrawing">
    <cdr:from>
      <cdr:x>0.89095</cdr:x>
      <cdr:y>0.72784</cdr:y>
    </cdr:from>
    <cdr:to>
      <cdr:x>0.92308</cdr:x>
      <cdr:y>0.74725</cdr:y>
    </cdr:to>
    <cdr:sp macro="" textlink="">
      <cdr:nvSpPr>
        <cdr:cNvPr id="50" name="Rectangle à coins arrondis 49"/>
        <cdr:cNvSpPr/>
      </cdr:nvSpPr>
      <cdr:spPr>
        <a:xfrm xmlns:a="http://schemas.openxmlformats.org/drawingml/2006/main">
          <a:off x="9269095" y="3502351"/>
          <a:ext cx="334267" cy="93401"/>
        </a:xfrm>
        <a:prstGeom xmlns:a="http://schemas.openxmlformats.org/drawingml/2006/main" prst="roundRect">
          <a:avLst/>
        </a:prstGeom>
        <a:solidFill xmlns:a="http://schemas.openxmlformats.org/drawingml/2006/main">
          <a:srgbClr val="4F81BD"/>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a:t>7%</a:t>
          </a:r>
        </a:p>
      </cdr:txBody>
    </cdr:sp>
  </cdr:relSizeAnchor>
  <cdr:relSizeAnchor xmlns:cdr="http://schemas.openxmlformats.org/drawingml/2006/chartDrawing">
    <cdr:from>
      <cdr:x>0.91629</cdr:x>
      <cdr:y>0.66516</cdr:y>
    </cdr:from>
    <cdr:to>
      <cdr:x>0.94842</cdr:x>
      <cdr:y>0.68456</cdr:y>
    </cdr:to>
    <cdr:sp macro="" textlink="">
      <cdr:nvSpPr>
        <cdr:cNvPr id="51" name="Rectangle à coins arrondis 50"/>
        <cdr:cNvSpPr/>
      </cdr:nvSpPr>
      <cdr:spPr>
        <a:xfrm xmlns:a="http://schemas.openxmlformats.org/drawingml/2006/main">
          <a:off x="9532740" y="3200720"/>
          <a:ext cx="334268" cy="93353"/>
        </a:xfrm>
        <a:prstGeom xmlns:a="http://schemas.openxmlformats.org/drawingml/2006/main" prst="roundRect">
          <a:avLst/>
        </a:prstGeom>
        <a:solidFill xmlns:a="http://schemas.openxmlformats.org/drawingml/2006/main">
          <a:srgbClr val="4F81BD"/>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a:t>5%</a:t>
          </a:r>
        </a:p>
      </cdr:txBody>
    </cdr:sp>
  </cdr:relSizeAnchor>
  <cdr:relSizeAnchor xmlns:cdr="http://schemas.openxmlformats.org/drawingml/2006/chartDrawing">
    <cdr:from>
      <cdr:x>0.93717</cdr:x>
      <cdr:y>0.72784</cdr:y>
    </cdr:from>
    <cdr:to>
      <cdr:x>0.9693</cdr:x>
      <cdr:y>0.74725</cdr:y>
    </cdr:to>
    <cdr:sp macro="" textlink="">
      <cdr:nvSpPr>
        <cdr:cNvPr id="52" name="Rectangle à coins arrondis 51"/>
        <cdr:cNvSpPr/>
      </cdr:nvSpPr>
      <cdr:spPr>
        <a:xfrm xmlns:a="http://schemas.openxmlformats.org/drawingml/2006/main">
          <a:off x="9749911" y="3502351"/>
          <a:ext cx="334268" cy="93401"/>
        </a:xfrm>
        <a:prstGeom xmlns:a="http://schemas.openxmlformats.org/drawingml/2006/main" prst="roundRect">
          <a:avLst/>
        </a:prstGeom>
        <a:solidFill xmlns:a="http://schemas.openxmlformats.org/drawingml/2006/main">
          <a:srgbClr val="4F81BD"/>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dirty="0"/>
            <a:t>5%</a:t>
          </a:r>
        </a:p>
      </cdr:txBody>
    </cdr:sp>
  </cdr:relSizeAnchor>
  <cdr:relSizeAnchor xmlns:cdr="http://schemas.openxmlformats.org/drawingml/2006/chartDrawing">
    <cdr:from>
      <cdr:x>0.95893</cdr:x>
      <cdr:y>0.65265</cdr:y>
    </cdr:from>
    <cdr:to>
      <cdr:x>0.99106</cdr:x>
      <cdr:y>0.67205</cdr:y>
    </cdr:to>
    <cdr:sp macro="" textlink="">
      <cdr:nvSpPr>
        <cdr:cNvPr id="55" name="Rectangle à coins arrondis 54"/>
        <cdr:cNvSpPr/>
      </cdr:nvSpPr>
      <cdr:spPr>
        <a:xfrm xmlns:a="http://schemas.openxmlformats.org/drawingml/2006/main">
          <a:off x="9976350" y="3140506"/>
          <a:ext cx="334268" cy="93352"/>
        </a:xfrm>
        <a:prstGeom xmlns:a="http://schemas.openxmlformats.org/drawingml/2006/main" prst="roundRect">
          <a:avLst/>
        </a:prstGeom>
        <a:solidFill xmlns:a="http://schemas.openxmlformats.org/drawingml/2006/main">
          <a:srgbClr val="4F81BD"/>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800"/>
            <a:t>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AE87839-3FFC-4155-B210-8EB37DE51C24}" type="datetimeFigureOut">
              <a:rPr lang="fr-FR" smtClean="0"/>
              <a:t>31/03/2021</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AFC002B-C603-47DB-9A11-F3FCE1DE13D6}" type="slidenum">
              <a:rPr lang="fr-FR" smtClean="0"/>
              <a:t>‹N°›</a:t>
            </a:fld>
            <a:endParaRPr lang="fr-FR"/>
          </a:p>
        </p:txBody>
      </p:sp>
    </p:spTree>
    <p:extLst>
      <p:ext uri="{BB962C8B-B14F-4D97-AF65-F5344CB8AC3E}">
        <p14:creationId xmlns:p14="http://schemas.microsoft.com/office/powerpoint/2010/main" val="777405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439A0EB-D71D-4BD5-B4B2-7DA317E13583}" type="datetimeFigureOut">
              <a:rPr lang="fr-FR" smtClean="0"/>
              <a:t>31/03/2021</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0113EA2-CB25-46A4-94B3-56231B0BEE31}" type="slidenum">
              <a:rPr lang="fr-FR" smtClean="0"/>
              <a:t>‹N°›</a:t>
            </a:fld>
            <a:endParaRPr lang="fr-FR"/>
          </a:p>
        </p:txBody>
      </p:sp>
    </p:spTree>
    <p:extLst>
      <p:ext uri="{BB962C8B-B14F-4D97-AF65-F5344CB8AC3E}">
        <p14:creationId xmlns:p14="http://schemas.microsoft.com/office/powerpoint/2010/main" val="768857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endParaRPr lang="fr-FR" dirty="0"/>
          </a:p>
        </p:txBody>
      </p:sp>
      <p:sp>
        <p:nvSpPr>
          <p:cNvPr id="5" name="Espace réservé du numéro de diapositive 4"/>
          <p:cNvSpPr>
            <a:spLocks noGrp="1"/>
          </p:cNvSpPr>
          <p:nvPr>
            <p:ph type="sldNum" sz="quarter" idx="11"/>
          </p:nvPr>
        </p:nvSpPr>
        <p:spPr/>
        <p:txBody>
          <a:bodyPr/>
          <a:lstStyle/>
          <a:p>
            <a:fld id="{9337F4EC-C20E-4E7B-AC9E-933FC0F8644C}" type="slidenum">
              <a:rPr lang="fr-FR" smtClean="0"/>
              <a:pPr/>
              <a:t>6</a:t>
            </a:fld>
            <a:endParaRPr lang="fr-FR" dirty="0"/>
          </a:p>
        </p:txBody>
      </p:sp>
    </p:spTree>
    <p:extLst>
      <p:ext uri="{BB962C8B-B14F-4D97-AF65-F5344CB8AC3E}">
        <p14:creationId xmlns:p14="http://schemas.microsoft.com/office/powerpoint/2010/main" val="152732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9337F4EC-C20E-4E7B-AC9E-933FC0F8644C}" type="slidenum">
              <a:rPr lang="fr-FR" smtClean="0"/>
              <a:pPr/>
              <a:t>10</a:t>
            </a:fld>
            <a:endParaRPr lang="fr-FR"/>
          </a:p>
        </p:txBody>
      </p:sp>
    </p:spTree>
    <p:extLst>
      <p:ext uri="{BB962C8B-B14F-4D97-AF65-F5344CB8AC3E}">
        <p14:creationId xmlns:p14="http://schemas.microsoft.com/office/powerpoint/2010/main" val="369341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9337F4EC-C20E-4E7B-AC9E-933FC0F8644C}" type="slidenum">
              <a:rPr lang="fr-FR" smtClean="0"/>
              <a:pPr/>
              <a:t>11</a:t>
            </a:fld>
            <a:endParaRPr lang="fr-FR"/>
          </a:p>
        </p:txBody>
      </p:sp>
    </p:spTree>
    <p:extLst>
      <p:ext uri="{BB962C8B-B14F-4D97-AF65-F5344CB8AC3E}">
        <p14:creationId xmlns:p14="http://schemas.microsoft.com/office/powerpoint/2010/main" val="369341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9337F4EC-C20E-4E7B-AC9E-933FC0F8644C}" type="slidenum">
              <a:rPr lang="fr-FR" smtClean="0"/>
              <a:pPr/>
              <a:t>12</a:t>
            </a:fld>
            <a:endParaRPr lang="fr-FR"/>
          </a:p>
        </p:txBody>
      </p:sp>
    </p:spTree>
    <p:extLst>
      <p:ext uri="{BB962C8B-B14F-4D97-AF65-F5344CB8AC3E}">
        <p14:creationId xmlns:p14="http://schemas.microsoft.com/office/powerpoint/2010/main" val="369341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9337F4EC-C20E-4E7B-AC9E-933FC0F8644C}" type="slidenum">
              <a:rPr lang="fr-FR" smtClean="0"/>
              <a:pPr/>
              <a:t>18</a:t>
            </a:fld>
            <a:endParaRPr lang="fr-FR"/>
          </a:p>
        </p:txBody>
      </p:sp>
    </p:spTree>
    <p:extLst>
      <p:ext uri="{BB962C8B-B14F-4D97-AF65-F5344CB8AC3E}">
        <p14:creationId xmlns:p14="http://schemas.microsoft.com/office/powerpoint/2010/main" val="4200329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8C996-31FC-409E-886D-ABBAE6B73C5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BCC184A-D7AE-464A-9F12-8465C83355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2BAD955-3D78-4599-B399-94D29CA2F908}"/>
              </a:ext>
            </a:extLst>
          </p:cNvPr>
          <p:cNvSpPr>
            <a:spLocks noGrp="1"/>
          </p:cNvSpPr>
          <p:nvPr>
            <p:ph type="dt" sz="half" idx="10"/>
          </p:nvPr>
        </p:nvSpPr>
        <p:spPr/>
        <p:txBody>
          <a:bodyPr/>
          <a:lstStyle/>
          <a:p>
            <a:fld id="{5A56A770-9E53-4B4B-914F-D4D1339D2F62}" type="datetime1">
              <a:rPr lang="fr-FR" smtClean="0"/>
              <a:t>31/03/2021</a:t>
            </a:fld>
            <a:endParaRPr lang="fr-FR"/>
          </a:p>
        </p:txBody>
      </p:sp>
      <p:sp>
        <p:nvSpPr>
          <p:cNvPr id="5" name="Espace réservé du pied de page 4">
            <a:extLst>
              <a:ext uri="{FF2B5EF4-FFF2-40B4-BE49-F238E27FC236}">
                <a16:creationId xmlns:a16="http://schemas.microsoft.com/office/drawing/2014/main" id="{89826FCC-FE1B-43C8-8D0B-FDEBC217DB59}"/>
              </a:ext>
            </a:extLst>
          </p:cNvPr>
          <p:cNvSpPr>
            <a:spLocks noGrp="1"/>
          </p:cNvSpPr>
          <p:nvPr>
            <p:ph type="ftr" sz="quarter" idx="11"/>
          </p:nvPr>
        </p:nvSpPr>
        <p:spPr/>
        <p:txBody>
          <a:bodyPr/>
          <a:lstStyle/>
          <a:p>
            <a:r>
              <a:rPr lang="fr-FR"/>
              <a:t>VILLE DE LENTILLY - CONSEIL MUNICIPAL DU 31 MARS 2021 - CA 2020 - BP 2021</a:t>
            </a:r>
          </a:p>
        </p:txBody>
      </p:sp>
      <p:sp>
        <p:nvSpPr>
          <p:cNvPr id="6" name="Espace réservé du numéro de diapositive 5">
            <a:extLst>
              <a:ext uri="{FF2B5EF4-FFF2-40B4-BE49-F238E27FC236}">
                <a16:creationId xmlns:a16="http://schemas.microsoft.com/office/drawing/2014/main" id="{997832F5-E43F-42E3-9464-2BC59A625713}"/>
              </a:ext>
            </a:extLst>
          </p:cNvPr>
          <p:cNvSpPr>
            <a:spLocks noGrp="1"/>
          </p:cNvSpPr>
          <p:nvPr>
            <p:ph type="sldNum" sz="quarter" idx="12"/>
          </p:nvPr>
        </p:nvSpPr>
        <p:spPr/>
        <p:txBody>
          <a:bodyPr/>
          <a:lstStyle/>
          <a:p>
            <a:fld id="{DF5659F9-612D-4A5E-A057-854B90781FF4}" type="slidenum">
              <a:rPr lang="fr-FR" smtClean="0"/>
              <a:t>‹N°›</a:t>
            </a:fld>
            <a:endParaRPr lang="fr-FR"/>
          </a:p>
        </p:txBody>
      </p:sp>
    </p:spTree>
    <p:extLst>
      <p:ext uri="{BB962C8B-B14F-4D97-AF65-F5344CB8AC3E}">
        <p14:creationId xmlns:p14="http://schemas.microsoft.com/office/powerpoint/2010/main" val="634147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819401-5279-4B79-AFCD-EFDC0BEA87F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A3C3A25-6F17-4310-BF93-4097E22213F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C4812A-B357-48DE-820A-295AD70EADC2}"/>
              </a:ext>
            </a:extLst>
          </p:cNvPr>
          <p:cNvSpPr>
            <a:spLocks noGrp="1"/>
          </p:cNvSpPr>
          <p:nvPr>
            <p:ph type="dt" sz="half" idx="10"/>
          </p:nvPr>
        </p:nvSpPr>
        <p:spPr/>
        <p:txBody>
          <a:bodyPr/>
          <a:lstStyle/>
          <a:p>
            <a:fld id="{4F0C2ECD-6241-43CF-AC69-DF980819BC26}" type="datetime1">
              <a:rPr lang="fr-FR" smtClean="0"/>
              <a:t>31/03/2021</a:t>
            </a:fld>
            <a:endParaRPr lang="fr-FR"/>
          </a:p>
        </p:txBody>
      </p:sp>
      <p:sp>
        <p:nvSpPr>
          <p:cNvPr id="5" name="Espace réservé du pied de page 4">
            <a:extLst>
              <a:ext uri="{FF2B5EF4-FFF2-40B4-BE49-F238E27FC236}">
                <a16:creationId xmlns:a16="http://schemas.microsoft.com/office/drawing/2014/main" id="{09C25142-4035-4FA2-A22A-82B2BF6FB186}"/>
              </a:ext>
            </a:extLst>
          </p:cNvPr>
          <p:cNvSpPr>
            <a:spLocks noGrp="1"/>
          </p:cNvSpPr>
          <p:nvPr>
            <p:ph type="ftr" sz="quarter" idx="11"/>
          </p:nvPr>
        </p:nvSpPr>
        <p:spPr/>
        <p:txBody>
          <a:bodyPr/>
          <a:lstStyle/>
          <a:p>
            <a:r>
              <a:rPr lang="fr-FR"/>
              <a:t>VILLE DE LENTILLY - CONSEIL MUNICIPAL DU 31 MARS 2021 - CA 2020 - BP 2021</a:t>
            </a:r>
          </a:p>
        </p:txBody>
      </p:sp>
      <p:sp>
        <p:nvSpPr>
          <p:cNvPr id="6" name="Espace réservé du numéro de diapositive 5">
            <a:extLst>
              <a:ext uri="{FF2B5EF4-FFF2-40B4-BE49-F238E27FC236}">
                <a16:creationId xmlns:a16="http://schemas.microsoft.com/office/drawing/2014/main" id="{4F528520-1621-4CC0-ABF8-FDCB35533F30}"/>
              </a:ext>
            </a:extLst>
          </p:cNvPr>
          <p:cNvSpPr>
            <a:spLocks noGrp="1"/>
          </p:cNvSpPr>
          <p:nvPr>
            <p:ph type="sldNum" sz="quarter" idx="12"/>
          </p:nvPr>
        </p:nvSpPr>
        <p:spPr/>
        <p:txBody>
          <a:bodyPr/>
          <a:lstStyle/>
          <a:p>
            <a:fld id="{DF5659F9-612D-4A5E-A057-854B90781FF4}" type="slidenum">
              <a:rPr lang="fr-FR" smtClean="0"/>
              <a:t>‹N°›</a:t>
            </a:fld>
            <a:endParaRPr lang="fr-FR"/>
          </a:p>
        </p:txBody>
      </p:sp>
    </p:spTree>
    <p:extLst>
      <p:ext uri="{BB962C8B-B14F-4D97-AF65-F5344CB8AC3E}">
        <p14:creationId xmlns:p14="http://schemas.microsoft.com/office/powerpoint/2010/main" val="3341201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DF0FAA6-AC9E-4426-BD0F-9143DF6DB39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B057964-7C42-449B-BD99-6E50E42C62F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91A7944-9EF3-49C4-AA4F-CF06B7383A2B}"/>
              </a:ext>
            </a:extLst>
          </p:cNvPr>
          <p:cNvSpPr>
            <a:spLocks noGrp="1"/>
          </p:cNvSpPr>
          <p:nvPr>
            <p:ph type="dt" sz="half" idx="10"/>
          </p:nvPr>
        </p:nvSpPr>
        <p:spPr/>
        <p:txBody>
          <a:bodyPr/>
          <a:lstStyle/>
          <a:p>
            <a:fld id="{83EEE94D-1B26-4A0A-B4F9-AEE1BD67E510}" type="datetime1">
              <a:rPr lang="fr-FR" smtClean="0"/>
              <a:t>31/03/2021</a:t>
            </a:fld>
            <a:endParaRPr lang="fr-FR"/>
          </a:p>
        </p:txBody>
      </p:sp>
      <p:sp>
        <p:nvSpPr>
          <p:cNvPr id="5" name="Espace réservé du pied de page 4">
            <a:extLst>
              <a:ext uri="{FF2B5EF4-FFF2-40B4-BE49-F238E27FC236}">
                <a16:creationId xmlns:a16="http://schemas.microsoft.com/office/drawing/2014/main" id="{C8B896DE-B484-4188-970A-9049D27F933A}"/>
              </a:ext>
            </a:extLst>
          </p:cNvPr>
          <p:cNvSpPr>
            <a:spLocks noGrp="1"/>
          </p:cNvSpPr>
          <p:nvPr>
            <p:ph type="ftr" sz="quarter" idx="11"/>
          </p:nvPr>
        </p:nvSpPr>
        <p:spPr/>
        <p:txBody>
          <a:bodyPr/>
          <a:lstStyle/>
          <a:p>
            <a:r>
              <a:rPr lang="fr-FR"/>
              <a:t>VILLE DE LENTILLY - CONSEIL MUNICIPAL DU 31 MARS 2021 - CA 2020 - BP 2021</a:t>
            </a:r>
          </a:p>
        </p:txBody>
      </p:sp>
      <p:sp>
        <p:nvSpPr>
          <p:cNvPr id="6" name="Espace réservé du numéro de diapositive 5">
            <a:extLst>
              <a:ext uri="{FF2B5EF4-FFF2-40B4-BE49-F238E27FC236}">
                <a16:creationId xmlns:a16="http://schemas.microsoft.com/office/drawing/2014/main" id="{0FCDE96F-8340-4F18-B87A-8719B92BE327}"/>
              </a:ext>
            </a:extLst>
          </p:cNvPr>
          <p:cNvSpPr>
            <a:spLocks noGrp="1"/>
          </p:cNvSpPr>
          <p:nvPr>
            <p:ph type="sldNum" sz="quarter" idx="12"/>
          </p:nvPr>
        </p:nvSpPr>
        <p:spPr/>
        <p:txBody>
          <a:bodyPr/>
          <a:lstStyle/>
          <a:p>
            <a:fld id="{DF5659F9-612D-4A5E-A057-854B90781FF4}" type="slidenum">
              <a:rPr lang="fr-FR" smtClean="0"/>
              <a:t>‹N°›</a:t>
            </a:fld>
            <a:endParaRPr lang="fr-FR"/>
          </a:p>
        </p:txBody>
      </p:sp>
    </p:spTree>
    <p:extLst>
      <p:ext uri="{BB962C8B-B14F-4D97-AF65-F5344CB8AC3E}">
        <p14:creationId xmlns:p14="http://schemas.microsoft.com/office/powerpoint/2010/main" val="3647266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D52B95-E335-4FD5-97EA-B434871AA24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02457FF-4345-4362-8361-A9B615092A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1EF426B-D8E9-481E-94D6-653FD023C709}"/>
              </a:ext>
            </a:extLst>
          </p:cNvPr>
          <p:cNvSpPr>
            <a:spLocks noGrp="1"/>
          </p:cNvSpPr>
          <p:nvPr>
            <p:ph type="dt" sz="half" idx="10"/>
          </p:nvPr>
        </p:nvSpPr>
        <p:spPr/>
        <p:txBody>
          <a:bodyPr/>
          <a:lstStyle/>
          <a:p>
            <a:fld id="{31EFD345-B5DD-4CB0-A832-F7DAEFEADEB1}" type="datetime1">
              <a:rPr lang="fr-FR" smtClean="0"/>
              <a:t>31/03/2021</a:t>
            </a:fld>
            <a:endParaRPr lang="fr-FR" dirty="0"/>
          </a:p>
        </p:txBody>
      </p:sp>
      <p:sp>
        <p:nvSpPr>
          <p:cNvPr id="5" name="Espace réservé du pied de page 4">
            <a:extLst>
              <a:ext uri="{FF2B5EF4-FFF2-40B4-BE49-F238E27FC236}">
                <a16:creationId xmlns:a16="http://schemas.microsoft.com/office/drawing/2014/main" id="{D584C1D9-CAF7-42D9-BDEB-B9E978F85641}"/>
              </a:ext>
            </a:extLst>
          </p:cNvPr>
          <p:cNvSpPr>
            <a:spLocks noGrp="1"/>
          </p:cNvSpPr>
          <p:nvPr>
            <p:ph type="ftr" sz="quarter" idx="11"/>
          </p:nvPr>
        </p:nvSpPr>
        <p:spPr/>
        <p:txBody>
          <a:bodyPr/>
          <a:lstStyle/>
          <a:p>
            <a:r>
              <a:rPr lang="fr-FR"/>
              <a:t>VILLE DE LENTILLY - CONSEIL MUNICIPAL DU 31 MARS 2021 - CA 2020 - BP 2021</a:t>
            </a:r>
            <a:endParaRPr lang="en-US" dirty="0"/>
          </a:p>
        </p:txBody>
      </p:sp>
      <p:sp>
        <p:nvSpPr>
          <p:cNvPr id="6" name="Espace réservé du numéro de diapositive 5">
            <a:extLst>
              <a:ext uri="{FF2B5EF4-FFF2-40B4-BE49-F238E27FC236}">
                <a16:creationId xmlns:a16="http://schemas.microsoft.com/office/drawing/2014/main" id="{28247243-B9CE-408C-8BED-234BED8A57F8}"/>
              </a:ext>
            </a:extLst>
          </p:cNvPr>
          <p:cNvSpPr>
            <a:spLocks noGrp="1"/>
          </p:cNvSpPr>
          <p:nvPr>
            <p:ph type="sldNum" sz="quarter" idx="12"/>
          </p:nvPr>
        </p:nvSpPr>
        <p:spPr/>
        <p:txBody>
          <a:bodyPr/>
          <a:lstStyle/>
          <a:p>
            <a:fld id="{D0614759-14A3-4047-A3E6-74D036D06492}" type="slidenum">
              <a:rPr lang="fr-FR" smtClean="0"/>
              <a:t>‹N°›</a:t>
            </a:fld>
            <a:endParaRPr lang="fr-FR" dirty="0"/>
          </a:p>
        </p:txBody>
      </p:sp>
    </p:spTree>
    <p:extLst>
      <p:ext uri="{BB962C8B-B14F-4D97-AF65-F5344CB8AC3E}">
        <p14:creationId xmlns:p14="http://schemas.microsoft.com/office/powerpoint/2010/main" val="71085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785036-D6AF-4166-830C-35684D67DC5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8C5E703-8EE8-4B6F-B832-4C400FDE4FC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0F85929-3736-4919-AC93-81D095707844}"/>
              </a:ext>
            </a:extLst>
          </p:cNvPr>
          <p:cNvSpPr>
            <a:spLocks noGrp="1"/>
          </p:cNvSpPr>
          <p:nvPr>
            <p:ph type="dt" sz="half" idx="10"/>
          </p:nvPr>
        </p:nvSpPr>
        <p:spPr/>
        <p:txBody>
          <a:bodyPr/>
          <a:lstStyle/>
          <a:p>
            <a:fld id="{5AF2D8F7-E6D3-4322-A4CF-05CE01BD040B}" type="datetime1">
              <a:rPr lang="fr-FR" smtClean="0"/>
              <a:t>31/03/2021</a:t>
            </a:fld>
            <a:endParaRPr lang="fr-FR" dirty="0"/>
          </a:p>
        </p:txBody>
      </p:sp>
      <p:sp>
        <p:nvSpPr>
          <p:cNvPr id="5" name="Espace réservé du pied de page 4">
            <a:extLst>
              <a:ext uri="{FF2B5EF4-FFF2-40B4-BE49-F238E27FC236}">
                <a16:creationId xmlns:a16="http://schemas.microsoft.com/office/drawing/2014/main" id="{1B1A3531-5E7D-4EE8-939D-4FC9872E5BFF}"/>
              </a:ext>
            </a:extLst>
          </p:cNvPr>
          <p:cNvSpPr>
            <a:spLocks noGrp="1"/>
          </p:cNvSpPr>
          <p:nvPr>
            <p:ph type="ftr" sz="quarter" idx="11"/>
          </p:nvPr>
        </p:nvSpPr>
        <p:spPr/>
        <p:txBody>
          <a:bodyPr/>
          <a:lstStyle/>
          <a:p>
            <a:r>
              <a:rPr lang="fr-FR"/>
              <a:t>VILLE DE LENTILLY - CONSEIL MUNICIPAL DU 31 MARS 2021 - CA 2020 - BP 2021</a:t>
            </a:r>
            <a:endParaRPr lang="fr-FR" dirty="0"/>
          </a:p>
        </p:txBody>
      </p:sp>
      <p:sp>
        <p:nvSpPr>
          <p:cNvPr id="6" name="Espace réservé du numéro de diapositive 5">
            <a:extLst>
              <a:ext uri="{FF2B5EF4-FFF2-40B4-BE49-F238E27FC236}">
                <a16:creationId xmlns:a16="http://schemas.microsoft.com/office/drawing/2014/main" id="{19DA1D22-9B7E-4A45-A6AB-7CEB9FABB2BB}"/>
              </a:ext>
            </a:extLst>
          </p:cNvPr>
          <p:cNvSpPr>
            <a:spLocks noGrp="1"/>
          </p:cNvSpPr>
          <p:nvPr>
            <p:ph type="sldNum" sz="quarter" idx="12"/>
          </p:nvPr>
        </p:nvSpPr>
        <p:spPr/>
        <p:txBody>
          <a:bodyPr/>
          <a:lstStyle/>
          <a:p>
            <a:fld id="{D0614759-14A3-4047-A3E6-74D036D06492}" type="slidenum">
              <a:rPr lang="fr-FR" smtClean="0"/>
              <a:t>‹N°›</a:t>
            </a:fld>
            <a:endParaRPr lang="fr-FR" dirty="0"/>
          </a:p>
        </p:txBody>
      </p:sp>
    </p:spTree>
    <p:extLst>
      <p:ext uri="{BB962C8B-B14F-4D97-AF65-F5344CB8AC3E}">
        <p14:creationId xmlns:p14="http://schemas.microsoft.com/office/powerpoint/2010/main" val="2197455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E7522D-89F2-42EA-B3F3-6E10E60916E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0B26C44-F065-4667-90F9-A9F2C8169E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871F8B8-9A00-4403-81FF-D6EB9C400E00}"/>
              </a:ext>
            </a:extLst>
          </p:cNvPr>
          <p:cNvSpPr>
            <a:spLocks noGrp="1"/>
          </p:cNvSpPr>
          <p:nvPr>
            <p:ph type="dt" sz="half" idx="10"/>
          </p:nvPr>
        </p:nvSpPr>
        <p:spPr/>
        <p:txBody>
          <a:bodyPr/>
          <a:lstStyle/>
          <a:p>
            <a:fld id="{F8CEE5E4-D1A3-4791-B868-2EDDCD640BC3}" type="datetime1">
              <a:rPr lang="fr-FR" smtClean="0"/>
              <a:t>31/03/2021</a:t>
            </a:fld>
            <a:endParaRPr lang="fr-FR" dirty="0"/>
          </a:p>
        </p:txBody>
      </p:sp>
      <p:sp>
        <p:nvSpPr>
          <p:cNvPr id="5" name="Espace réservé du pied de page 4">
            <a:extLst>
              <a:ext uri="{FF2B5EF4-FFF2-40B4-BE49-F238E27FC236}">
                <a16:creationId xmlns:a16="http://schemas.microsoft.com/office/drawing/2014/main" id="{EEC6FD58-5D4D-4A4D-A968-B91F51EC12B3}"/>
              </a:ext>
            </a:extLst>
          </p:cNvPr>
          <p:cNvSpPr>
            <a:spLocks noGrp="1"/>
          </p:cNvSpPr>
          <p:nvPr>
            <p:ph type="ftr" sz="quarter" idx="11"/>
          </p:nvPr>
        </p:nvSpPr>
        <p:spPr/>
        <p:txBody>
          <a:bodyPr/>
          <a:lstStyle/>
          <a:p>
            <a:r>
              <a:rPr lang="fr-FR"/>
              <a:t>VILLE DE LENTILLY - CONSEIL MUNICIPAL DU 31 MARS 2021 - CA 2020 - BP 2021</a:t>
            </a:r>
            <a:endParaRPr lang="fr-FR" dirty="0"/>
          </a:p>
        </p:txBody>
      </p:sp>
      <p:sp>
        <p:nvSpPr>
          <p:cNvPr id="6" name="Espace réservé du numéro de diapositive 5">
            <a:extLst>
              <a:ext uri="{FF2B5EF4-FFF2-40B4-BE49-F238E27FC236}">
                <a16:creationId xmlns:a16="http://schemas.microsoft.com/office/drawing/2014/main" id="{F9B8A345-406C-4B9B-9EC0-43E613BAFE35}"/>
              </a:ext>
            </a:extLst>
          </p:cNvPr>
          <p:cNvSpPr>
            <a:spLocks noGrp="1"/>
          </p:cNvSpPr>
          <p:nvPr>
            <p:ph type="sldNum" sz="quarter" idx="12"/>
          </p:nvPr>
        </p:nvSpPr>
        <p:spPr/>
        <p:txBody>
          <a:bodyPr/>
          <a:lstStyle/>
          <a:p>
            <a:fld id="{D0614759-14A3-4047-A3E6-74D036D06492}" type="slidenum">
              <a:rPr lang="fr-FR" smtClean="0"/>
              <a:t>‹N°›</a:t>
            </a:fld>
            <a:endParaRPr lang="fr-FR" dirty="0"/>
          </a:p>
        </p:txBody>
      </p:sp>
    </p:spTree>
    <p:extLst>
      <p:ext uri="{BB962C8B-B14F-4D97-AF65-F5344CB8AC3E}">
        <p14:creationId xmlns:p14="http://schemas.microsoft.com/office/powerpoint/2010/main" val="444181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F97811-6134-491F-A434-4B29E73B478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BE18323-7627-4238-958C-2241CD1ACF5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6E5CE4C-0495-4F72-BA68-2835379B8A3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B350D1E-E167-49B1-9D17-23A53EEE7227}"/>
              </a:ext>
            </a:extLst>
          </p:cNvPr>
          <p:cNvSpPr>
            <a:spLocks noGrp="1"/>
          </p:cNvSpPr>
          <p:nvPr>
            <p:ph type="dt" sz="half" idx="10"/>
          </p:nvPr>
        </p:nvSpPr>
        <p:spPr/>
        <p:txBody>
          <a:bodyPr/>
          <a:lstStyle/>
          <a:p>
            <a:fld id="{99AFB375-978F-4049-912E-8D7D732946CD}" type="datetime1">
              <a:rPr lang="fr-FR" smtClean="0"/>
              <a:t>31/03/2021</a:t>
            </a:fld>
            <a:endParaRPr lang="fr-FR" dirty="0"/>
          </a:p>
        </p:txBody>
      </p:sp>
      <p:sp>
        <p:nvSpPr>
          <p:cNvPr id="6" name="Espace réservé du pied de page 5">
            <a:extLst>
              <a:ext uri="{FF2B5EF4-FFF2-40B4-BE49-F238E27FC236}">
                <a16:creationId xmlns:a16="http://schemas.microsoft.com/office/drawing/2014/main" id="{34105B6B-8208-4C83-A731-C213E0A612A4}"/>
              </a:ext>
            </a:extLst>
          </p:cNvPr>
          <p:cNvSpPr>
            <a:spLocks noGrp="1"/>
          </p:cNvSpPr>
          <p:nvPr>
            <p:ph type="ftr" sz="quarter" idx="11"/>
          </p:nvPr>
        </p:nvSpPr>
        <p:spPr/>
        <p:txBody>
          <a:bodyPr/>
          <a:lstStyle/>
          <a:p>
            <a:r>
              <a:rPr lang="fr-FR"/>
              <a:t>VILLE DE LENTILLY - CONSEIL MUNICIPAL DU 31 MARS 2021 - CA 2020 - BP 2021</a:t>
            </a:r>
            <a:endParaRPr lang="fr-FR" dirty="0"/>
          </a:p>
        </p:txBody>
      </p:sp>
      <p:sp>
        <p:nvSpPr>
          <p:cNvPr id="7" name="Espace réservé du numéro de diapositive 6">
            <a:extLst>
              <a:ext uri="{FF2B5EF4-FFF2-40B4-BE49-F238E27FC236}">
                <a16:creationId xmlns:a16="http://schemas.microsoft.com/office/drawing/2014/main" id="{01E026C7-CA28-4DFD-B3B7-D7C0BC80D71F}"/>
              </a:ext>
            </a:extLst>
          </p:cNvPr>
          <p:cNvSpPr>
            <a:spLocks noGrp="1"/>
          </p:cNvSpPr>
          <p:nvPr>
            <p:ph type="sldNum" sz="quarter" idx="12"/>
          </p:nvPr>
        </p:nvSpPr>
        <p:spPr/>
        <p:txBody>
          <a:bodyPr/>
          <a:lstStyle/>
          <a:p>
            <a:fld id="{D0614759-14A3-4047-A3E6-74D036D06492}" type="slidenum">
              <a:rPr lang="fr-FR" smtClean="0"/>
              <a:t>‹N°›</a:t>
            </a:fld>
            <a:endParaRPr lang="fr-FR" dirty="0"/>
          </a:p>
        </p:txBody>
      </p:sp>
    </p:spTree>
    <p:extLst>
      <p:ext uri="{BB962C8B-B14F-4D97-AF65-F5344CB8AC3E}">
        <p14:creationId xmlns:p14="http://schemas.microsoft.com/office/powerpoint/2010/main" val="2786553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2C2AF7-4519-419B-8963-E597028420C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CF4FD07-0A8E-430B-AC71-E9EF087566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5415550-A4FA-48FA-95B7-60C7DA7BE24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28A1361-686F-43F6-9239-DD8EFE459A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F88D7DD-FDF4-4458-980D-BAFC9D46B2D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D75C2C8-2348-4DCE-968D-EF6E5971C4C9}"/>
              </a:ext>
            </a:extLst>
          </p:cNvPr>
          <p:cNvSpPr>
            <a:spLocks noGrp="1"/>
          </p:cNvSpPr>
          <p:nvPr>
            <p:ph type="dt" sz="half" idx="10"/>
          </p:nvPr>
        </p:nvSpPr>
        <p:spPr/>
        <p:txBody>
          <a:bodyPr/>
          <a:lstStyle/>
          <a:p>
            <a:fld id="{84DF7582-241E-4B62-9E16-7950C75443AB}" type="datetime1">
              <a:rPr lang="fr-FR" smtClean="0"/>
              <a:t>31/03/2021</a:t>
            </a:fld>
            <a:endParaRPr lang="fr-FR" dirty="0"/>
          </a:p>
        </p:txBody>
      </p:sp>
      <p:sp>
        <p:nvSpPr>
          <p:cNvPr id="8" name="Espace réservé du pied de page 7">
            <a:extLst>
              <a:ext uri="{FF2B5EF4-FFF2-40B4-BE49-F238E27FC236}">
                <a16:creationId xmlns:a16="http://schemas.microsoft.com/office/drawing/2014/main" id="{1523062C-F033-4314-A739-BBA3EACB0553}"/>
              </a:ext>
            </a:extLst>
          </p:cNvPr>
          <p:cNvSpPr>
            <a:spLocks noGrp="1"/>
          </p:cNvSpPr>
          <p:nvPr>
            <p:ph type="ftr" sz="quarter" idx="11"/>
          </p:nvPr>
        </p:nvSpPr>
        <p:spPr/>
        <p:txBody>
          <a:bodyPr/>
          <a:lstStyle/>
          <a:p>
            <a:r>
              <a:rPr lang="fr-FR"/>
              <a:t>VILLE DE LENTILLY - CONSEIL MUNICIPAL DU 31 MARS 2021 - CA 2020 - BP 2021</a:t>
            </a:r>
            <a:endParaRPr lang="fr-FR" dirty="0"/>
          </a:p>
        </p:txBody>
      </p:sp>
      <p:sp>
        <p:nvSpPr>
          <p:cNvPr id="9" name="Espace réservé du numéro de diapositive 8">
            <a:extLst>
              <a:ext uri="{FF2B5EF4-FFF2-40B4-BE49-F238E27FC236}">
                <a16:creationId xmlns:a16="http://schemas.microsoft.com/office/drawing/2014/main" id="{8EE22517-9D3C-4305-8C4F-CE30B86C3FE3}"/>
              </a:ext>
            </a:extLst>
          </p:cNvPr>
          <p:cNvSpPr>
            <a:spLocks noGrp="1"/>
          </p:cNvSpPr>
          <p:nvPr>
            <p:ph type="sldNum" sz="quarter" idx="12"/>
          </p:nvPr>
        </p:nvSpPr>
        <p:spPr/>
        <p:txBody>
          <a:bodyPr/>
          <a:lstStyle/>
          <a:p>
            <a:fld id="{D0614759-14A3-4047-A3E6-74D036D06492}" type="slidenum">
              <a:rPr lang="fr-FR" smtClean="0"/>
              <a:t>‹N°›</a:t>
            </a:fld>
            <a:endParaRPr lang="fr-FR" dirty="0"/>
          </a:p>
        </p:txBody>
      </p:sp>
    </p:spTree>
    <p:extLst>
      <p:ext uri="{BB962C8B-B14F-4D97-AF65-F5344CB8AC3E}">
        <p14:creationId xmlns:p14="http://schemas.microsoft.com/office/powerpoint/2010/main" val="2038209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3E6B59-8349-4A2C-8918-E515AC82B21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0586C8A-9299-4054-BF2D-AE5CFD2E0F86}"/>
              </a:ext>
            </a:extLst>
          </p:cNvPr>
          <p:cNvSpPr>
            <a:spLocks noGrp="1"/>
          </p:cNvSpPr>
          <p:nvPr>
            <p:ph type="dt" sz="half" idx="10"/>
          </p:nvPr>
        </p:nvSpPr>
        <p:spPr/>
        <p:txBody>
          <a:bodyPr/>
          <a:lstStyle/>
          <a:p>
            <a:fld id="{F064C177-CD07-4F30-BD77-452255A6727C}" type="datetime1">
              <a:rPr lang="fr-FR" smtClean="0"/>
              <a:t>31/03/2021</a:t>
            </a:fld>
            <a:endParaRPr lang="fr-FR" dirty="0"/>
          </a:p>
        </p:txBody>
      </p:sp>
      <p:sp>
        <p:nvSpPr>
          <p:cNvPr id="4" name="Espace réservé du pied de page 3">
            <a:extLst>
              <a:ext uri="{FF2B5EF4-FFF2-40B4-BE49-F238E27FC236}">
                <a16:creationId xmlns:a16="http://schemas.microsoft.com/office/drawing/2014/main" id="{B4DD504C-C1F4-4012-9AEF-AF161DF27ABB}"/>
              </a:ext>
            </a:extLst>
          </p:cNvPr>
          <p:cNvSpPr>
            <a:spLocks noGrp="1"/>
          </p:cNvSpPr>
          <p:nvPr>
            <p:ph type="ftr" sz="quarter" idx="11"/>
          </p:nvPr>
        </p:nvSpPr>
        <p:spPr/>
        <p:txBody>
          <a:bodyPr/>
          <a:lstStyle/>
          <a:p>
            <a:r>
              <a:rPr lang="fr-FR"/>
              <a:t>VILLE DE LENTILLY - CONSEIL MUNICIPAL DU 31 MARS 2021 - CA 2020 - BP 2021</a:t>
            </a:r>
            <a:endParaRPr lang="fr-FR" dirty="0"/>
          </a:p>
        </p:txBody>
      </p:sp>
      <p:sp>
        <p:nvSpPr>
          <p:cNvPr id="5" name="Espace réservé du numéro de diapositive 4">
            <a:extLst>
              <a:ext uri="{FF2B5EF4-FFF2-40B4-BE49-F238E27FC236}">
                <a16:creationId xmlns:a16="http://schemas.microsoft.com/office/drawing/2014/main" id="{C314B23A-460D-40C6-900C-22923D1A1E57}"/>
              </a:ext>
            </a:extLst>
          </p:cNvPr>
          <p:cNvSpPr>
            <a:spLocks noGrp="1"/>
          </p:cNvSpPr>
          <p:nvPr>
            <p:ph type="sldNum" sz="quarter" idx="12"/>
          </p:nvPr>
        </p:nvSpPr>
        <p:spPr/>
        <p:txBody>
          <a:bodyPr/>
          <a:lstStyle/>
          <a:p>
            <a:fld id="{D0614759-14A3-4047-A3E6-74D036D06492}" type="slidenum">
              <a:rPr lang="fr-FR" smtClean="0"/>
              <a:t>‹N°›</a:t>
            </a:fld>
            <a:endParaRPr lang="fr-FR" dirty="0"/>
          </a:p>
        </p:txBody>
      </p:sp>
    </p:spTree>
    <p:extLst>
      <p:ext uri="{BB962C8B-B14F-4D97-AF65-F5344CB8AC3E}">
        <p14:creationId xmlns:p14="http://schemas.microsoft.com/office/powerpoint/2010/main" val="2537643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CC899D8-25DB-4B26-AD03-BF9E0923DD72}"/>
              </a:ext>
            </a:extLst>
          </p:cNvPr>
          <p:cNvSpPr>
            <a:spLocks noGrp="1"/>
          </p:cNvSpPr>
          <p:nvPr>
            <p:ph type="dt" sz="half" idx="10"/>
          </p:nvPr>
        </p:nvSpPr>
        <p:spPr/>
        <p:txBody>
          <a:bodyPr/>
          <a:lstStyle/>
          <a:p>
            <a:fld id="{C9D4E044-743C-4AF7-BA71-2C2B7BAC1761}" type="datetime1">
              <a:rPr lang="fr-FR" smtClean="0"/>
              <a:t>31/03/2021</a:t>
            </a:fld>
            <a:endParaRPr lang="fr-FR" dirty="0"/>
          </a:p>
        </p:txBody>
      </p:sp>
      <p:sp>
        <p:nvSpPr>
          <p:cNvPr id="3" name="Espace réservé du pied de page 2">
            <a:extLst>
              <a:ext uri="{FF2B5EF4-FFF2-40B4-BE49-F238E27FC236}">
                <a16:creationId xmlns:a16="http://schemas.microsoft.com/office/drawing/2014/main" id="{26F95B60-640F-4660-936D-7FE4D971589D}"/>
              </a:ext>
            </a:extLst>
          </p:cNvPr>
          <p:cNvSpPr>
            <a:spLocks noGrp="1"/>
          </p:cNvSpPr>
          <p:nvPr>
            <p:ph type="ftr" sz="quarter" idx="11"/>
          </p:nvPr>
        </p:nvSpPr>
        <p:spPr/>
        <p:txBody>
          <a:bodyPr/>
          <a:lstStyle/>
          <a:p>
            <a:r>
              <a:rPr lang="fr-FR"/>
              <a:t>VILLE DE LENTILLY - CONSEIL MUNICIPAL DU 31 MARS 2021 - CA 2020 - BP 2021</a:t>
            </a:r>
            <a:endParaRPr lang="fr-FR" dirty="0"/>
          </a:p>
        </p:txBody>
      </p:sp>
      <p:sp>
        <p:nvSpPr>
          <p:cNvPr id="4" name="Espace réservé du numéro de diapositive 3">
            <a:extLst>
              <a:ext uri="{FF2B5EF4-FFF2-40B4-BE49-F238E27FC236}">
                <a16:creationId xmlns:a16="http://schemas.microsoft.com/office/drawing/2014/main" id="{A1CE7AE8-B083-4776-848B-53E38CDD14B3}"/>
              </a:ext>
            </a:extLst>
          </p:cNvPr>
          <p:cNvSpPr>
            <a:spLocks noGrp="1"/>
          </p:cNvSpPr>
          <p:nvPr>
            <p:ph type="sldNum" sz="quarter" idx="12"/>
          </p:nvPr>
        </p:nvSpPr>
        <p:spPr/>
        <p:txBody>
          <a:bodyPr/>
          <a:lstStyle/>
          <a:p>
            <a:fld id="{D0614759-14A3-4047-A3E6-74D036D06492}" type="slidenum">
              <a:rPr lang="fr-FR" smtClean="0"/>
              <a:t>‹N°›</a:t>
            </a:fld>
            <a:endParaRPr lang="fr-FR" dirty="0"/>
          </a:p>
        </p:txBody>
      </p:sp>
    </p:spTree>
    <p:extLst>
      <p:ext uri="{BB962C8B-B14F-4D97-AF65-F5344CB8AC3E}">
        <p14:creationId xmlns:p14="http://schemas.microsoft.com/office/powerpoint/2010/main" val="2042972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490B20-B3D1-4EE9-868E-F3E9E857EBB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EA4CF6E-A473-41EE-8218-1423F0CFB9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3167FA7-1A21-4468-BDAC-ACD7212394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DFBB5DD-1FB3-43FD-8023-D347833E24D3}"/>
              </a:ext>
            </a:extLst>
          </p:cNvPr>
          <p:cNvSpPr>
            <a:spLocks noGrp="1"/>
          </p:cNvSpPr>
          <p:nvPr>
            <p:ph type="dt" sz="half" idx="10"/>
          </p:nvPr>
        </p:nvSpPr>
        <p:spPr/>
        <p:txBody>
          <a:bodyPr/>
          <a:lstStyle/>
          <a:p>
            <a:fld id="{899B9608-66C9-409A-88AF-B59335B3C797}" type="datetime1">
              <a:rPr lang="fr-FR" smtClean="0"/>
              <a:t>31/03/2021</a:t>
            </a:fld>
            <a:endParaRPr lang="fr-FR" dirty="0"/>
          </a:p>
        </p:txBody>
      </p:sp>
      <p:sp>
        <p:nvSpPr>
          <p:cNvPr id="6" name="Espace réservé du pied de page 5">
            <a:extLst>
              <a:ext uri="{FF2B5EF4-FFF2-40B4-BE49-F238E27FC236}">
                <a16:creationId xmlns:a16="http://schemas.microsoft.com/office/drawing/2014/main" id="{FA15FF29-9464-4F28-A46E-090D216D5F62}"/>
              </a:ext>
            </a:extLst>
          </p:cNvPr>
          <p:cNvSpPr>
            <a:spLocks noGrp="1"/>
          </p:cNvSpPr>
          <p:nvPr>
            <p:ph type="ftr" sz="quarter" idx="11"/>
          </p:nvPr>
        </p:nvSpPr>
        <p:spPr/>
        <p:txBody>
          <a:bodyPr/>
          <a:lstStyle/>
          <a:p>
            <a:r>
              <a:rPr lang="fr-FR"/>
              <a:t>VILLE DE LENTILLY - CONSEIL MUNICIPAL DU 31 MARS 2021 - CA 2020 - BP 2021</a:t>
            </a:r>
            <a:endParaRPr lang="fr-FR" dirty="0"/>
          </a:p>
        </p:txBody>
      </p:sp>
      <p:sp>
        <p:nvSpPr>
          <p:cNvPr id="7" name="Espace réservé du numéro de diapositive 6">
            <a:extLst>
              <a:ext uri="{FF2B5EF4-FFF2-40B4-BE49-F238E27FC236}">
                <a16:creationId xmlns:a16="http://schemas.microsoft.com/office/drawing/2014/main" id="{D62EFFAB-0389-4E3A-9FEA-282145235A65}"/>
              </a:ext>
            </a:extLst>
          </p:cNvPr>
          <p:cNvSpPr>
            <a:spLocks noGrp="1"/>
          </p:cNvSpPr>
          <p:nvPr>
            <p:ph type="sldNum" sz="quarter" idx="12"/>
          </p:nvPr>
        </p:nvSpPr>
        <p:spPr/>
        <p:txBody>
          <a:bodyPr/>
          <a:lstStyle/>
          <a:p>
            <a:fld id="{D0614759-14A3-4047-A3E6-74D036D06492}" type="slidenum">
              <a:rPr lang="fr-FR" smtClean="0"/>
              <a:t>‹N°›</a:t>
            </a:fld>
            <a:endParaRPr lang="fr-FR" dirty="0"/>
          </a:p>
        </p:txBody>
      </p:sp>
    </p:spTree>
    <p:extLst>
      <p:ext uri="{BB962C8B-B14F-4D97-AF65-F5344CB8AC3E}">
        <p14:creationId xmlns:p14="http://schemas.microsoft.com/office/powerpoint/2010/main" val="3225024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B25DFF-AB10-4766-9BCF-C2583976663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E30E849-8905-460E-B0C2-C47EC62CEB9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7EC2988-E172-49A1-BDB6-E97E1020EB7F}"/>
              </a:ext>
            </a:extLst>
          </p:cNvPr>
          <p:cNvSpPr>
            <a:spLocks noGrp="1"/>
          </p:cNvSpPr>
          <p:nvPr>
            <p:ph type="dt" sz="half" idx="10"/>
          </p:nvPr>
        </p:nvSpPr>
        <p:spPr/>
        <p:txBody>
          <a:bodyPr/>
          <a:lstStyle/>
          <a:p>
            <a:fld id="{98996F91-3853-452F-B5A6-282B19F89632}" type="datetime1">
              <a:rPr lang="fr-FR" smtClean="0"/>
              <a:t>31/03/2021</a:t>
            </a:fld>
            <a:endParaRPr lang="fr-FR"/>
          </a:p>
        </p:txBody>
      </p:sp>
      <p:sp>
        <p:nvSpPr>
          <p:cNvPr id="5" name="Espace réservé du pied de page 4">
            <a:extLst>
              <a:ext uri="{FF2B5EF4-FFF2-40B4-BE49-F238E27FC236}">
                <a16:creationId xmlns:a16="http://schemas.microsoft.com/office/drawing/2014/main" id="{DAEC284A-1071-44C5-AAB6-7876FB7AD85D}"/>
              </a:ext>
            </a:extLst>
          </p:cNvPr>
          <p:cNvSpPr>
            <a:spLocks noGrp="1"/>
          </p:cNvSpPr>
          <p:nvPr>
            <p:ph type="ftr" sz="quarter" idx="11"/>
          </p:nvPr>
        </p:nvSpPr>
        <p:spPr/>
        <p:txBody>
          <a:bodyPr/>
          <a:lstStyle/>
          <a:p>
            <a:r>
              <a:rPr lang="fr-FR"/>
              <a:t>VILLE DE LENTILLY - CONSEIL MUNICIPAL DU 31 MARS 2021 - CA 2020 - BP 2021</a:t>
            </a:r>
          </a:p>
        </p:txBody>
      </p:sp>
      <p:sp>
        <p:nvSpPr>
          <p:cNvPr id="6" name="Espace réservé du numéro de diapositive 5">
            <a:extLst>
              <a:ext uri="{FF2B5EF4-FFF2-40B4-BE49-F238E27FC236}">
                <a16:creationId xmlns:a16="http://schemas.microsoft.com/office/drawing/2014/main" id="{1A370027-2A23-4F77-932D-A13207B13849}"/>
              </a:ext>
            </a:extLst>
          </p:cNvPr>
          <p:cNvSpPr>
            <a:spLocks noGrp="1"/>
          </p:cNvSpPr>
          <p:nvPr>
            <p:ph type="sldNum" sz="quarter" idx="12"/>
          </p:nvPr>
        </p:nvSpPr>
        <p:spPr/>
        <p:txBody>
          <a:bodyPr/>
          <a:lstStyle/>
          <a:p>
            <a:fld id="{DF5659F9-612D-4A5E-A057-854B90781FF4}" type="slidenum">
              <a:rPr lang="fr-FR" smtClean="0"/>
              <a:t>‹N°›</a:t>
            </a:fld>
            <a:endParaRPr lang="fr-FR"/>
          </a:p>
        </p:txBody>
      </p:sp>
    </p:spTree>
    <p:extLst>
      <p:ext uri="{BB962C8B-B14F-4D97-AF65-F5344CB8AC3E}">
        <p14:creationId xmlns:p14="http://schemas.microsoft.com/office/powerpoint/2010/main" val="505617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93E3AA-3D2B-47D8-A7FB-EA49DC12A3E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744247B-9CF8-4529-93D4-7732F5C5C9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A5E2FBC-106F-4FB9-BBAC-90BA2EEF96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6A1FC2A-92D3-4B91-BA48-907BA56DC00A}"/>
              </a:ext>
            </a:extLst>
          </p:cNvPr>
          <p:cNvSpPr>
            <a:spLocks noGrp="1"/>
          </p:cNvSpPr>
          <p:nvPr>
            <p:ph type="dt" sz="half" idx="10"/>
          </p:nvPr>
        </p:nvSpPr>
        <p:spPr/>
        <p:txBody>
          <a:bodyPr/>
          <a:lstStyle/>
          <a:p>
            <a:fld id="{301ACD4B-AAC9-424E-9EE0-01D48E8E1F5A}" type="datetime1">
              <a:rPr lang="fr-FR" smtClean="0"/>
              <a:t>31/03/2021</a:t>
            </a:fld>
            <a:endParaRPr lang="fr-FR" dirty="0"/>
          </a:p>
        </p:txBody>
      </p:sp>
      <p:sp>
        <p:nvSpPr>
          <p:cNvPr id="6" name="Espace réservé du pied de page 5">
            <a:extLst>
              <a:ext uri="{FF2B5EF4-FFF2-40B4-BE49-F238E27FC236}">
                <a16:creationId xmlns:a16="http://schemas.microsoft.com/office/drawing/2014/main" id="{992A4429-B2FA-4E2D-8A09-AE36C11EE149}"/>
              </a:ext>
            </a:extLst>
          </p:cNvPr>
          <p:cNvSpPr>
            <a:spLocks noGrp="1"/>
          </p:cNvSpPr>
          <p:nvPr>
            <p:ph type="ftr" sz="quarter" idx="11"/>
          </p:nvPr>
        </p:nvSpPr>
        <p:spPr/>
        <p:txBody>
          <a:bodyPr/>
          <a:lstStyle/>
          <a:p>
            <a:r>
              <a:rPr lang="fr-FR"/>
              <a:t>VILLE DE LENTILLY - CONSEIL MUNICIPAL DU 31 MARS 2021 - CA 2020 - BP 2021</a:t>
            </a:r>
            <a:endParaRPr lang="fr-FR" dirty="0"/>
          </a:p>
        </p:txBody>
      </p:sp>
      <p:sp>
        <p:nvSpPr>
          <p:cNvPr id="7" name="Espace réservé du numéro de diapositive 6">
            <a:extLst>
              <a:ext uri="{FF2B5EF4-FFF2-40B4-BE49-F238E27FC236}">
                <a16:creationId xmlns:a16="http://schemas.microsoft.com/office/drawing/2014/main" id="{58FDBF36-62DE-4869-BCF3-FA8C597B4883}"/>
              </a:ext>
            </a:extLst>
          </p:cNvPr>
          <p:cNvSpPr>
            <a:spLocks noGrp="1"/>
          </p:cNvSpPr>
          <p:nvPr>
            <p:ph type="sldNum" sz="quarter" idx="12"/>
          </p:nvPr>
        </p:nvSpPr>
        <p:spPr/>
        <p:txBody>
          <a:bodyPr/>
          <a:lstStyle/>
          <a:p>
            <a:fld id="{D0614759-14A3-4047-A3E6-74D036D06492}" type="slidenum">
              <a:rPr lang="fr-FR" smtClean="0"/>
              <a:t>‹N°›</a:t>
            </a:fld>
            <a:endParaRPr lang="fr-FR" dirty="0"/>
          </a:p>
        </p:txBody>
      </p:sp>
    </p:spTree>
    <p:extLst>
      <p:ext uri="{BB962C8B-B14F-4D97-AF65-F5344CB8AC3E}">
        <p14:creationId xmlns:p14="http://schemas.microsoft.com/office/powerpoint/2010/main" val="3405305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C6D5D6-C794-4A4C-992F-F52A4D1FA23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36F508E-3311-4AB3-9F24-13C020AFC8B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4A31BC4-D1F5-4D6C-AB14-096C95807019}"/>
              </a:ext>
            </a:extLst>
          </p:cNvPr>
          <p:cNvSpPr>
            <a:spLocks noGrp="1"/>
          </p:cNvSpPr>
          <p:nvPr>
            <p:ph type="dt" sz="half" idx="10"/>
          </p:nvPr>
        </p:nvSpPr>
        <p:spPr/>
        <p:txBody>
          <a:bodyPr/>
          <a:lstStyle/>
          <a:p>
            <a:fld id="{E447C83E-7579-4156-82B8-0948DA8AC464}" type="datetime1">
              <a:rPr lang="fr-FR" smtClean="0"/>
              <a:t>31/03/2021</a:t>
            </a:fld>
            <a:endParaRPr lang="fr-FR" dirty="0"/>
          </a:p>
        </p:txBody>
      </p:sp>
      <p:sp>
        <p:nvSpPr>
          <p:cNvPr id="5" name="Espace réservé du pied de page 4">
            <a:extLst>
              <a:ext uri="{FF2B5EF4-FFF2-40B4-BE49-F238E27FC236}">
                <a16:creationId xmlns:a16="http://schemas.microsoft.com/office/drawing/2014/main" id="{1DA96E01-64A5-428C-ABAE-FD0D6D4B22CF}"/>
              </a:ext>
            </a:extLst>
          </p:cNvPr>
          <p:cNvSpPr>
            <a:spLocks noGrp="1"/>
          </p:cNvSpPr>
          <p:nvPr>
            <p:ph type="ftr" sz="quarter" idx="11"/>
          </p:nvPr>
        </p:nvSpPr>
        <p:spPr/>
        <p:txBody>
          <a:bodyPr/>
          <a:lstStyle/>
          <a:p>
            <a:r>
              <a:rPr lang="fr-FR"/>
              <a:t>VILLE DE LENTILLY - CONSEIL MUNICIPAL DU 31 MARS 2021 - CA 2020 - BP 2021</a:t>
            </a:r>
            <a:endParaRPr lang="fr-FR" dirty="0"/>
          </a:p>
        </p:txBody>
      </p:sp>
      <p:sp>
        <p:nvSpPr>
          <p:cNvPr id="6" name="Espace réservé du numéro de diapositive 5">
            <a:extLst>
              <a:ext uri="{FF2B5EF4-FFF2-40B4-BE49-F238E27FC236}">
                <a16:creationId xmlns:a16="http://schemas.microsoft.com/office/drawing/2014/main" id="{E53FDD0E-3739-4BD9-9F05-705CC32DE53E}"/>
              </a:ext>
            </a:extLst>
          </p:cNvPr>
          <p:cNvSpPr>
            <a:spLocks noGrp="1"/>
          </p:cNvSpPr>
          <p:nvPr>
            <p:ph type="sldNum" sz="quarter" idx="12"/>
          </p:nvPr>
        </p:nvSpPr>
        <p:spPr/>
        <p:txBody>
          <a:bodyPr/>
          <a:lstStyle/>
          <a:p>
            <a:fld id="{D0614759-14A3-4047-A3E6-74D036D06492}" type="slidenum">
              <a:rPr lang="fr-FR" smtClean="0"/>
              <a:t>‹N°›</a:t>
            </a:fld>
            <a:endParaRPr lang="fr-FR" dirty="0"/>
          </a:p>
        </p:txBody>
      </p:sp>
    </p:spTree>
    <p:extLst>
      <p:ext uri="{BB962C8B-B14F-4D97-AF65-F5344CB8AC3E}">
        <p14:creationId xmlns:p14="http://schemas.microsoft.com/office/powerpoint/2010/main" val="1174201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745FC66-4C12-40E0-B722-E12455D7273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A245C74-1150-4EA3-B795-0671EB02428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76BDFE0-8F80-4638-B98E-CD5A3FAA3915}"/>
              </a:ext>
            </a:extLst>
          </p:cNvPr>
          <p:cNvSpPr>
            <a:spLocks noGrp="1"/>
          </p:cNvSpPr>
          <p:nvPr>
            <p:ph type="dt" sz="half" idx="10"/>
          </p:nvPr>
        </p:nvSpPr>
        <p:spPr/>
        <p:txBody>
          <a:bodyPr/>
          <a:lstStyle/>
          <a:p>
            <a:fld id="{63575286-C3DE-4D2B-A1E4-DA6E05AAB8BF}" type="datetime1">
              <a:rPr lang="fr-FR" smtClean="0"/>
              <a:t>31/03/2021</a:t>
            </a:fld>
            <a:endParaRPr lang="fr-FR" dirty="0"/>
          </a:p>
        </p:txBody>
      </p:sp>
      <p:sp>
        <p:nvSpPr>
          <p:cNvPr id="5" name="Espace réservé du pied de page 4">
            <a:extLst>
              <a:ext uri="{FF2B5EF4-FFF2-40B4-BE49-F238E27FC236}">
                <a16:creationId xmlns:a16="http://schemas.microsoft.com/office/drawing/2014/main" id="{33DEC176-53FD-4FB0-892A-98EF85F261F9}"/>
              </a:ext>
            </a:extLst>
          </p:cNvPr>
          <p:cNvSpPr>
            <a:spLocks noGrp="1"/>
          </p:cNvSpPr>
          <p:nvPr>
            <p:ph type="ftr" sz="quarter" idx="11"/>
          </p:nvPr>
        </p:nvSpPr>
        <p:spPr/>
        <p:txBody>
          <a:bodyPr/>
          <a:lstStyle/>
          <a:p>
            <a:r>
              <a:rPr lang="fr-FR"/>
              <a:t>VILLE DE LENTILLY - CONSEIL MUNICIPAL DU 31 MARS 2021 - CA 2020 - BP 2021</a:t>
            </a:r>
            <a:endParaRPr lang="fr-FR" dirty="0"/>
          </a:p>
        </p:txBody>
      </p:sp>
      <p:sp>
        <p:nvSpPr>
          <p:cNvPr id="6" name="Espace réservé du numéro de diapositive 5">
            <a:extLst>
              <a:ext uri="{FF2B5EF4-FFF2-40B4-BE49-F238E27FC236}">
                <a16:creationId xmlns:a16="http://schemas.microsoft.com/office/drawing/2014/main" id="{0254E966-AECC-4487-A0EB-477BF3DEB925}"/>
              </a:ext>
            </a:extLst>
          </p:cNvPr>
          <p:cNvSpPr>
            <a:spLocks noGrp="1"/>
          </p:cNvSpPr>
          <p:nvPr>
            <p:ph type="sldNum" sz="quarter" idx="12"/>
          </p:nvPr>
        </p:nvSpPr>
        <p:spPr/>
        <p:txBody>
          <a:bodyPr/>
          <a:lstStyle/>
          <a:p>
            <a:fld id="{D0614759-14A3-4047-A3E6-74D036D06492}" type="slidenum">
              <a:rPr lang="fr-FR" smtClean="0"/>
              <a:t>‹N°›</a:t>
            </a:fld>
            <a:endParaRPr lang="fr-FR" dirty="0"/>
          </a:p>
        </p:txBody>
      </p:sp>
    </p:spTree>
    <p:extLst>
      <p:ext uri="{BB962C8B-B14F-4D97-AF65-F5344CB8AC3E}">
        <p14:creationId xmlns:p14="http://schemas.microsoft.com/office/powerpoint/2010/main" val="113932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F97605-F14D-427A-934B-541ED2AD2FB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0CBA5DD-B000-436D-87C9-620F6FB2A0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DFBA8C8-7686-4C37-B090-6590EED859E2}"/>
              </a:ext>
            </a:extLst>
          </p:cNvPr>
          <p:cNvSpPr>
            <a:spLocks noGrp="1"/>
          </p:cNvSpPr>
          <p:nvPr>
            <p:ph type="dt" sz="half" idx="10"/>
          </p:nvPr>
        </p:nvSpPr>
        <p:spPr/>
        <p:txBody>
          <a:bodyPr/>
          <a:lstStyle/>
          <a:p>
            <a:fld id="{CE3F73E3-C8B8-47EA-A000-9C9C58838B63}" type="datetime1">
              <a:rPr lang="fr-FR" smtClean="0"/>
              <a:t>31/03/2021</a:t>
            </a:fld>
            <a:endParaRPr lang="fr-FR"/>
          </a:p>
        </p:txBody>
      </p:sp>
      <p:sp>
        <p:nvSpPr>
          <p:cNvPr id="5" name="Espace réservé du pied de page 4">
            <a:extLst>
              <a:ext uri="{FF2B5EF4-FFF2-40B4-BE49-F238E27FC236}">
                <a16:creationId xmlns:a16="http://schemas.microsoft.com/office/drawing/2014/main" id="{B16C8185-100B-4EED-8A63-0FA326050F97}"/>
              </a:ext>
            </a:extLst>
          </p:cNvPr>
          <p:cNvSpPr>
            <a:spLocks noGrp="1"/>
          </p:cNvSpPr>
          <p:nvPr>
            <p:ph type="ftr" sz="quarter" idx="11"/>
          </p:nvPr>
        </p:nvSpPr>
        <p:spPr/>
        <p:txBody>
          <a:bodyPr/>
          <a:lstStyle/>
          <a:p>
            <a:r>
              <a:rPr lang="fr-FR"/>
              <a:t>VILLE DE LENTILLY - CONSEIL MUNICIPAL DU 31 MARS 2021 - CA 2020 - BP 2021</a:t>
            </a:r>
          </a:p>
        </p:txBody>
      </p:sp>
      <p:sp>
        <p:nvSpPr>
          <p:cNvPr id="6" name="Espace réservé du numéro de diapositive 5">
            <a:extLst>
              <a:ext uri="{FF2B5EF4-FFF2-40B4-BE49-F238E27FC236}">
                <a16:creationId xmlns:a16="http://schemas.microsoft.com/office/drawing/2014/main" id="{867AB710-9FE2-4F4C-8818-640889C0D0FC}"/>
              </a:ext>
            </a:extLst>
          </p:cNvPr>
          <p:cNvSpPr>
            <a:spLocks noGrp="1"/>
          </p:cNvSpPr>
          <p:nvPr>
            <p:ph type="sldNum" sz="quarter" idx="12"/>
          </p:nvPr>
        </p:nvSpPr>
        <p:spPr/>
        <p:txBody>
          <a:bodyPr/>
          <a:lstStyle/>
          <a:p>
            <a:fld id="{DF5659F9-612D-4A5E-A057-854B90781FF4}" type="slidenum">
              <a:rPr lang="fr-FR" smtClean="0"/>
              <a:t>‹N°›</a:t>
            </a:fld>
            <a:endParaRPr lang="fr-FR"/>
          </a:p>
        </p:txBody>
      </p:sp>
    </p:spTree>
    <p:extLst>
      <p:ext uri="{BB962C8B-B14F-4D97-AF65-F5344CB8AC3E}">
        <p14:creationId xmlns:p14="http://schemas.microsoft.com/office/powerpoint/2010/main" val="2934023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FE75E4-8248-49BE-A3EE-D8BAA472D1A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A1B6348-ED8C-48A4-8E6D-4C31171B252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F5F815C-D51F-4C06-8824-2B536AD3243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533FE03-3014-4615-A52E-F45C568E8120}"/>
              </a:ext>
            </a:extLst>
          </p:cNvPr>
          <p:cNvSpPr>
            <a:spLocks noGrp="1"/>
          </p:cNvSpPr>
          <p:nvPr>
            <p:ph type="dt" sz="half" idx="10"/>
          </p:nvPr>
        </p:nvSpPr>
        <p:spPr/>
        <p:txBody>
          <a:bodyPr/>
          <a:lstStyle/>
          <a:p>
            <a:fld id="{AD77DAC9-08B2-47F9-BDB4-4158A4DBDB5E}" type="datetime1">
              <a:rPr lang="fr-FR" smtClean="0"/>
              <a:t>31/03/2021</a:t>
            </a:fld>
            <a:endParaRPr lang="fr-FR"/>
          </a:p>
        </p:txBody>
      </p:sp>
      <p:sp>
        <p:nvSpPr>
          <p:cNvPr id="6" name="Espace réservé du pied de page 5">
            <a:extLst>
              <a:ext uri="{FF2B5EF4-FFF2-40B4-BE49-F238E27FC236}">
                <a16:creationId xmlns:a16="http://schemas.microsoft.com/office/drawing/2014/main" id="{BAFDACD2-C961-4C89-8D89-2C2254DF28F0}"/>
              </a:ext>
            </a:extLst>
          </p:cNvPr>
          <p:cNvSpPr>
            <a:spLocks noGrp="1"/>
          </p:cNvSpPr>
          <p:nvPr>
            <p:ph type="ftr" sz="quarter" idx="11"/>
          </p:nvPr>
        </p:nvSpPr>
        <p:spPr/>
        <p:txBody>
          <a:bodyPr/>
          <a:lstStyle/>
          <a:p>
            <a:r>
              <a:rPr lang="fr-FR"/>
              <a:t>VILLE DE LENTILLY - CONSEIL MUNICIPAL DU 31 MARS 2021 - CA 2020 - BP 2021</a:t>
            </a:r>
          </a:p>
        </p:txBody>
      </p:sp>
      <p:sp>
        <p:nvSpPr>
          <p:cNvPr id="7" name="Espace réservé du numéro de diapositive 6">
            <a:extLst>
              <a:ext uri="{FF2B5EF4-FFF2-40B4-BE49-F238E27FC236}">
                <a16:creationId xmlns:a16="http://schemas.microsoft.com/office/drawing/2014/main" id="{362D84E9-856B-475F-9040-CB2F762894B3}"/>
              </a:ext>
            </a:extLst>
          </p:cNvPr>
          <p:cNvSpPr>
            <a:spLocks noGrp="1"/>
          </p:cNvSpPr>
          <p:nvPr>
            <p:ph type="sldNum" sz="quarter" idx="12"/>
          </p:nvPr>
        </p:nvSpPr>
        <p:spPr/>
        <p:txBody>
          <a:bodyPr/>
          <a:lstStyle/>
          <a:p>
            <a:fld id="{DF5659F9-612D-4A5E-A057-854B90781FF4}" type="slidenum">
              <a:rPr lang="fr-FR" smtClean="0"/>
              <a:t>‹N°›</a:t>
            </a:fld>
            <a:endParaRPr lang="fr-FR"/>
          </a:p>
        </p:txBody>
      </p:sp>
    </p:spTree>
    <p:extLst>
      <p:ext uri="{BB962C8B-B14F-4D97-AF65-F5344CB8AC3E}">
        <p14:creationId xmlns:p14="http://schemas.microsoft.com/office/powerpoint/2010/main" val="1631097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4C6807-C4B4-4DCC-8ACA-CD93E0E75D8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D105CCE-602E-40AC-AD8E-8396E15A34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4227DEF-7F93-4E6A-81B5-FFA5DF55CA7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80680C5-A527-46D8-8AA3-D063243790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CEB8C87-BD27-4FEE-8284-730633052CC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F6342DD-9583-42C1-B97A-37ECABAEF86D}"/>
              </a:ext>
            </a:extLst>
          </p:cNvPr>
          <p:cNvSpPr>
            <a:spLocks noGrp="1"/>
          </p:cNvSpPr>
          <p:nvPr>
            <p:ph type="dt" sz="half" idx="10"/>
          </p:nvPr>
        </p:nvSpPr>
        <p:spPr/>
        <p:txBody>
          <a:bodyPr/>
          <a:lstStyle/>
          <a:p>
            <a:fld id="{1C4843A4-9A34-4855-BA3C-CE31A255302D}" type="datetime1">
              <a:rPr lang="fr-FR" smtClean="0"/>
              <a:t>31/03/2021</a:t>
            </a:fld>
            <a:endParaRPr lang="fr-FR"/>
          </a:p>
        </p:txBody>
      </p:sp>
      <p:sp>
        <p:nvSpPr>
          <p:cNvPr id="8" name="Espace réservé du pied de page 7">
            <a:extLst>
              <a:ext uri="{FF2B5EF4-FFF2-40B4-BE49-F238E27FC236}">
                <a16:creationId xmlns:a16="http://schemas.microsoft.com/office/drawing/2014/main" id="{33CC279E-FCDD-441B-9723-571CC9725E90}"/>
              </a:ext>
            </a:extLst>
          </p:cNvPr>
          <p:cNvSpPr>
            <a:spLocks noGrp="1"/>
          </p:cNvSpPr>
          <p:nvPr>
            <p:ph type="ftr" sz="quarter" idx="11"/>
          </p:nvPr>
        </p:nvSpPr>
        <p:spPr/>
        <p:txBody>
          <a:bodyPr/>
          <a:lstStyle/>
          <a:p>
            <a:r>
              <a:rPr lang="fr-FR"/>
              <a:t>VILLE DE LENTILLY - CONSEIL MUNICIPAL DU 31 MARS 2021 - CA 2020 - BP 2021</a:t>
            </a:r>
          </a:p>
        </p:txBody>
      </p:sp>
      <p:sp>
        <p:nvSpPr>
          <p:cNvPr id="9" name="Espace réservé du numéro de diapositive 8">
            <a:extLst>
              <a:ext uri="{FF2B5EF4-FFF2-40B4-BE49-F238E27FC236}">
                <a16:creationId xmlns:a16="http://schemas.microsoft.com/office/drawing/2014/main" id="{E3D58A21-CD4E-47AB-9587-F3AB74EAEAC3}"/>
              </a:ext>
            </a:extLst>
          </p:cNvPr>
          <p:cNvSpPr>
            <a:spLocks noGrp="1"/>
          </p:cNvSpPr>
          <p:nvPr>
            <p:ph type="sldNum" sz="quarter" idx="12"/>
          </p:nvPr>
        </p:nvSpPr>
        <p:spPr/>
        <p:txBody>
          <a:bodyPr/>
          <a:lstStyle/>
          <a:p>
            <a:fld id="{DF5659F9-612D-4A5E-A057-854B90781FF4}" type="slidenum">
              <a:rPr lang="fr-FR" smtClean="0"/>
              <a:t>‹N°›</a:t>
            </a:fld>
            <a:endParaRPr lang="fr-FR"/>
          </a:p>
        </p:txBody>
      </p:sp>
    </p:spTree>
    <p:extLst>
      <p:ext uri="{BB962C8B-B14F-4D97-AF65-F5344CB8AC3E}">
        <p14:creationId xmlns:p14="http://schemas.microsoft.com/office/powerpoint/2010/main" val="1633995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04F0EC-7891-4B22-9041-3EC1ECDFDE3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CE89F5B-7360-4BF7-A6A7-C644E0C2B4B4}"/>
              </a:ext>
            </a:extLst>
          </p:cNvPr>
          <p:cNvSpPr>
            <a:spLocks noGrp="1"/>
          </p:cNvSpPr>
          <p:nvPr>
            <p:ph type="dt" sz="half" idx="10"/>
          </p:nvPr>
        </p:nvSpPr>
        <p:spPr/>
        <p:txBody>
          <a:bodyPr/>
          <a:lstStyle/>
          <a:p>
            <a:fld id="{7CA56637-7265-487E-9D80-F703D0B2493A}" type="datetime1">
              <a:rPr lang="fr-FR" smtClean="0"/>
              <a:t>31/03/2021</a:t>
            </a:fld>
            <a:endParaRPr lang="fr-FR"/>
          </a:p>
        </p:txBody>
      </p:sp>
      <p:sp>
        <p:nvSpPr>
          <p:cNvPr id="4" name="Espace réservé du pied de page 3">
            <a:extLst>
              <a:ext uri="{FF2B5EF4-FFF2-40B4-BE49-F238E27FC236}">
                <a16:creationId xmlns:a16="http://schemas.microsoft.com/office/drawing/2014/main" id="{E7D1B197-3F68-4E7E-82A3-9DA9F3FD8057}"/>
              </a:ext>
            </a:extLst>
          </p:cNvPr>
          <p:cNvSpPr>
            <a:spLocks noGrp="1"/>
          </p:cNvSpPr>
          <p:nvPr>
            <p:ph type="ftr" sz="quarter" idx="11"/>
          </p:nvPr>
        </p:nvSpPr>
        <p:spPr/>
        <p:txBody>
          <a:bodyPr/>
          <a:lstStyle/>
          <a:p>
            <a:r>
              <a:rPr lang="fr-FR"/>
              <a:t>VILLE DE LENTILLY - CONSEIL MUNICIPAL DU 31 MARS 2021 - CA 2020 - BP 2021</a:t>
            </a:r>
          </a:p>
        </p:txBody>
      </p:sp>
      <p:sp>
        <p:nvSpPr>
          <p:cNvPr id="5" name="Espace réservé du numéro de diapositive 4">
            <a:extLst>
              <a:ext uri="{FF2B5EF4-FFF2-40B4-BE49-F238E27FC236}">
                <a16:creationId xmlns:a16="http://schemas.microsoft.com/office/drawing/2014/main" id="{11E958A8-EFBB-43E1-84B6-FFFF302F6FBD}"/>
              </a:ext>
            </a:extLst>
          </p:cNvPr>
          <p:cNvSpPr>
            <a:spLocks noGrp="1"/>
          </p:cNvSpPr>
          <p:nvPr>
            <p:ph type="sldNum" sz="quarter" idx="12"/>
          </p:nvPr>
        </p:nvSpPr>
        <p:spPr/>
        <p:txBody>
          <a:bodyPr/>
          <a:lstStyle/>
          <a:p>
            <a:fld id="{DF5659F9-612D-4A5E-A057-854B90781FF4}" type="slidenum">
              <a:rPr lang="fr-FR" smtClean="0"/>
              <a:t>‹N°›</a:t>
            </a:fld>
            <a:endParaRPr lang="fr-FR"/>
          </a:p>
        </p:txBody>
      </p:sp>
    </p:spTree>
    <p:extLst>
      <p:ext uri="{BB962C8B-B14F-4D97-AF65-F5344CB8AC3E}">
        <p14:creationId xmlns:p14="http://schemas.microsoft.com/office/powerpoint/2010/main" val="330382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A4AC164-8679-423F-BA8E-2E82CBD6B62D}"/>
              </a:ext>
            </a:extLst>
          </p:cNvPr>
          <p:cNvSpPr>
            <a:spLocks noGrp="1"/>
          </p:cNvSpPr>
          <p:nvPr>
            <p:ph type="dt" sz="half" idx="10"/>
          </p:nvPr>
        </p:nvSpPr>
        <p:spPr/>
        <p:txBody>
          <a:bodyPr/>
          <a:lstStyle/>
          <a:p>
            <a:fld id="{10F279FD-2DDE-4C84-A1F5-86301DC953D0}" type="datetime1">
              <a:rPr lang="fr-FR" smtClean="0"/>
              <a:t>31/03/2021</a:t>
            </a:fld>
            <a:endParaRPr lang="fr-FR"/>
          </a:p>
        </p:txBody>
      </p:sp>
      <p:sp>
        <p:nvSpPr>
          <p:cNvPr id="3" name="Espace réservé du pied de page 2">
            <a:extLst>
              <a:ext uri="{FF2B5EF4-FFF2-40B4-BE49-F238E27FC236}">
                <a16:creationId xmlns:a16="http://schemas.microsoft.com/office/drawing/2014/main" id="{8E32B842-57D7-43CE-ACAA-EAF35E881289}"/>
              </a:ext>
            </a:extLst>
          </p:cNvPr>
          <p:cNvSpPr>
            <a:spLocks noGrp="1"/>
          </p:cNvSpPr>
          <p:nvPr>
            <p:ph type="ftr" sz="quarter" idx="11"/>
          </p:nvPr>
        </p:nvSpPr>
        <p:spPr/>
        <p:txBody>
          <a:bodyPr/>
          <a:lstStyle/>
          <a:p>
            <a:r>
              <a:rPr lang="fr-FR"/>
              <a:t>VILLE DE LENTILLY - CONSEIL MUNICIPAL DU 31 MARS 2021 - CA 2020 - BP 2021</a:t>
            </a:r>
          </a:p>
        </p:txBody>
      </p:sp>
      <p:sp>
        <p:nvSpPr>
          <p:cNvPr id="4" name="Espace réservé du numéro de diapositive 3">
            <a:extLst>
              <a:ext uri="{FF2B5EF4-FFF2-40B4-BE49-F238E27FC236}">
                <a16:creationId xmlns:a16="http://schemas.microsoft.com/office/drawing/2014/main" id="{B1325EAE-4F21-412B-8CFE-CA3BF389D357}"/>
              </a:ext>
            </a:extLst>
          </p:cNvPr>
          <p:cNvSpPr>
            <a:spLocks noGrp="1"/>
          </p:cNvSpPr>
          <p:nvPr>
            <p:ph type="sldNum" sz="quarter" idx="12"/>
          </p:nvPr>
        </p:nvSpPr>
        <p:spPr/>
        <p:txBody>
          <a:bodyPr/>
          <a:lstStyle/>
          <a:p>
            <a:fld id="{DF5659F9-612D-4A5E-A057-854B90781FF4}" type="slidenum">
              <a:rPr lang="fr-FR" smtClean="0"/>
              <a:t>‹N°›</a:t>
            </a:fld>
            <a:endParaRPr lang="fr-FR"/>
          </a:p>
        </p:txBody>
      </p:sp>
    </p:spTree>
    <p:extLst>
      <p:ext uri="{BB962C8B-B14F-4D97-AF65-F5344CB8AC3E}">
        <p14:creationId xmlns:p14="http://schemas.microsoft.com/office/powerpoint/2010/main" val="1273398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A0FB2B-54E9-483E-B18B-5F03F9F378A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BB54549-D978-4826-98E0-64E711878E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D0D3779-EF57-468C-A846-FFCB05079B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DC4679B-2E51-49D1-8872-A81E1A97195F}"/>
              </a:ext>
            </a:extLst>
          </p:cNvPr>
          <p:cNvSpPr>
            <a:spLocks noGrp="1"/>
          </p:cNvSpPr>
          <p:nvPr>
            <p:ph type="dt" sz="half" idx="10"/>
          </p:nvPr>
        </p:nvSpPr>
        <p:spPr/>
        <p:txBody>
          <a:bodyPr/>
          <a:lstStyle/>
          <a:p>
            <a:fld id="{D0F9A638-715D-48F4-BEBD-33497CE0619E}" type="datetime1">
              <a:rPr lang="fr-FR" smtClean="0"/>
              <a:t>31/03/2021</a:t>
            </a:fld>
            <a:endParaRPr lang="fr-FR"/>
          </a:p>
        </p:txBody>
      </p:sp>
      <p:sp>
        <p:nvSpPr>
          <p:cNvPr id="6" name="Espace réservé du pied de page 5">
            <a:extLst>
              <a:ext uri="{FF2B5EF4-FFF2-40B4-BE49-F238E27FC236}">
                <a16:creationId xmlns:a16="http://schemas.microsoft.com/office/drawing/2014/main" id="{7AD51EB6-9752-495D-9A94-3A98B9C354A7}"/>
              </a:ext>
            </a:extLst>
          </p:cNvPr>
          <p:cNvSpPr>
            <a:spLocks noGrp="1"/>
          </p:cNvSpPr>
          <p:nvPr>
            <p:ph type="ftr" sz="quarter" idx="11"/>
          </p:nvPr>
        </p:nvSpPr>
        <p:spPr/>
        <p:txBody>
          <a:bodyPr/>
          <a:lstStyle/>
          <a:p>
            <a:r>
              <a:rPr lang="fr-FR"/>
              <a:t>VILLE DE LENTILLY - CONSEIL MUNICIPAL DU 31 MARS 2021 - CA 2020 - BP 2021</a:t>
            </a:r>
          </a:p>
        </p:txBody>
      </p:sp>
      <p:sp>
        <p:nvSpPr>
          <p:cNvPr id="7" name="Espace réservé du numéro de diapositive 6">
            <a:extLst>
              <a:ext uri="{FF2B5EF4-FFF2-40B4-BE49-F238E27FC236}">
                <a16:creationId xmlns:a16="http://schemas.microsoft.com/office/drawing/2014/main" id="{78B9AEFD-5CF7-4286-8736-EB73BAEDD9AA}"/>
              </a:ext>
            </a:extLst>
          </p:cNvPr>
          <p:cNvSpPr>
            <a:spLocks noGrp="1"/>
          </p:cNvSpPr>
          <p:nvPr>
            <p:ph type="sldNum" sz="quarter" idx="12"/>
          </p:nvPr>
        </p:nvSpPr>
        <p:spPr/>
        <p:txBody>
          <a:bodyPr/>
          <a:lstStyle/>
          <a:p>
            <a:fld id="{DF5659F9-612D-4A5E-A057-854B90781FF4}" type="slidenum">
              <a:rPr lang="fr-FR" smtClean="0"/>
              <a:t>‹N°›</a:t>
            </a:fld>
            <a:endParaRPr lang="fr-FR"/>
          </a:p>
        </p:txBody>
      </p:sp>
    </p:spTree>
    <p:extLst>
      <p:ext uri="{BB962C8B-B14F-4D97-AF65-F5344CB8AC3E}">
        <p14:creationId xmlns:p14="http://schemas.microsoft.com/office/powerpoint/2010/main" val="2325084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E0DF02-44AD-4CDF-A0A8-F51FE928C0C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D9C11CD-A89A-43C4-BA6C-6302ADEB70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9A833C8-369E-47E6-9E83-50F3F2122C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35FCC80-72CD-4D88-8C3E-1A4743258BD4}"/>
              </a:ext>
            </a:extLst>
          </p:cNvPr>
          <p:cNvSpPr>
            <a:spLocks noGrp="1"/>
          </p:cNvSpPr>
          <p:nvPr>
            <p:ph type="dt" sz="half" idx="10"/>
          </p:nvPr>
        </p:nvSpPr>
        <p:spPr/>
        <p:txBody>
          <a:bodyPr/>
          <a:lstStyle/>
          <a:p>
            <a:fld id="{F270F607-D423-4570-A942-20C68DA07A62}" type="datetime1">
              <a:rPr lang="fr-FR" smtClean="0"/>
              <a:t>31/03/2021</a:t>
            </a:fld>
            <a:endParaRPr lang="fr-FR"/>
          </a:p>
        </p:txBody>
      </p:sp>
      <p:sp>
        <p:nvSpPr>
          <p:cNvPr id="6" name="Espace réservé du pied de page 5">
            <a:extLst>
              <a:ext uri="{FF2B5EF4-FFF2-40B4-BE49-F238E27FC236}">
                <a16:creationId xmlns:a16="http://schemas.microsoft.com/office/drawing/2014/main" id="{0B1527F6-275C-4D7D-91E2-0A469726DF7B}"/>
              </a:ext>
            </a:extLst>
          </p:cNvPr>
          <p:cNvSpPr>
            <a:spLocks noGrp="1"/>
          </p:cNvSpPr>
          <p:nvPr>
            <p:ph type="ftr" sz="quarter" idx="11"/>
          </p:nvPr>
        </p:nvSpPr>
        <p:spPr/>
        <p:txBody>
          <a:bodyPr/>
          <a:lstStyle/>
          <a:p>
            <a:r>
              <a:rPr lang="fr-FR"/>
              <a:t>VILLE DE LENTILLY - CONSEIL MUNICIPAL DU 31 MARS 2021 - CA 2020 - BP 2021</a:t>
            </a:r>
          </a:p>
        </p:txBody>
      </p:sp>
      <p:sp>
        <p:nvSpPr>
          <p:cNvPr id="7" name="Espace réservé du numéro de diapositive 6">
            <a:extLst>
              <a:ext uri="{FF2B5EF4-FFF2-40B4-BE49-F238E27FC236}">
                <a16:creationId xmlns:a16="http://schemas.microsoft.com/office/drawing/2014/main" id="{7077ECF3-F508-4F19-A69A-00427820C37B}"/>
              </a:ext>
            </a:extLst>
          </p:cNvPr>
          <p:cNvSpPr>
            <a:spLocks noGrp="1"/>
          </p:cNvSpPr>
          <p:nvPr>
            <p:ph type="sldNum" sz="quarter" idx="12"/>
          </p:nvPr>
        </p:nvSpPr>
        <p:spPr/>
        <p:txBody>
          <a:bodyPr/>
          <a:lstStyle/>
          <a:p>
            <a:fld id="{DF5659F9-612D-4A5E-A057-854B90781FF4}" type="slidenum">
              <a:rPr lang="fr-FR" smtClean="0"/>
              <a:t>‹N°›</a:t>
            </a:fld>
            <a:endParaRPr lang="fr-FR"/>
          </a:p>
        </p:txBody>
      </p:sp>
    </p:spTree>
    <p:extLst>
      <p:ext uri="{BB962C8B-B14F-4D97-AF65-F5344CB8AC3E}">
        <p14:creationId xmlns:p14="http://schemas.microsoft.com/office/powerpoint/2010/main" val="642915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074CEA4-52B8-423D-ACB6-E153E191A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B8A1CAC-8D10-4CA0-9E4F-4AF3119B4B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2922423-7654-4D85-8181-8F4F8F6EAF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79413-22B3-471C-B8E6-DBF11977B9AA}" type="datetime1">
              <a:rPr lang="fr-FR" smtClean="0"/>
              <a:t>31/03/2021</a:t>
            </a:fld>
            <a:endParaRPr lang="fr-FR"/>
          </a:p>
        </p:txBody>
      </p:sp>
      <p:sp>
        <p:nvSpPr>
          <p:cNvPr id="5" name="Espace réservé du pied de page 4">
            <a:extLst>
              <a:ext uri="{FF2B5EF4-FFF2-40B4-BE49-F238E27FC236}">
                <a16:creationId xmlns:a16="http://schemas.microsoft.com/office/drawing/2014/main" id="{01977B4A-9280-4DA8-A624-6FA7741303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VILLE DE LENTILLY - CONSEIL MUNICIPAL DU 31 MARS 2021 - CA 2020 - BP 2021</a:t>
            </a:r>
          </a:p>
        </p:txBody>
      </p:sp>
      <p:sp>
        <p:nvSpPr>
          <p:cNvPr id="6" name="Espace réservé du numéro de diapositive 5">
            <a:extLst>
              <a:ext uri="{FF2B5EF4-FFF2-40B4-BE49-F238E27FC236}">
                <a16:creationId xmlns:a16="http://schemas.microsoft.com/office/drawing/2014/main" id="{DAB75EDA-7321-4CB1-B0BD-A4AF95701D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659F9-612D-4A5E-A057-854B90781FF4}" type="slidenum">
              <a:rPr lang="fr-FR" smtClean="0"/>
              <a:t>‹N°›</a:t>
            </a:fld>
            <a:endParaRPr lang="fr-FR"/>
          </a:p>
        </p:txBody>
      </p:sp>
    </p:spTree>
    <p:extLst>
      <p:ext uri="{BB962C8B-B14F-4D97-AF65-F5344CB8AC3E}">
        <p14:creationId xmlns:p14="http://schemas.microsoft.com/office/powerpoint/2010/main" val="3652716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865CE64-F42A-4703-8046-06C893B336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8A5EA28-91E6-44B8-8718-C81D55306D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72C381F-72AD-4B23-86EE-329ADB0BD7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AA983-41A3-4C3E-B5B0-15811ED8FFC5}" type="datetime1">
              <a:rPr lang="fr-FR" smtClean="0"/>
              <a:t>31/03/2021</a:t>
            </a:fld>
            <a:endParaRPr lang="fr-FR" dirty="0"/>
          </a:p>
        </p:txBody>
      </p:sp>
      <p:sp>
        <p:nvSpPr>
          <p:cNvPr id="5" name="Espace réservé du pied de page 4">
            <a:extLst>
              <a:ext uri="{FF2B5EF4-FFF2-40B4-BE49-F238E27FC236}">
                <a16:creationId xmlns:a16="http://schemas.microsoft.com/office/drawing/2014/main" id="{AAC92BEE-F08B-426F-AF8F-6F10084C0A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VILLE DE LENTILLY - CONSEIL MUNICIPAL DU 31 MARS 2021 - CA 2020 - BP 2021</a:t>
            </a:r>
            <a:endParaRPr lang="en-US" dirty="0"/>
          </a:p>
        </p:txBody>
      </p:sp>
      <p:sp>
        <p:nvSpPr>
          <p:cNvPr id="6" name="Espace réservé du numéro de diapositive 5">
            <a:extLst>
              <a:ext uri="{FF2B5EF4-FFF2-40B4-BE49-F238E27FC236}">
                <a16:creationId xmlns:a16="http://schemas.microsoft.com/office/drawing/2014/main" id="{CD31922F-C7BA-4B69-B8CC-4B08B1097F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614759-14A3-4047-A3E6-74D036D06492}" type="slidenum">
              <a:rPr lang="fr-FR" smtClean="0"/>
              <a:t>‹N°›</a:t>
            </a:fld>
            <a:endParaRPr lang="fr-FR" dirty="0"/>
          </a:p>
        </p:txBody>
      </p:sp>
      <p:sp>
        <p:nvSpPr>
          <p:cNvPr id="7" name="Espace réservé du pied de page 4">
            <a:extLst>
              <a:ext uri="{FF2B5EF4-FFF2-40B4-BE49-F238E27FC236}">
                <a16:creationId xmlns:a16="http://schemas.microsoft.com/office/drawing/2014/main" id="{DFFC7D48-534F-49C2-BA2D-34497ECD1003}"/>
              </a:ext>
            </a:extLst>
          </p:cNvPr>
          <p:cNvSpPr txBox="1">
            <a:spLocks/>
          </p:cNvSpPr>
          <p:nvPr userDrawn="1"/>
        </p:nvSpPr>
        <p:spPr>
          <a:xfrm>
            <a:off x="3900351" y="6364151"/>
            <a:ext cx="439129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dirty="0"/>
              <a:t>Rapport d’orientation budgétaire – conseil municipal 3 février 2021</a:t>
            </a:r>
          </a:p>
        </p:txBody>
      </p:sp>
    </p:spTree>
    <p:extLst>
      <p:ext uri="{BB962C8B-B14F-4D97-AF65-F5344CB8AC3E}">
        <p14:creationId xmlns:p14="http://schemas.microsoft.com/office/powerpoint/2010/main" val="2474481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slide" Target="slide10.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slide" Target="slide10.xml"/><Relationship Id="rId5" Type="http://schemas.openxmlformats.org/officeDocument/2006/relationships/image" Target="../media/image4.pn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1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7.emf"/><Relationship Id="rId4" Type="http://schemas.openxmlformats.org/officeDocument/2006/relationships/package" Target="../embeddings/Feuille_de_calcul_Microsoft_Excel.xlsx"/></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image" Target="../media/image1.png"/><Relationship Id="rId7" Type="http://schemas.openxmlformats.org/officeDocument/2006/relationships/slide" Target="slide37.xml"/><Relationship Id="rId12" Type="http://schemas.openxmlformats.org/officeDocument/2006/relationships/slide" Target="slide4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slide" Target="slide36.xml"/><Relationship Id="rId11" Type="http://schemas.openxmlformats.org/officeDocument/2006/relationships/slide" Target="slide41.xml"/><Relationship Id="rId5" Type="http://schemas.openxmlformats.org/officeDocument/2006/relationships/image" Target="../media/image8.emf"/><Relationship Id="rId10" Type="http://schemas.openxmlformats.org/officeDocument/2006/relationships/slide" Target="slide40.xml"/><Relationship Id="rId4" Type="http://schemas.openxmlformats.org/officeDocument/2006/relationships/package" Target="../embeddings/Feuille_de_calcul_Microsoft_Excel3.xlsx"/><Relationship Id="rId9" Type="http://schemas.openxmlformats.org/officeDocument/2006/relationships/slide" Target="slide39.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hyperlink" Target="https://mairie-pionnat.com/wp-content/uploads/2020/04/covid-19.html" TargetMode="External"/></Relationships>
</file>

<file path=ppt/slides/_rels/slide29.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png"/><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package" Target="../embeddings/Feuille_de_calcul_Microsoft_Excel4.xlsx"/><Relationship Id="rId5" Type="http://schemas.openxmlformats.org/officeDocument/2006/relationships/hyperlink" Target="https://mairie-pionnat.com/wp-content/uploads/2020/04/covid-19.html" TargetMode="Externa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slide" Target="slide7.xml"/><Relationship Id="rId5" Type="http://schemas.openxmlformats.org/officeDocument/2006/relationships/image" Target="../media/image11.emf"/><Relationship Id="rId4" Type="http://schemas.openxmlformats.org/officeDocument/2006/relationships/package" Target="../embeddings/Feuille_de_calcul_Microsoft_Excel5.xlsx"/></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hyperlink" Target="https://mairie-pionnat.com/wp-content/uploads/2020/04/covid-19.html" TargetMode="External"/></Relationships>
</file>

<file path=ppt/slides/_rels/slide3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slide" Target="slide9.xml"/><Relationship Id="rId5" Type="http://schemas.openxmlformats.org/officeDocument/2006/relationships/image" Target="../media/image12.emf"/><Relationship Id="rId4" Type="http://schemas.openxmlformats.org/officeDocument/2006/relationships/package" Target="../embeddings/Feuille_de_calcul_Microsoft_Excel6.xlsx"/></Relationships>
</file>

<file path=ppt/slides/_rels/slide3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slide" Target="slide23.xml"/><Relationship Id="rId5" Type="http://schemas.openxmlformats.org/officeDocument/2006/relationships/image" Target="../media/image13.emf"/><Relationship Id="rId4" Type="http://schemas.openxmlformats.org/officeDocument/2006/relationships/package" Target="../embeddings/Feuille_de_calcul_Microsoft_Excel7.xlsx"/></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slide" Target="slide23.xml"/><Relationship Id="rId5" Type="http://schemas.openxmlformats.org/officeDocument/2006/relationships/image" Target="../media/image14.emf"/><Relationship Id="rId4" Type="http://schemas.openxmlformats.org/officeDocument/2006/relationships/package" Target="../embeddings/Feuille_de_calcul_Microsoft_Excel8.xlsx"/></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slide" Target="slide23.xml"/><Relationship Id="rId5" Type="http://schemas.openxmlformats.org/officeDocument/2006/relationships/image" Target="../media/image15.emf"/><Relationship Id="rId4" Type="http://schemas.openxmlformats.org/officeDocument/2006/relationships/package" Target="../embeddings/Feuille_de_calcul_Microsoft_Excel9.xlsx"/></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slide" Target="slide23.xml"/><Relationship Id="rId5" Type="http://schemas.openxmlformats.org/officeDocument/2006/relationships/image" Target="../media/image16.emf"/><Relationship Id="rId4" Type="http://schemas.openxmlformats.org/officeDocument/2006/relationships/package" Target="../embeddings/Feuille_de_calcul_Microsoft_Excel10.xlsx"/></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slide" Target="slide23.xml"/><Relationship Id="rId5" Type="http://schemas.openxmlformats.org/officeDocument/2006/relationships/image" Target="../media/image17.emf"/><Relationship Id="rId4" Type="http://schemas.openxmlformats.org/officeDocument/2006/relationships/package" Target="../embeddings/Feuille_de_calcul_Microsoft_Excel11.xlsx"/></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slide" Target="slide23.xml"/><Relationship Id="rId5" Type="http://schemas.openxmlformats.org/officeDocument/2006/relationships/image" Target="../media/image18.emf"/><Relationship Id="rId4" Type="http://schemas.openxmlformats.org/officeDocument/2006/relationships/package" Target="../embeddings/Feuille_de_calcul_Microsoft_Excel12.xlsx"/></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slide" Target="slide23.xml"/><Relationship Id="rId5" Type="http://schemas.openxmlformats.org/officeDocument/2006/relationships/image" Target="../media/image19.emf"/><Relationship Id="rId4" Type="http://schemas.openxmlformats.org/officeDocument/2006/relationships/package" Target="../embeddings/Feuille_de_calcul_Microsoft_Excel13.xlsx"/></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 Target="slide28.xml"/><Relationship Id="rId7" Type="http://schemas.openxmlformats.org/officeDocument/2006/relationships/slide" Target="slide3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slide" Target="slide30.xml"/><Relationship Id="rId4" Type="http://schemas.openxmlformats.org/officeDocument/2006/relationships/slide" Target="slide29.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34.xml"/><Relationship Id="rId4" Type="http://schemas.openxmlformats.org/officeDocument/2006/relationships/slide" Target="slide3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47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AFF3FA-DCE9-4A8D-AF41-1CDD89581507}"/>
              </a:ext>
            </a:extLst>
          </p:cNvPr>
          <p:cNvSpPr>
            <a:spLocks noGrp="1"/>
          </p:cNvSpPr>
          <p:nvPr>
            <p:ph type="ctrTitle"/>
          </p:nvPr>
        </p:nvSpPr>
        <p:spPr>
          <a:xfrm>
            <a:off x="657225" y="136525"/>
            <a:ext cx="10010775" cy="2425700"/>
          </a:xfrm>
        </p:spPr>
        <p:txBody>
          <a:bodyPr>
            <a:normAutofit/>
          </a:bodyPr>
          <a:lstStyle/>
          <a:p>
            <a:pPr>
              <a:lnSpc>
                <a:spcPct val="100000"/>
              </a:lnSpc>
            </a:pPr>
            <a:r>
              <a:rPr lang="fr-FR" sz="5000" dirty="0" smtClean="0">
                <a:latin typeface="Calibri" panose="020F0502020204030204" pitchFamily="34" charset="0"/>
                <a:cs typeface="Calibri" panose="020F0502020204030204" pitchFamily="34" charset="0"/>
              </a:rPr>
              <a:t>Conseil Municipal</a:t>
            </a:r>
            <a:br>
              <a:rPr lang="fr-FR" sz="5000" dirty="0" smtClean="0">
                <a:latin typeface="Calibri" panose="020F0502020204030204" pitchFamily="34" charset="0"/>
                <a:cs typeface="Calibri" panose="020F0502020204030204" pitchFamily="34" charset="0"/>
              </a:rPr>
            </a:br>
            <a:r>
              <a:rPr lang="fr-FR" sz="5000" dirty="0" smtClean="0">
                <a:latin typeface="Calibri" panose="020F0502020204030204" pitchFamily="34" charset="0"/>
                <a:cs typeface="Calibri" panose="020F0502020204030204" pitchFamily="34" charset="0"/>
              </a:rPr>
              <a:t>31 mars 2021</a:t>
            </a:r>
            <a:endParaRPr lang="fr-FR" sz="5000" dirty="0">
              <a:latin typeface="Calibri" panose="020F0502020204030204" pitchFamily="34" charset="0"/>
              <a:cs typeface="Calibri" panose="020F0502020204030204" pitchFamily="34" charset="0"/>
            </a:endParaRPr>
          </a:p>
        </p:txBody>
      </p:sp>
      <p:pic>
        <p:nvPicPr>
          <p:cNvPr id="6" name="Image 5">
            <a:extLst>
              <a:ext uri="{FF2B5EF4-FFF2-40B4-BE49-F238E27FC236}">
                <a16:creationId xmlns:a16="http://schemas.microsoft.com/office/drawing/2014/main" id="{DB1044CE-C89D-42B4-B129-39C09227E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736" y="264437"/>
            <a:ext cx="727528" cy="975274"/>
          </a:xfrm>
          <a:prstGeom prst="rect">
            <a:avLst/>
          </a:prstGeom>
        </p:spPr>
      </p:pic>
      <p:sp>
        <p:nvSpPr>
          <p:cNvPr id="7" name="Espace réservé du numéro de diapositive 6">
            <a:extLst>
              <a:ext uri="{FF2B5EF4-FFF2-40B4-BE49-F238E27FC236}">
                <a16:creationId xmlns:a16="http://schemas.microsoft.com/office/drawing/2014/main" id="{82814E43-498B-4565-A7A2-726654929B7B}"/>
              </a:ext>
            </a:extLst>
          </p:cNvPr>
          <p:cNvSpPr>
            <a:spLocks noGrp="1"/>
          </p:cNvSpPr>
          <p:nvPr>
            <p:ph type="sldNum" sz="quarter" idx="12"/>
          </p:nvPr>
        </p:nvSpPr>
        <p:spPr/>
        <p:txBody>
          <a:bodyPr/>
          <a:lstStyle/>
          <a:p>
            <a:fld id="{DF5659F9-612D-4A5E-A057-854B90781FF4}" type="slidenum">
              <a:rPr lang="fr-FR" smtClean="0"/>
              <a:t>1</a:t>
            </a:fld>
            <a:endParaRPr lang="fr-FR" dirty="0"/>
          </a:p>
        </p:txBody>
      </p:sp>
    </p:spTree>
    <p:extLst>
      <p:ext uri="{BB962C8B-B14F-4D97-AF65-F5344CB8AC3E}">
        <p14:creationId xmlns:p14="http://schemas.microsoft.com/office/powerpoint/2010/main" val="1212887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 coins arrondis 24">
            <a:extLst>
              <a:ext uri="{FF2B5EF4-FFF2-40B4-BE49-F238E27FC236}">
                <a16:creationId xmlns:a16="http://schemas.microsoft.com/office/drawing/2014/main" id="{47E5C8CE-DB44-4289-AC93-7B6C34AD88AD}"/>
              </a:ext>
            </a:extLst>
          </p:cNvPr>
          <p:cNvSpPr/>
          <p:nvPr/>
        </p:nvSpPr>
        <p:spPr>
          <a:xfrm>
            <a:off x="665976" y="4586050"/>
            <a:ext cx="10085940" cy="1462511"/>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4294967295"/>
          </p:nvPr>
        </p:nvSpPr>
        <p:spPr>
          <a:xfrm>
            <a:off x="9872801" y="6454333"/>
            <a:ext cx="512638" cy="365125"/>
          </a:xfrm>
        </p:spPr>
        <p:txBody>
          <a:bodyPr/>
          <a:lstStyle/>
          <a:p>
            <a:fld id="{22195EDA-0820-48B4-9568-359751A0F885}" type="slidenum">
              <a:rPr lang="fr-FR" smtClean="0">
                <a:solidFill>
                  <a:schemeClr val="tx1"/>
                </a:solidFill>
              </a:rPr>
              <a:pPr/>
              <a:t>10</a:t>
            </a:fld>
            <a:endParaRPr lang="fr-FR" dirty="0">
              <a:solidFill>
                <a:schemeClr val="tx1"/>
              </a:solidFill>
            </a:endParaRPr>
          </a:p>
        </p:txBody>
      </p:sp>
      <p:sp>
        <p:nvSpPr>
          <p:cNvPr id="2" name="Flèche droite 1">
            <a:hlinkClick r:id="rId3" action="ppaction://hlinksldjump"/>
          </p:cNvPr>
          <p:cNvSpPr/>
          <p:nvPr/>
        </p:nvSpPr>
        <p:spPr>
          <a:xfrm>
            <a:off x="10547346" y="2375715"/>
            <a:ext cx="615954" cy="312403"/>
          </a:xfrm>
          <a:prstGeom prst="right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lèche droite 2">
            <a:hlinkClick r:id="rId4" action="ppaction://hlinksldjump"/>
          </p:cNvPr>
          <p:cNvSpPr/>
          <p:nvPr/>
        </p:nvSpPr>
        <p:spPr>
          <a:xfrm>
            <a:off x="10547346" y="2719167"/>
            <a:ext cx="615954" cy="312403"/>
          </a:xfrm>
          <a:prstGeom prst="rightArrow">
            <a:avLst/>
          </a:prstGeom>
          <a:solidFill>
            <a:srgbClr val="0CD6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4180" y="6277022"/>
            <a:ext cx="384646" cy="515630"/>
          </a:xfrm>
          <a:prstGeom prst="rect">
            <a:avLst/>
          </a:prstGeom>
        </p:spPr>
      </p:pic>
      <p:sp>
        <p:nvSpPr>
          <p:cNvPr id="8" name="Titre 1">
            <a:extLst>
              <a:ext uri="{FF2B5EF4-FFF2-40B4-BE49-F238E27FC236}">
                <a16:creationId xmlns:a16="http://schemas.microsoft.com/office/drawing/2014/main" id="{E7649184-4D41-4171-99FD-2E4F60CB6CA2}"/>
              </a:ext>
            </a:extLst>
          </p:cNvPr>
          <p:cNvSpPr>
            <a:spLocks noGrp="1"/>
          </p:cNvSpPr>
          <p:nvPr>
            <p:ph type="title"/>
          </p:nvPr>
        </p:nvSpPr>
        <p:spPr>
          <a:xfrm>
            <a:off x="981076" y="188641"/>
            <a:ext cx="9770840" cy="1044116"/>
          </a:xfrm>
          <a:solidFill>
            <a:schemeClr val="bg1"/>
          </a:solidFill>
          <a:ln w="28575">
            <a:solidFill>
              <a:schemeClr val="tx1"/>
            </a:solidFill>
          </a:ln>
          <a:effectLst>
            <a:glow rad="101600">
              <a:schemeClr val="accent1">
                <a:satMod val="175000"/>
                <a:alpha val="40000"/>
              </a:schemeClr>
            </a:glow>
          </a:effectLst>
        </p:spPr>
        <p:txBody>
          <a:bodyPr anchor="ctr">
            <a:normAutofit/>
          </a:bodyPr>
          <a:lstStyle/>
          <a:p>
            <a:pPr algn="ctr"/>
            <a:r>
              <a:rPr lang="fr-FR" sz="3400" dirty="0"/>
              <a:t>Affectation du résultat 2020</a:t>
            </a:r>
          </a:p>
        </p:txBody>
      </p:sp>
      <p:sp>
        <p:nvSpPr>
          <p:cNvPr id="19" name="Rectangle : coins arrondis 18">
            <a:extLst>
              <a:ext uri="{FF2B5EF4-FFF2-40B4-BE49-F238E27FC236}">
                <a16:creationId xmlns:a16="http://schemas.microsoft.com/office/drawing/2014/main" id="{21491451-37A0-4B69-B292-E7C6181C6580}"/>
              </a:ext>
            </a:extLst>
          </p:cNvPr>
          <p:cNvSpPr/>
          <p:nvPr/>
        </p:nvSpPr>
        <p:spPr>
          <a:xfrm>
            <a:off x="557304" y="1531373"/>
            <a:ext cx="2890746" cy="28523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0DE96861-ABD9-4516-9BB7-2989F89755EE}"/>
              </a:ext>
            </a:extLst>
          </p:cNvPr>
          <p:cNvSpPr/>
          <p:nvPr/>
        </p:nvSpPr>
        <p:spPr>
          <a:xfrm>
            <a:off x="850431" y="1652883"/>
            <a:ext cx="2392763" cy="323165"/>
          </a:xfrm>
          <a:prstGeom prst="rect">
            <a:avLst/>
          </a:prstGeom>
          <a:noFill/>
        </p:spPr>
        <p:txBody>
          <a:bodyPr wrap="square">
            <a:spAutoFit/>
          </a:bodyPr>
          <a:lstStyle/>
          <a:p>
            <a:pPr algn="ctr"/>
            <a:r>
              <a:rPr lang="fr-FR" sz="1500" dirty="0"/>
              <a:t>Résultat 2020</a:t>
            </a:r>
          </a:p>
        </p:txBody>
      </p:sp>
      <p:sp>
        <p:nvSpPr>
          <p:cNvPr id="21" name="Rectangle 20">
            <a:extLst>
              <a:ext uri="{FF2B5EF4-FFF2-40B4-BE49-F238E27FC236}">
                <a16:creationId xmlns:a16="http://schemas.microsoft.com/office/drawing/2014/main" id="{46A3753E-E3C5-4A41-BF59-0528BD0E2D85}"/>
              </a:ext>
            </a:extLst>
          </p:cNvPr>
          <p:cNvSpPr/>
          <p:nvPr/>
        </p:nvSpPr>
        <p:spPr>
          <a:xfrm>
            <a:off x="1021300" y="2139573"/>
            <a:ext cx="2202815" cy="666942"/>
          </a:xfrm>
          <a:prstGeom prst="rect">
            <a:avLst/>
          </a:prstGeom>
          <a:solidFill>
            <a:schemeClr val="bg1"/>
          </a:solidFill>
        </p:spPr>
        <p:txBody>
          <a:bodyPr wrap="square" lIns="36000" rIns="36000">
            <a:noAutofit/>
          </a:bodyPr>
          <a:lstStyle/>
          <a:p>
            <a:pPr algn="just"/>
            <a:r>
              <a:rPr lang="fr-FR" sz="1200" dirty="0"/>
              <a:t>Un résultat cumulé fin 2020 en hausse par rapport à fin 2019 grâce à l’emprunt de 2 500k€</a:t>
            </a:r>
          </a:p>
        </p:txBody>
      </p:sp>
      <p:sp>
        <p:nvSpPr>
          <p:cNvPr id="24" name="Ellipse 23">
            <a:extLst>
              <a:ext uri="{FF2B5EF4-FFF2-40B4-BE49-F238E27FC236}">
                <a16:creationId xmlns:a16="http://schemas.microsoft.com/office/drawing/2014/main" id="{3CF3BE94-3F14-4C7A-A3E2-F2C74A6FA266}"/>
              </a:ext>
            </a:extLst>
          </p:cNvPr>
          <p:cNvSpPr>
            <a:spLocks noChangeAspect="1"/>
          </p:cNvSpPr>
          <p:nvPr/>
        </p:nvSpPr>
        <p:spPr>
          <a:xfrm>
            <a:off x="608826" y="3189126"/>
            <a:ext cx="337383" cy="216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26" name="Rectangle 25">
            <a:extLst>
              <a:ext uri="{FF2B5EF4-FFF2-40B4-BE49-F238E27FC236}">
                <a16:creationId xmlns:a16="http://schemas.microsoft.com/office/drawing/2014/main" id="{33B56E40-A86F-4083-AC8C-94CEBD3A5B51}"/>
              </a:ext>
            </a:extLst>
          </p:cNvPr>
          <p:cNvSpPr/>
          <p:nvPr/>
        </p:nvSpPr>
        <p:spPr>
          <a:xfrm>
            <a:off x="1021300" y="3076999"/>
            <a:ext cx="2202815" cy="472285"/>
          </a:xfrm>
          <a:prstGeom prst="rect">
            <a:avLst/>
          </a:prstGeom>
          <a:solidFill>
            <a:schemeClr val="bg1"/>
          </a:solidFill>
        </p:spPr>
        <p:txBody>
          <a:bodyPr wrap="square" lIns="36000" rIns="36000">
            <a:noAutofit/>
          </a:bodyPr>
          <a:lstStyle/>
          <a:p>
            <a:pPr algn="just"/>
            <a:r>
              <a:rPr lang="fr-FR" sz="1200" dirty="0"/>
              <a:t>Les RAR (535K€) (école + </a:t>
            </a:r>
            <a:r>
              <a:rPr lang="fr-FR" sz="1200" dirty="0" err="1"/>
              <a:t>aménagt</a:t>
            </a:r>
            <a:r>
              <a:rPr lang="fr-FR" sz="1200" dirty="0"/>
              <a:t> centre bourg)</a:t>
            </a:r>
          </a:p>
        </p:txBody>
      </p:sp>
      <p:sp>
        <p:nvSpPr>
          <p:cNvPr id="27" name="Ellipse 26">
            <a:extLst>
              <a:ext uri="{FF2B5EF4-FFF2-40B4-BE49-F238E27FC236}">
                <a16:creationId xmlns:a16="http://schemas.microsoft.com/office/drawing/2014/main" id="{9E12246F-E477-4763-BEDC-22D8B7BFF2C5}"/>
              </a:ext>
            </a:extLst>
          </p:cNvPr>
          <p:cNvSpPr>
            <a:spLocks noChangeAspect="1"/>
          </p:cNvSpPr>
          <p:nvPr/>
        </p:nvSpPr>
        <p:spPr>
          <a:xfrm>
            <a:off x="608826" y="2267715"/>
            <a:ext cx="337383" cy="216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30" name="Rectangle : coins arrondis 29">
            <a:extLst>
              <a:ext uri="{FF2B5EF4-FFF2-40B4-BE49-F238E27FC236}">
                <a16:creationId xmlns:a16="http://schemas.microsoft.com/office/drawing/2014/main" id="{A64685D8-C246-4341-AC6D-88A9F9A48A4B}"/>
              </a:ext>
            </a:extLst>
          </p:cNvPr>
          <p:cNvSpPr/>
          <p:nvPr/>
        </p:nvSpPr>
        <p:spPr>
          <a:xfrm>
            <a:off x="927216" y="4735453"/>
            <a:ext cx="2376897" cy="5264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0A241BB0-350C-4EAF-9A72-E2EEEEDD092F}"/>
              </a:ext>
            </a:extLst>
          </p:cNvPr>
          <p:cNvSpPr/>
          <p:nvPr/>
        </p:nvSpPr>
        <p:spPr>
          <a:xfrm>
            <a:off x="900348" y="4721669"/>
            <a:ext cx="2444718" cy="553998"/>
          </a:xfrm>
          <a:prstGeom prst="rect">
            <a:avLst/>
          </a:prstGeom>
          <a:noFill/>
        </p:spPr>
        <p:txBody>
          <a:bodyPr wrap="square">
            <a:spAutoFit/>
          </a:bodyPr>
          <a:lstStyle/>
          <a:p>
            <a:pPr algn="ctr"/>
            <a:r>
              <a:rPr lang="fr-FR" sz="1500" dirty="0"/>
              <a:t>Affectation du résultat de fonctionnement 2020</a:t>
            </a:r>
          </a:p>
        </p:txBody>
      </p:sp>
      <p:sp>
        <p:nvSpPr>
          <p:cNvPr id="34" name="Rectangle 33">
            <a:extLst>
              <a:ext uri="{FF2B5EF4-FFF2-40B4-BE49-F238E27FC236}">
                <a16:creationId xmlns:a16="http://schemas.microsoft.com/office/drawing/2014/main" id="{C490D3FB-39BF-42C8-8A13-99773460101A}"/>
              </a:ext>
            </a:extLst>
          </p:cNvPr>
          <p:cNvSpPr/>
          <p:nvPr/>
        </p:nvSpPr>
        <p:spPr>
          <a:xfrm>
            <a:off x="1030753" y="3640920"/>
            <a:ext cx="2202815" cy="630736"/>
          </a:xfrm>
          <a:prstGeom prst="rect">
            <a:avLst/>
          </a:prstGeom>
          <a:solidFill>
            <a:schemeClr val="bg1"/>
          </a:solidFill>
        </p:spPr>
        <p:txBody>
          <a:bodyPr wrap="square" lIns="36000" rIns="36000">
            <a:noAutofit/>
          </a:bodyPr>
          <a:lstStyle/>
          <a:p>
            <a:pPr algn="just"/>
            <a:r>
              <a:rPr lang="fr-FR" sz="1200" dirty="0"/>
              <a:t>Emprunt de 2500K€ évite la rupture de trésorerie et un résultat cumulé négatif</a:t>
            </a:r>
          </a:p>
        </p:txBody>
      </p:sp>
      <p:sp>
        <p:nvSpPr>
          <p:cNvPr id="36" name="Ellipse 35">
            <a:extLst>
              <a:ext uri="{FF2B5EF4-FFF2-40B4-BE49-F238E27FC236}">
                <a16:creationId xmlns:a16="http://schemas.microsoft.com/office/drawing/2014/main" id="{5A18E5BC-B82F-448D-B60B-EBA780A3D798}"/>
              </a:ext>
            </a:extLst>
          </p:cNvPr>
          <p:cNvSpPr>
            <a:spLocks noChangeAspect="1"/>
          </p:cNvSpPr>
          <p:nvPr/>
        </p:nvSpPr>
        <p:spPr>
          <a:xfrm>
            <a:off x="665976" y="3798682"/>
            <a:ext cx="337383" cy="216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40" name="Rectangle 39">
            <a:extLst>
              <a:ext uri="{FF2B5EF4-FFF2-40B4-BE49-F238E27FC236}">
                <a16:creationId xmlns:a16="http://schemas.microsoft.com/office/drawing/2014/main" id="{51FCB1DF-C39D-451F-882D-02057FDCB575}"/>
              </a:ext>
            </a:extLst>
          </p:cNvPr>
          <p:cNvSpPr/>
          <p:nvPr/>
        </p:nvSpPr>
        <p:spPr>
          <a:xfrm>
            <a:off x="981076" y="5261882"/>
            <a:ext cx="2202815" cy="472285"/>
          </a:xfrm>
          <a:prstGeom prst="rect">
            <a:avLst/>
          </a:prstGeom>
          <a:solidFill>
            <a:schemeClr val="bg1"/>
          </a:solidFill>
        </p:spPr>
        <p:txBody>
          <a:bodyPr wrap="square" lIns="36000" rIns="36000">
            <a:noAutofit/>
          </a:bodyPr>
          <a:lstStyle/>
          <a:p>
            <a:pPr marL="171450" indent="-171450" algn="just">
              <a:buFont typeface="Wingdings" panose="05000000000000000000" pitchFamily="2" charset="2"/>
              <a:buChar char="ü"/>
            </a:pPr>
            <a:r>
              <a:rPr lang="fr-FR" sz="1200" dirty="0"/>
              <a:t>Obligation de couvrir le montant des restes à réaliser</a:t>
            </a:r>
          </a:p>
          <a:p>
            <a:pPr marL="171450" indent="-171450" algn="just">
              <a:buFont typeface="Wingdings" panose="05000000000000000000" pitchFamily="2" charset="2"/>
              <a:buChar char="ü"/>
            </a:pPr>
            <a:r>
              <a:rPr lang="fr-FR" sz="1200" dirty="0"/>
              <a:t>La différence est affecté au fonctionnement</a:t>
            </a:r>
          </a:p>
        </p:txBody>
      </p:sp>
      <p:graphicFrame>
        <p:nvGraphicFramePr>
          <p:cNvPr id="5" name="Tableau 4">
            <a:extLst>
              <a:ext uri="{FF2B5EF4-FFF2-40B4-BE49-F238E27FC236}">
                <a16:creationId xmlns:a16="http://schemas.microsoft.com/office/drawing/2014/main" id="{3A3A0ED5-908D-41FF-8630-7C169DF92E8D}"/>
              </a:ext>
            </a:extLst>
          </p:cNvPr>
          <p:cNvGraphicFramePr>
            <a:graphicFrameLocks noGrp="1"/>
          </p:cNvGraphicFramePr>
          <p:nvPr>
            <p:extLst>
              <p:ext uri="{D42A27DB-BD31-4B8C-83A1-F6EECF244321}">
                <p14:modId xmlns:p14="http://schemas.microsoft.com/office/powerpoint/2010/main" val="901252802"/>
              </p:ext>
            </p:extLst>
          </p:nvPr>
        </p:nvGraphicFramePr>
        <p:xfrm>
          <a:off x="3571511" y="1357239"/>
          <a:ext cx="6959619" cy="1733212"/>
        </p:xfrm>
        <a:graphic>
          <a:graphicData uri="http://schemas.openxmlformats.org/drawingml/2006/table">
            <a:tbl>
              <a:tblPr/>
              <a:tblGrid>
                <a:gridCol w="2406411">
                  <a:extLst>
                    <a:ext uri="{9D8B030D-6E8A-4147-A177-3AD203B41FA5}">
                      <a16:colId xmlns:a16="http://schemas.microsoft.com/office/drawing/2014/main" val="348601975"/>
                    </a:ext>
                  </a:extLst>
                </a:gridCol>
                <a:gridCol w="1407900">
                  <a:extLst>
                    <a:ext uri="{9D8B030D-6E8A-4147-A177-3AD203B41FA5}">
                      <a16:colId xmlns:a16="http://schemas.microsoft.com/office/drawing/2014/main" val="1388208250"/>
                    </a:ext>
                  </a:extLst>
                </a:gridCol>
                <a:gridCol w="1427870">
                  <a:extLst>
                    <a:ext uri="{9D8B030D-6E8A-4147-A177-3AD203B41FA5}">
                      <a16:colId xmlns:a16="http://schemas.microsoft.com/office/drawing/2014/main" val="892502525"/>
                    </a:ext>
                  </a:extLst>
                </a:gridCol>
                <a:gridCol w="1717438">
                  <a:extLst>
                    <a:ext uri="{9D8B030D-6E8A-4147-A177-3AD203B41FA5}">
                      <a16:colId xmlns:a16="http://schemas.microsoft.com/office/drawing/2014/main" val="1064068088"/>
                    </a:ext>
                  </a:extLst>
                </a:gridCol>
              </a:tblGrid>
              <a:tr h="638758">
                <a:tc>
                  <a:txBody>
                    <a:bodyPr/>
                    <a:lstStyle/>
                    <a:p>
                      <a:pPr algn="l" rtl="0" fontAlgn="b"/>
                      <a:r>
                        <a:rPr lang="fr-FR" sz="900" b="0" i="0" u="none" strike="noStrike">
                          <a:solidFill>
                            <a:srgbClr val="000000"/>
                          </a:solidFill>
                          <a:effectLst/>
                          <a:latin typeface="Calibri Light" panose="020F0302020204030204" pitchFamily="34" charset="0"/>
                        </a:rPr>
                        <a:t> </a:t>
                      </a:r>
                    </a:p>
                  </a:txBody>
                  <a:tcPr marL="6350" marR="6350" marT="6350" marB="0" anchor="b">
                    <a:lnL w="190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190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ctr" rtl="0" fontAlgn="ctr"/>
                      <a:r>
                        <a:rPr lang="fr-FR" sz="1400" b="1" i="0" u="none" strike="noStrike" dirty="0">
                          <a:solidFill>
                            <a:srgbClr val="000000"/>
                          </a:solidFill>
                          <a:effectLst/>
                          <a:latin typeface="Calibri Light" panose="020F0302020204030204" pitchFamily="34" charset="0"/>
                        </a:rPr>
                        <a:t>FONCTIONNEMENT</a:t>
                      </a:r>
                    </a:p>
                  </a:txBody>
                  <a:tcPr marL="6350" marR="6350" marT="6350" marB="0" anchor="ctr">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190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solidFill>
                      <a:srgbClr val="FFFF00"/>
                    </a:solidFill>
                  </a:tcPr>
                </a:tc>
                <a:tc>
                  <a:txBody>
                    <a:bodyPr/>
                    <a:lstStyle/>
                    <a:p>
                      <a:pPr algn="ctr" rtl="0" fontAlgn="ctr"/>
                      <a:r>
                        <a:rPr lang="fr-FR" sz="1400" b="1" i="0" u="none" strike="noStrike">
                          <a:solidFill>
                            <a:srgbClr val="000000"/>
                          </a:solidFill>
                          <a:effectLst/>
                          <a:latin typeface="Calibri Light" panose="020F0302020204030204" pitchFamily="34" charset="0"/>
                        </a:rPr>
                        <a:t>INVESTISSEMENT</a:t>
                      </a:r>
                    </a:p>
                  </a:txBody>
                  <a:tcPr marL="6350" marR="6350" marT="6350" marB="0" anchor="ctr">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190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solidFill>
                      <a:srgbClr val="92D050"/>
                    </a:solidFill>
                  </a:tcPr>
                </a:tc>
                <a:tc>
                  <a:txBody>
                    <a:bodyPr/>
                    <a:lstStyle/>
                    <a:p>
                      <a:pPr algn="ctr" rtl="0" fontAlgn="ctr"/>
                      <a:r>
                        <a:rPr lang="fr-FR" sz="1400" b="1" i="0" u="none" strike="noStrike" dirty="0">
                          <a:solidFill>
                            <a:srgbClr val="000000"/>
                          </a:solidFill>
                          <a:effectLst/>
                          <a:latin typeface="Calibri Light" panose="020F0302020204030204" pitchFamily="34" charset="0"/>
                        </a:rPr>
                        <a:t>RÉSULTAT CUMULE</a:t>
                      </a:r>
                    </a:p>
                  </a:txBody>
                  <a:tcPr marL="6350" marR="6350" marT="6350" marB="0" anchor="ctr">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190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solidFill>
                      <a:srgbClr val="B8CCE4"/>
                    </a:solidFill>
                  </a:tcPr>
                </a:tc>
                <a:extLst>
                  <a:ext uri="{0D108BD9-81ED-4DB2-BD59-A6C34878D82A}">
                    <a16:rowId xmlns:a16="http://schemas.microsoft.com/office/drawing/2014/main" val="1360064418"/>
                  </a:ext>
                </a:extLst>
              </a:tr>
              <a:tr h="364818">
                <a:tc>
                  <a:txBody>
                    <a:bodyPr/>
                    <a:lstStyle/>
                    <a:p>
                      <a:pPr algn="l" rtl="0" fontAlgn="ctr"/>
                      <a:r>
                        <a:rPr lang="fr-FR" sz="1200" b="1" i="0" u="none" strike="noStrike">
                          <a:solidFill>
                            <a:srgbClr val="000000"/>
                          </a:solidFill>
                          <a:effectLst/>
                          <a:latin typeface="Calibri Light" panose="020F0302020204030204" pitchFamily="34" charset="0"/>
                        </a:rPr>
                        <a:t>Report des résultat au 31/12/2019</a:t>
                      </a:r>
                    </a:p>
                  </a:txBody>
                  <a:tcPr marL="6350" marR="6350" marT="6350" marB="0" anchor="ctr">
                    <a:lnL w="190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r" rtl="0" fontAlgn="ctr"/>
                      <a:r>
                        <a:rPr lang="fr-FR" sz="1200" b="1" i="0" u="none" strike="noStrike">
                          <a:solidFill>
                            <a:srgbClr val="000000"/>
                          </a:solidFill>
                          <a:effectLst/>
                          <a:latin typeface="Calibri Light" panose="020F0302020204030204" pitchFamily="34" charset="0"/>
                        </a:rPr>
                        <a:t>300 000,00</a:t>
                      </a:r>
                    </a:p>
                  </a:txBody>
                  <a:tcPr marL="6350" marR="6350" marT="6350" marB="0" anchor="ctr">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solidFill>
                      <a:srgbClr val="FFFF00"/>
                    </a:solidFill>
                  </a:tcPr>
                </a:tc>
                <a:tc>
                  <a:txBody>
                    <a:bodyPr/>
                    <a:lstStyle/>
                    <a:p>
                      <a:pPr algn="r" rtl="0" fontAlgn="ctr"/>
                      <a:r>
                        <a:rPr lang="fr-FR" sz="1200" b="1" i="0" u="none" strike="noStrike">
                          <a:solidFill>
                            <a:srgbClr val="000000"/>
                          </a:solidFill>
                          <a:effectLst/>
                          <a:latin typeface="Calibri Light" panose="020F0302020204030204" pitchFamily="34" charset="0"/>
                        </a:rPr>
                        <a:t>-379 397,17</a:t>
                      </a:r>
                    </a:p>
                  </a:txBody>
                  <a:tcPr marL="6350" marR="6350" marT="6350" marB="0" anchor="ctr">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solidFill>
                      <a:srgbClr val="92D050"/>
                    </a:solidFill>
                  </a:tcPr>
                </a:tc>
                <a:tc>
                  <a:txBody>
                    <a:bodyPr/>
                    <a:lstStyle/>
                    <a:p>
                      <a:pPr algn="r" rtl="0" fontAlgn="ctr"/>
                      <a:r>
                        <a:rPr lang="fr-FR" sz="1200" b="1" i="0" u="none" strike="noStrike" dirty="0">
                          <a:solidFill>
                            <a:srgbClr val="000000"/>
                          </a:solidFill>
                          <a:effectLst/>
                          <a:latin typeface="Calibri Light" panose="020F0302020204030204" pitchFamily="34" charset="0"/>
                        </a:rPr>
                        <a:t>-79 397,17</a:t>
                      </a:r>
                    </a:p>
                  </a:txBody>
                  <a:tcPr marL="6350" marR="6350" marT="6350" marB="0" anchor="ctr">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solidFill>
                      <a:srgbClr val="B8CCE4"/>
                    </a:solidFill>
                  </a:tcPr>
                </a:tc>
                <a:extLst>
                  <a:ext uri="{0D108BD9-81ED-4DB2-BD59-A6C34878D82A}">
                    <a16:rowId xmlns:a16="http://schemas.microsoft.com/office/drawing/2014/main" val="3650583698"/>
                  </a:ext>
                </a:extLst>
              </a:tr>
              <a:tr h="364818">
                <a:tc>
                  <a:txBody>
                    <a:bodyPr/>
                    <a:lstStyle/>
                    <a:p>
                      <a:pPr algn="l" rtl="0" fontAlgn="ctr"/>
                      <a:r>
                        <a:rPr lang="fr-FR" sz="1200" b="1" i="0" u="none" strike="noStrike">
                          <a:solidFill>
                            <a:srgbClr val="002060"/>
                          </a:solidFill>
                          <a:effectLst/>
                          <a:latin typeface="Calibri Light" panose="020F0302020204030204" pitchFamily="34" charset="0"/>
                        </a:rPr>
                        <a:t>Résultat bilan 2020</a:t>
                      </a:r>
                    </a:p>
                  </a:txBody>
                  <a:tcPr marL="6350" marR="6350" marT="6350" marB="0" anchor="ctr">
                    <a:lnL w="190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r" rtl="0" fontAlgn="ctr"/>
                      <a:r>
                        <a:rPr lang="fr-FR" sz="1200" b="1" i="0" u="none" strike="noStrike">
                          <a:solidFill>
                            <a:srgbClr val="002060"/>
                          </a:solidFill>
                          <a:effectLst/>
                          <a:latin typeface="Calibri Light" panose="020F0302020204030204" pitchFamily="34" charset="0"/>
                        </a:rPr>
                        <a:t>574 104,47</a:t>
                      </a:r>
                    </a:p>
                  </a:txBody>
                  <a:tcPr marL="6350" marR="6350" marT="6350" marB="0" anchor="ctr">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solidFill>
                      <a:srgbClr val="FFFF00"/>
                    </a:solidFill>
                  </a:tcPr>
                </a:tc>
                <a:tc>
                  <a:txBody>
                    <a:bodyPr/>
                    <a:lstStyle/>
                    <a:p>
                      <a:pPr algn="r" rtl="0" fontAlgn="ctr"/>
                      <a:r>
                        <a:rPr lang="fr-FR" sz="1200" b="1" i="0" u="none" strike="noStrike">
                          <a:solidFill>
                            <a:srgbClr val="002060"/>
                          </a:solidFill>
                          <a:effectLst/>
                          <a:latin typeface="Calibri Light" panose="020F0302020204030204" pitchFamily="34" charset="0"/>
                        </a:rPr>
                        <a:t>1 625 606,90</a:t>
                      </a:r>
                    </a:p>
                  </a:txBody>
                  <a:tcPr marL="6350" marR="6350" marT="6350" marB="0" anchor="ctr">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solidFill>
                      <a:srgbClr val="92D050"/>
                    </a:solidFill>
                  </a:tcPr>
                </a:tc>
                <a:tc>
                  <a:txBody>
                    <a:bodyPr/>
                    <a:lstStyle/>
                    <a:p>
                      <a:pPr algn="r" rtl="0" fontAlgn="ctr"/>
                      <a:r>
                        <a:rPr lang="fr-FR" sz="1200" b="1" i="0" u="none" strike="noStrike" dirty="0">
                          <a:solidFill>
                            <a:srgbClr val="002060"/>
                          </a:solidFill>
                          <a:effectLst/>
                          <a:latin typeface="Calibri Light" panose="020F0302020204030204" pitchFamily="34" charset="0"/>
                        </a:rPr>
                        <a:t>2 199 711,37</a:t>
                      </a:r>
                    </a:p>
                  </a:txBody>
                  <a:tcPr marL="6350" marR="6350" marT="6350" marB="0" anchor="ctr">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solidFill>
                      <a:srgbClr val="B8CCE4"/>
                    </a:solidFill>
                  </a:tcPr>
                </a:tc>
                <a:extLst>
                  <a:ext uri="{0D108BD9-81ED-4DB2-BD59-A6C34878D82A}">
                    <a16:rowId xmlns:a16="http://schemas.microsoft.com/office/drawing/2014/main" val="2178229442"/>
                  </a:ext>
                </a:extLst>
              </a:tr>
              <a:tr h="364818">
                <a:tc>
                  <a:txBody>
                    <a:bodyPr/>
                    <a:lstStyle/>
                    <a:p>
                      <a:pPr algn="l" rtl="0" fontAlgn="ctr"/>
                      <a:r>
                        <a:rPr lang="fr-FR" sz="1400" b="1" i="0" u="none" strike="noStrike">
                          <a:solidFill>
                            <a:srgbClr val="000000"/>
                          </a:solidFill>
                          <a:effectLst/>
                          <a:latin typeface="Calibri Light" panose="020F0302020204030204" pitchFamily="34" charset="0"/>
                        </a:rPr>
                        <a:t>Résultat  cumulé </a:t>
                      </a:r>
                    </a:p>
                  </a:txBody>
                  <a:tcPr marL="6350" marR="6350" marT="6350" marB="0" anchor="ctr">
                    <a:lnL w="190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19050" cap="flat" cmpd="sng" algn="ctr">
                      <a:solidFill>
                        <a:srgbClr val="1F4E78"/>
                      </a:solidFill>
                      <a:prstDash val="solid"/>
                      <a:round/>
                      <a:headEnd type="none" w="med" len="med"/>
                      <a:tailEnd type="none" w="med" len="med"/>
                    </a:lnB>
                  </a:tcPr>
                </a:tc>
                <a:tc>
                  <a:txBody>
                    <a:bodyPr/>
                    <a:lstStyle/>
                    <a:p>
                      <a:pPr algn="r" rtl="0" fontAlgn="ctr"/>
                      <a:r>
                        <a:rPr lang="fr-FR" sz="1400" b="1" i="0" u="none" strike="noStrike">
                          <a:solidFill>
                            <a:srgbClr val="000000"/>
                          </a:solidFill>
                          <a:effectLst/>
                          <a:latin typeface="Calibri Light" panose="020F0302020204030204" pitchFamily="34" charset="0"/>
                        </a:rPr>
                        <a:t>874 104,47</a:t>
                      </a:r>
                    </a:p>
                  </a:txBody>
                  <a:tcPr marL="6350" marR="6350" marT="6350" marB="0" anchor="ctr">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19050" cap="flat" cmpd="sng" algn="ctr">
                      <a:solidFill>
                        <a:srgbClr val="1F4E78"/>
                      </a:solidFill>
                      <a:prstDash val="solid"/>
                      <a:round/>
                      <a:headEnd type="none" w="med" len="med"/>
                      <a:tailEnd type="none" w="med" len="med"/>
                    </a:lnB>
                    <a:solidFill>
                      <a:srgbClr val="FFFF00"/>
                    </a:solidFill>
                  </a:tcPr>
                </a:tc>
                <a:tc>
                  <a:txBody>
                    <a:bodyPr/>
                    <a:lstStyle/>
                    <a:p>
                      <a:pPr algn="r" rtl="0" fontAlgn="ctr"/>
                      <a:r>
                        <a:rPr lang="fr-FR" sz="1400" b="1" i="0" u="none" strike="noStrike">
                          <a:solidFill>
                            <a:srgbClr val="000000"/>
                          </a:solidFill>
                          <a:effectLst/>
                          <a:latin typeface="Calibri Light" panose="020F0302020204030204" pitchFamily="34" charset="0"/>
                        </a:rPr>
                        <a:t>1 246 209,73</a:t>
                      </a:r>
                    </a:p>
                  </a:txBody>
                  <a:tcPr marL="6350" marR="6350" marT="6350" marB="0" anchor="ctr">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19050" cap="flat" cmpd="sng" algn="ctr">
                      <a:solidFill>
                        <a:srgbClr val="1F4E78"/>
                      </a:solidFill>
                      <a:prstDash val="solid"/>
                      <a:round/>
                      <a:headEnd type="none" w="med" len="med"/>
                      <a:tailEnd type="none" w="med" len="med"/>
                    </a:lnB>
                    <a:solidFill>
                      <a:srgbClr val="92D050"/>
                    </a:solidFill>
                  </a:tcPr>
                </a:tc>
                <a:tc>
                  <a:txBody>
                    <a:bodyPr/>
                    <a:lstStyle/>
                    <a:p>
                      <a:pPr algn="r" rtl="0" fontAlgn="ctr"/>
                      <a:r>
                        <a:rPr lang="fr-FR" sz="1400" b="1" i="0" u="none" strike="noStrike" dirty="0">
                          <a:solidFill>
                            <a:srgbClr val="000000"/>
                          </a:solidFill>
                          <a:effectLst/>
                          <a:latin typeface="Calibri Light" panose="020F0302020204030204" pitchFamily="34" charset="0"/>
                        </a:rPr>
                        <a:t>2 120 314,20</a:t>
                      </a:r>
                    </a:p>
                  </a:txBody>
                  <a:tcPr marL="6350" marR="6350" marT="6350" marB="0" anchor="ctr">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19050" cap="flat" cmpd="sng" algn="ctr">
                      <a:solidFill>
                        <a:srgbClr val="1F4E78"/>
                      </a:solidFill>
                      <a:prstDash val="solid"/>
                      <a:round/>
                      <a:headEnd type="none" w="med" len="med"/>
                      <a:tailEnd type="none" w="med" len="med"/>
                    </a:lnB>
                    <a:solidFill>
                      <a:srgbClr val="B8CCE4"/>
                    </a:solidFill>
                  </a:tcPr>
                </a:tc>
                <a:extLst>
                  <a:ext uri="{0D108BD9-81ED-4DB2-BD59-A6C34878D82A}">
                    <a16:rowId xmlns:a16="http://schemas.microsoft.com/office/drawing/2014/main" val="2840564382"/>
                  </a:ext>
                </a:extLst>
              </a:tr>
            </a:tbl>
          </a:graphicData>
        </a:graphic>
      </p:graphicFrame>
      <p:sp>
        <p:nvSpPr>
          <p:cNvPr id="32" name="Ellipse 31">
            <a:extLst>
              <a:ext uri="{FF2B5EF4-FFF2-40B4-BE49-F238E27FC236}">
                <a16:creationId xmlns:a16="http://schemas.microsoft.com/office/drawing/2014/main" id="{8DFCFA8D-7AF7-4045-ADA9-73B55F8A3E53}"/>
              </a:ext>
            </a:extLst>
          </p:cNvPr>
          <p:cNvSpPr>
            <a:spLocks noChangeAspect="1"/>
          </p:cNvSpPr>
          <p:nvPr/>
        </p:nvSpPr>
        <p:spPr>
          <a:xfrm>
            <a:off x="9054669" y="2794420"/>
            <a:ext cx="337383" cy="216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graphicFrame>
        <p:nvGraphicFramePr>
          <p:cNvPr id="7" name="Tableau 6">
            <a:extLst>
              <a:ext uri="{FF2B5EF4-FFF2-40B4-BE49-F238E27FC236}">
                <a16:creationId xmlns:a16="http://schemas.microsoft.com/office/drawing/2014/main" id="{23C0A655-8155-4B70-859A-8A341D47D34B}"/>
              </a:ext>
            </a:extLst>
          </p:cNvPr>
          <p:cNvGraphicFramePr>
            <a:graphicFrameLocks noGrp="1"/>
          </p:cNvGraphicFramePr>
          <p:nvPr>
            <p:extLst>
              <p:ext uri="{D42A27DB-BD31-4B8C-83A1-F6EECF244321}">
                <p14:modId xmlns:p14="http://schemas.microsoft.com/office/powerpoint/2010/main" val="1993537144"/>
              </p:ext>
            </p:extLst>
          </p:nvPr>
        </p:nvGraphicFramePr>
        <p:xfrm>
          <a:off x="3604501" y="4686300"/>
          <a:ext cx="6926628" cy="1257438"/>
        </p:xfrm>
        <a:graphic>
          <a:graphicData uri="http://schemas.openxmlformats.org/drawingml/2006/table">
            <a:tbl>
              <a:tblPr/>
              <a:tblGrid>
                <a:gridCol w="2395004">
                  <a:extLst>
                    <a:ext uri="{9D8B030D-6E8A-4147-A177-3AD203B41FA5}">
                      <a16:colId xmlns:a16="http://schemas.microsoft.com/office/drawing/2014/main" val="321603800"/>
                    </a:ext>
                  </a:extLst>
                </a:gridCol>
                <a:gridCol w="1401226">
                  <a:extLst>
                    <a:ext uri="{9D8B030D-6E8A-4147-A177-3AD203B41FA5}">
                      <a16:colId xmlns:a16="http://schemas.microsoft.com/office/drawing/2014/main" val="3423782718"/>
                    </a:ext>
                  </a:extLst>
                </a:gridCol>
                <a:gridCol w="1421101">
                  <a:extLst>
                    <a:ext uri="{9D8B030D-6E8A-4147-A177-3AD203B41FA5}">
                      <a16:colId xmlns:a16="http://schemas.microsoft.com/office/drawing/2014/main" val="4216298466"/>
                    </a:ext>
                  </a:extLst>
                </a:gridCol>
                <a:gridCol w="1709297">
                  <a:extLst>
                    <a:ext uri="{9D8B030D-6E8A-4147-A177-3AD203B41FA5}">
                      <a16:colId xmlns:a16="http://schemas.microsoft.com/office/drawing/2014/main" val="1564046930"/>
                    </a:ext>
                  </a:extLst>
                </a:gridCol>
              </a:tblGrid>
              <a:tr h="397730">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9050" cap="flat" cmpd="sng" algn="ctr">
                      <a:solidFill>
                        <a:srgbClr val="548235"/>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9050" cap="flat" cmpd="sng" algn="ctr">
                      <a:solidFill>
                        <a:srgbClr val="548235"/>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9050" cap="flat" cmpd="sng" algn="ctr">
                      <a:solidFill>
                        <a:srgbClr val="548235"/>
                      </a:solidFill>
                      <a:prstDash val="solid"/>
                      <a:round/>
                      <a:headEnd type="none" w="med" len="med"/>
                      <a:tailEnd type="none" w="med" len="med"/>
                    </a:lnB>
                  </a:tcPr>
                </a:tc>
                <a:tc>
                  <a:txBody>
                    <a:bodyPr/>
                    <a:lstStyle/>
                    <a:p>
                      <a:pPr algn="ctr" rtl="0" fontAlgn="ctr"/>
                      <a:r>
                        <a:rPr lang="fr-FR" sz="1400" b="1" i="0" u="none" strike="noStrike">
                          <a:solidFill>
                            <a:srgbClr val="000000"/>
                          </a:solidFill>
                          <a:effectLst/>
                          <a:latin typeface="Calibri Light" panose="020F0302020204030204" pitchFamily="34" charset="0"/>
                        </a:rPr>
                        <a:t>Rappel au 31/12/2019</a:t>
                      </a:r>
                    </a:p>
                  </a:txBody>
                  <a:tcPr marL="6350" marR="6350" marT="6350" marB="0" anchor="ctr">
                    <a:lnL>
                      <a:noFill/>
                    </a:lnL>
                    <a:lnR w="19050" cap="flat" cmpd="sng" algn="ctr">
                      <a:solidFill>
                        <a:srgbClr val="1F4E78"/>
                      </a:solidFill>
                      <a:prstDash val="solid"/>
                      <a:round/>
                      <a:headEnd type="none" w="med" len="med"/>
                      <a:tailEnd type="none" w="med" len="med"/>
                    </a:lnR>
                    <a:lnT w="19050" cap="flat" cmpd="sng" algn="ctr">
                      <a:solidFill>
                        <a:srgbClr val="1F4E78"/>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B8CCE4"/>
                    </a:solidFill>
                  </a:tcPr>
                </a:tc>
                <a:extLst>
                  <a:ext uri="{0D108BD9-81ED-4DB2-BD59-A6C34878D82A}">
                    <a16:rowId xmlns:a16="http://schemas.microsoft.com/office/drawing/2014/main" val="3054579379"/>
                  </a:ext>
                </a:extLst>
              </a:tr>
              <a:tr h="477616">
                <a:tc>
                  <a:txBody>
                    <a:bodyPr/>
                    <a:lstStyle/>
                    <a:p>
                      <a:pPr algn="l" rtl="0" fontAlgn="ctr"/>
                      <a:r>
                        <a:rPr lang="fr-FR" sz="1200" b="1" i="0" u="none" strike="noStrike">
                          <a:solidFill>
                            <a:srgbClr val="0070C0"/>
                          </a:solidFill>
                          <a:effectLst/>
                          <a:latin typeface="Calibri Light" panose="020F0302020204030204" pitchFamily="34" charset="0"/>
                        </a:rPr>
                        <a:t>Couverture du besoin de financement en investissement au compte 1068</a:t>
                      </a:r>
                    </a:p>
                  </a:txBody>
                  <a:tcPr marL="6350" marR="6350" marT="6350" marB="0" anchor="ctr">
                    <a:lnL w="19050" cap="flat" cmpd="sng" algn="ctr">
                      <a:solidFill>
                        <a:srgbClr val="548235"/>
                      </a:solidFill>
                      <a:prstDash val="solid"/>
                      <a:round/>
                      <a:headEnd type="none" w="med" len="med"/>
                      <a:tailEnd type="none" w="med" len="med"/>
                    </a:lnL>
                    <a:lnR w="6350" cap="flat" cmpd="sng" algn="ctr">
                      <a:solidFill>
                        <a:srgbClr val="002060"/>
                      </a:solidFill>
                      <a:prstDash val="solid"/>
                      <a:round/>
                      <a:headEnd type="none" w="med" len="med"/>
                      <a:tailEnd type="none" w="med" len="med"/>
                    </a:lnR>
                    <a:lnT w="19050" cap="flat" cmpd="sng" algn="ctr">
                      <a:solidFill>
                        <a:srgbClr val="548235"/>
                      </a:solidFill>
                      <a:prstDash val="solid"/>
                      <a:round/>
                      <a:headEnd type="none" w="med" len="med"/>
                      <a:tailEnd type="none" w="med" len="med"/>
                    </a:lnT>
                    <a:lnB>
                      <a:noFill/>
                    </a:lnB>
                    <a:solidFill>
                      <a:srgbClr val="FFFF00"/>
                    </a:solidFill>
                  </a:tcPr>
                </a:tc>
                <a:tc>
                  <a:txBody>
                    <a:bodyPr/>
                    <a:lstStyle/>
                    <a:p>
                      <a:pPr algn="r" rtl="0" fontAlgn="ctr"/>
                      <a:r>
                        <a:rPr lang="fr-FR" sz="1200" b="1" i="0" u="none" strike="noStrike">
                          <a:solidFill>
                            <a:srgbClr val="FF0000"/>
                          </a:solidFill>
                          <a:effectLst/>
                          <a:latin typeface="Calibri Light" panose="020F0302020204030204" pitchFamily="34" charset="0"/>
                        </a:rPr>
                        <a:t>535 476,41</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9050" cap="flat" cmpd="sng" algn="ctr">
                      <a:solidFill>
                        <a:srgbClr val="548235"/>
                      </a:solidFill>
                      <a:prstDash val="solid"/>
                      <a:round/>
                      <a:headEnd type="none" w="med" len="med"/>
                      <a:tailEnd type="none" w="med" len="med"/>
                    </a:lnT>
                    <a:lnB>
                      <a:noFill/>
                    </a:lnB>
                    <a:solidFill>
                      <a:srgbClr val="FFFF00"/>
                    </a:solidFill>
                  </a:tcPr>
                </a:tc>
                <a:tc>
                  <a:txBody>
                    <a:bodyPr/>
                    <a:lstStyle/>
                    <a:p>
                      <a:pPr algn="r" rtl="0" fontAlgn="ctr"/>
                      <a:r>
                        <a:rPr lang="fr-FR" sz="1200" b="0" i="0" u="none" strike="noStrike">
                          <a:solidFill>
                            <a:srgbClr val="000000"/>
                          </a:solidFill>
                          <a:effectLst/>
                          <a:latin typeface="Calibri Light" panose="020F0302020204030204" pitchFamily="34" charset="0"/>
                        </a:rPr>
                        <a:t> </a:t>
                      </a:r>
                    </a:p>
                  </a:txBody>
                  <a:tcPr marL="6350" marR="6350" marT="6350" marB="0" anchor="ctr">
                    <a:lnL w="6350" cap="flat" cmpd="sng" algn="ctr">
                      <a:solidFill>
                        <a:srgbClr val="002060"/>
                      </a:solidFill>
                      <a:prstDash val="solid"/>
                      <a:round/>
                      <a:headEnd type="none" w="med" len="med"/>
                      <a:tailEnd type="none" w="med" len="med"/>
                    </a:lnL>
                    <a:lnR w="19050" cap="flat" cmpd="sng" algn="ctr">
                      <a:solidFill>
                        <a:srgbClr val="548235"/>
                      </a:solidFill>
                      <a:prstDash val="solid"/>
                      <a:round/>
                      <a:headEnd type="none" w="med" len="med"/>
                      <a:tailEnd type="none" w="med" len="med"/>
                    </a:lnR>
                    <a:lnT w="19050" cap="flat" cmpd="sng" algn="ctr">
                      <a:solidFill>
                        <a:srgbClr val="548235"/>
                      </a:solidFill>
                      <a:prstDash val="solid"/>
                      <a:round/>
                      <a:headEnd type="none" w="med" len="med"/>
                      <a:tailEnd type="none" w="med" len="med"/>
                    </a:lnT>
                    <a:lnB>
                      <a:noFill/>
                    </a:lnB>
                    <a:solidFill>
                      <a:srgbClr val="92D050"/>
                    </a:solidFill>
                  </a:tcPr>
                </a:tc>
                <a:tc>
                  <a:txBody>
                    <a:bodyPr/>
                    <a:lstStyle/>
                    <a:p>
                      <a:pPr algn="r" rtl="0" fontAlgn="ctr"/>
                      <a:r>
                        <a:rPr lang="fr-FR" sz="1200" b="1" i="0" u="none" strike="noStrike" dirty="0">
                          <a:solidFill>
                            <a:srgbClr val="FF0000"/>
                          </a:solidFill>
                          <a:effectLst/>
                          <a:latin typeface="Calibri Light" panose="020F0302020204030204" pitchFamily="34" charset="0"/>
                        </a:rPr>
                        <a:t>2 696 260,08</a:t>
                      </a:r>
                    </a:p>
                  </a:txBody>
                  <a:tcPr marL="6350" marR="6350" marT="6350" marB="0" anchor="ctr">
                    <a:lnL w="19050" cap="flat" cmpd="sng" algn="ctr">
                      <a:solidFill>
                        <a:srgbClr val="548235"/>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9050" cap="flat" cmpd="sng" algn="ctr">
                      <a:solidFill>
                        <a:srgbClr val="548235"/>
                      </a:solidFill>
                      <a:prstDash val="solid"/>
                      <a:round/>
                      <a:headEnd type="none" w="med" len="med"/>
                      <a:tailEnd type="none" w="med" len="med"/>
                    </a:lnB>
                    <a:solidFill>
                      <a:srgbClr val="FFFF00"/>
                    </a:solidFill>
                  </a:tcPr>
                </a:tc>
                <a:extLst>
                  <a:ext uri="{0D108BD9-81ED-4DB2-BD59-A6C34878D82A}">
                    <a16:rowId xmlns:a16="http://schemas.microsoft.com/office/drawing/2014/main" val="1791092107"/>
                  </a:ext>
                </a:extLst>
              </a:tr>
              <a:tr h="382092">
                <a:tc>
                  <a:txBody>
                    <a:bodyPr/>
                    <a:lstStyle/>
                    <a:p>
                      <a:pPr algn="l" rtl="0" fontAlgn="ctr"/>
                      <a:r>
                        <a:rPr lang="fr-FR" sz="1200" b="1" i="0" u="none" strike="noStrike" dirty="0">
                          <a:solidFill>
                            <a:srgbClr val="002060"/>
                          </a:solidFill>
                          <a:effectLst/>
                          <a:latin typeface="Calibri Light" panose="020F0302020204030204" pitchFamily="34" charset="0"/>
                        </a:rPr>
                        <a:t>Résultat de fonctionnement à affecter en 2021</a:t>
                      </a:r>
                    </a:p>
                  </a:txBody>
                  <a:tcPr marL="6350" marR="6350" marT="6350" marB="0" anchor="ctr">
                    <a:lnL w="190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a:noFill/>
                    </a:lnT>
                    <a:lnB w="19050" cap="flat" cmpd="sng" algn="ctr">
                      <a:solidFill>
                        <a:srgbClr val="548235"/>
                      </a:solidFill>
                      <a:prstDash val="solid"/>
                      <a:round/>
                      <a:headEnd type="none" w="med" len="med"/>
                      <a:tailEnd type="none" w="med" len="med"/>
                    </a:lnB>
                    <a:solidFill>
                      <a:srgbClr val="FABF8F"/>
                    </a:solidFill>
                  </a:tcPr>
                </a:tc>
                <a:tc>
                  <a:txBody>
                    <a:bodyPr/>
                    <a:lstStyle/>
                    <a:p>
                      <a:pPr algn="r" rtl="0" fontAlgn="ctr"/>
                      <a:r>
                        <a:rPr lang="fr-FR" sz="1200" b="1" i="0" u="none" strike="noStrike">
                          <a:solidFill>
                            <a:srgbClr val="002060"/>
                          </a:solidFill>
                          <a:effectLst/>
                          <a:latin typeface="Calibri Light" panose="020F0302020204030204" pitchFamily="34" charset="0"/>
                        </a:rPr>
                        <a:t>338 628,06</a:t>
                      </a:r>
                    </a:p>
                  </a:txBody>
                  <a:tcPr marL="6350" marR="6350" marT="6350" marB="0" anchor="ctr">
                    <a:lnL w="190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a:noFill/>
                    </a:lnT>
                    <a:lnB w="19050" cap="flat" cmpd="sng" algn="ctr">
                      <a:solidFill>
                        <a:srgbClr val="548235"/>
                      </a:solidFill>
                      <a:prstDash val="solid"/>
                      <a:round/>
                      <a:headEnd type="none" w="med" len="med"/>
                      <a:tailEnd type="none" w="med" len="med"/>
                    </a:lnB>
                    <a:solidFill>
                      <a:srgbClr val="FABF8F"/>
                    </a:solidFill>
                  </a:tcPr>
                </a:tc>
                <a:tc>
                  <a:txBody>
                    <a:bodyPr/>
                    <a:lstStyle/>
                    <a:p>
                      <a:pPr algn="r" rtl="0" fontAlgn="ctr"/>
                      <a:r>
                        <a:rPr lang="fr-FR" sz="1200" b="0" i="0" u="none" strike="noStrike" dirty="0">
                          <a:solidFill>
                            <a:srgbClr val="000000"/>
                          </a:solidFill>
                          <a:effectLst/>
                          <a:latin typeface="Calibri Light" panose="020F0302020204030204" pitchFamily="34" charset="0"/>
                        </a:rPr>
                        <a:t> </a:t>
                      </a:r>
                    </a:p>
                  </a:txBody>
                  <a:tcPr marL="6350" marR="6350" marT="6350" marB="0" anchor="ctr">
                    <a:lnL w="190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a:noFill/>
                    </a:lnT>
                    <a:lnB w="19050" cap="flat" cmpd="sng" algn="ctr">
                      <a:solidFill>
                        <a:srgbClr val="548235"/>
                      </a:solidFill>
                      <a:prstDash val="solid"/>
                      <a:round/>
                      <a:headEnd type="none" w="med" len="med"/>
                      <a:tailEnd type="none" w="med" len="med"/>
                    </a:lnB>
                    <a:solidFill>
                      <a:srgbClr val="FABF8F"/>
                    </a:solidFill>
                  </a:tcPr>
                </a:tc>
                <a:tc>
                  <a:txBody>
                    <a:bodyPr/>
                    <a:lstStyle/>
                    <a:p>
                      <a:pPr algn="r" rtl="0" fontAlgn="ctr"/>
                      <a:r>
                        <a:rPr lang="fr-FR" sz="1200" b="1" i="0" u="none" strike="noStrike" dirty="0">
                          <a:solidFill>
                            <a:srgbClr val="002060"/>
                          </a:solidFill>
                          <a:effectLst/>
                          <a:latin typeface="Calibri Light" panose="020F0302020204030204" pitchFamily="34" charset="0"/>
                        </a:rPr>
                        <a:t>300 000,00</a:t>
                      </a:r>
                    </a:p>
                  </a:txBody>
                  <a:tcPr marL="6350" marR="6350" marT="6350" marB="0" anchor="ctr">
                    <a:lnL w="190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w="19050" cap="flat" cmpd="sng" algn="ctr">
                      <a:solidFill>
                        <a:srgbClr val="548235"/>
                      </a:solidFill>
                      <a:prstDash val="solid"/>
                      <a:round/>
                      <a:headEnd type="none" w="med" len="med"/>
                      <a:tailEnd type="none" w="med" len="med"/>
                    </a:lnT>
                    <a:lnB w="19050" cap="flat" cmpd="sng" algn="ctr">
                      <a:solidFill>
                        <a:srgbClr val="548235"/>
                      </a:solidFill>
                      <a:prstDash val="solid"/>
                      <a:round/>
                      <a:headEnd type="none" w="med" len="med"/>
                      <a:tailEnd type="none" w="med" len="med"/>
                    </a:lnB>
                    <a:solidFill>
                      <a:srgbClr val="FABF8F"/>
                    </a:solidFill>
                  </a:tcPr>
                </a:tc>
                <a:extLst>
                  <a:ext uri="{0D108BD9-81ED-4DB2-BD59-A6C34878D82A}">
                    <a16:rowId xmlns:a16="http://schemas.microsoft.com/office/drawing/2014/main" val="3609924718"/>
                  </a:ext>
                </a:extLst>
              </a:tr>
            </a:tbl>
          </a:graphicData>
        </a:graphic>
      </p:graphicFrame>
      <p:graphicFrame>
        <p:nvGraphicFramePr>
          <p:cNvPr id="12" name="Tableau 11">
            <a:extLst>
              <a:ext uri="{FF2B5EF4-FFF2-40B4-BE49-F238E27FC236}">
                <a16:creationId xmlns:a16="http://schemas.microsoft.com/office/drawing/2014/main" id="{A4B7A0AA-8F05-4729-BD2B-AC319C5D1C33}"/>
              </a:ext>
            </a:extLst>
          </p:cNvPr>
          <p:cNvGraphicFramePr>
            <a:graphicFrameLocks noGrp="1"/>
          </p:cNvGraphicFramePr>
          <p:nvPr>
            <p:extLst>
              <p:ext uri="{D42A27DB-BD31-4B8C-83A1-F6EECF244321}">
                <p14:modId xmlns:p14="http://schemas.microsoft.com/office/powerpoint/2010/main" val="1802365138"/>
              </p:ext>
            </p:extLst>
          </p:nvPr>
        </p:nvGraphicFramePr>
        <p:xfrm>
          <a:off x="3604501" y="3405127"/>
          <a:ext cx="5244223" cy="1076100"/>
        </p:xfrm>
        <a:graphic>
          <a:graphicData uri="http://schemas.openxmlformats.org/drawingml/2006/table">
            <a:tbl>
              <a:tblPr/>
              <a:tblGrid>
                <a:gridCol w="2407348">
                  <a:extLst>
                    <a:ext uri="{9D8B030D-6E8A-4147-A177-3AD203B41FA5}">
                      <a16:colId xmlns:a16="http://schemas.microsoft.com/office/drawing/2014/main" val="4225671049"/>
                    </a:ext>
                  </a:extLst>
                </a:gridCol>
                <a:gridCol w="1408449">
                  <a:extLst>
                    <a:ext uri="{9D8B030D-6E8A-4147-A177-3AD203B41FA5}">
                      <a16:colId xmlns:a16="http://schemas.microsoft.com/office/drawing/2014/main" val="3646259848"/>
                    </a:ext>
                  </a:extLst>
                </a:gridCol>
                <a:gridCol w="1428426">
                  <a:extLst>
                    <a:ext uri="{9D8B030D-6E8A-4147-A177-3AD203B41FA5}">
                      <a16:colId xmlns:a16="http://schemas.microsoft.com/office/drawing/2014/main" val="417876657"/>
                    </a:ext>
                  </a:extLst>
                </a:gridCol>
              </a:tblGrid>
              <a:tr h="424747">
                <a:tc>
                  <a:txBody>
                    <a:bodyPr/>
                    <a:lstStyle/>
                    <a:p>
                      <a:pPr algn="l" rtl="0" fontAlgn="ctr"/>
                      <a:r>
                        <a:rPr lang="fr-FR" sz="1100" b="1" i="0" u="none" strike="noStrike">
                          <a:solidFill>
                            <a:srgbClr val="000000"/>
                          </a:solidFill>
                          <a:effectLst/>
                          <a:latin typeface="Calibri Light" panose="020F0302020204030204" pitchFamily="34" charset="0"/>
                        </a:rPr>
                        <a:t>Investissement 2020 engagé à régler en 2021 (reste à réaliser = 535 476,41)</a:t>
                      </a:r>
                    </a:p>
                  </a:txBody>
                  <a:tcPr marL="6350" marR="6350" marT="6350" marB="0" anchor="ctr">
                    <a:lnL w="190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r" rtl="0" fontAlgn="ctr"/>
                      <a:r>
                        <a:rPr lang="fr-FR" sz="900" b="0" i="0" u="none" strike="noStrike" dirty="0">
                          <a:solidFill>
                            <a:srgbClr val="000000"/>
                          </a:solidFill>
                          <a:effectLst/>
                          <a:latin typeface="Calibri Light" panose="020F0302020204030204" pitchFamily="34" charset="0"/>
                        </a:rPr>
                        <a:t> </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00"/>
                    </a:solidFill>
                  </a:tcPr>
                </a:tc>
                <a:tc>
                  <a:txBody>
                    <a:bodyPr/>
                    <a:lstStyle/>
                    <a:p>
                      <a:pPr algn="r" rtl="0" fontAlgn="ctr"/>
                      <a:r>
                        <a:rPr lang="fr-FR" sz="1200" b="1" i="0" u="none" strike="noStrike" dirty="0">
                          <a:solidFill>
                            <a:srgbClr val="000000"/>
                          </a:solidFill>
                          <a:effectLst/>
                          <a:latin typeface="Calibri Light" panose="020F0302020204030204" pitchFamily="34" charset="0"/>
                        </a:rPr>
                        <a:t>535 476,41</a:t>
                      </a:r>
                    </a:p>
                  </a:txBody>
                  <a:tcPr marL="6350" marR="6350" marT="6350" marB="0" anchor="ctr">
                    <a:lnL w="63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92D050"/>
                    </a:solidFill>
                  </a:tcPr>
                </a:tc>
                <a:extLst>
                  <a:ext uri="{0D108BD9-81ED-4DB2-BD59-A6C34878D82A}">
                    <a16:rowId xmlns:a16="http://schemas.microsoft.com/office/drawing/2014/main" val="701025523"/>
                  </a:ext>
                </a:extLst>
              </a:tr>
              <a:tr h="651353">
                <a:tc>
                  <a:txBody>
                    <a:bodyPr/>
                    <a:lstStyle/>
                    <a:p>
                      <a:pPr algn="l" rtl="0" fontAlgn="ctr"/>
                      <a:r>
                        <a:rPr lang="fr-FR" sz="1200" b="1" i="0" u="none" strike="noStrike">
                          <a:solidFill>
                            <a:srgbClr val="0070C0"/>
                          </a:solidFill>
                          <a:effectLst/>
                          <a:latin typeface="Calibri Light" panose="020F0302020204030204" pitchFamily="34" charset="0"/>
                        </a:rPr>
                        <a:t>Excédent de financement d’investissement 2020</a:t>
                      </a:r>
                    </a:p>
                  </a:txBody>
                  <a:tcPr marL="6350" marR="6350" marT="6350" marB="0" anchor="ctr">
                    <a:lnL w="190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r" rtl="0" fontAlgn="ctr"/>
                      <a:r>
                        <a:rPr lang="fr-FR" sz="1200" b="0" i="0" u="none" strike="noStrike" dirty="0">
                          <a:solidFill>
                            <a:srgbClr val="000000"/>
                          </a:solidFill>
                          <a:effectLst/>
                          <a:latin typeface="Calibri Light" panose="020F0302020204030204" pitchFamily="34" charset="0"/>
                        </a:rPr>
                        <a:t> </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00"/>
                    </a:solidFill>
                  </a:tcPr>
                </a:tc>
                <a:tc>
                  <a:txBody>
                    <a:bodyPr/>
                    <a:lstStyle/>
                    <a:p>
                      <a:pPr algn="r" rtl="0" fontAlgn="ctr"/>
                      <a:r>
                        <a:rPr lang="fr-FR" sz="1200" b="1" i="0" u="none" strike="noStrike" dirty="0">
                          <a:solidFill>
                            <a:srgbClr val="000000"/>
                          </a:solidFill>
                          <a:effectLst/>
                          <a:latin typeface="Calibri Light" panose="020F0302020204030204" pitchFamily="34" charset="0"/>
                        </a:rPr>
                        <a:t>1 246 209,73</a:t>
                      </a:r>
                    </a:p>
                  </a:txBody>
                  <a:tcPr marL="6350" marR="6350" marT="6350" marB="0" anchor="ctr">
                    <a:lnL w="63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92D050"/>
                    </a:solidFill>
                  </a:tcPr>
                </a:tc>
                <a:extLst>
                  <a:ext uri="{0D108BD9-81ED-4DB2-BD59-A6C34878D82A}">
                    <a16:rowId xmlns:a16="http://schemas.microsoft.com/office/drawing/2014/main" val="3793935188"/>
                  </a:ext>
                </a:extLst>
              </a:tr>
            </a:tbl>
          </a:graphicData>
        </a:graphic>
      </p:graphicFrame>
      <p:sp>
        <p:nvSpPr>
          <p:cNvPr id="42" name="Ellipse 41">
            <a:extLst>
              <a:ext uri="{FF2B5EF4-FFF2-40B4-BE49-F238E27FC236}">
                <a16:creationId xmlns:a16="http://schemas.microsoft.com/office/drawing/2014/main" id="{96DDC204-4C47-43E8-84EF-DBC7117DD19E}"/>
              </a:ext>
            </a:extLst>
          </p:cNvPr>
          <p:cNvSpPr>
            <a:spLocks noChangeAspect="1"/>
          </p:cNvSpPr>
          <p:nvPr/>
        </p:nvSpPr>
        <p:spPr>
          <a:xfrm>
            <a:off x="7628751" y="3513094"/>
            <a:ext cx="337383" cy="216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43" name="Ellipse 42">
            <a:extLst>
              <a:ext uri="{FF2B5EF4-FFF2-40B4-BE49-F238E27FC236}">
                <a16:creationId xmlns:a16="http://schemas.microsoft.com/office/drawing/2014/main" id="{EE4A0C17-08C8-424E-8657-16D83A76CA32}"/>
              </a:ext>
            </a:extLst>
          </p:cNvPr>
          <p:cNvSpPr>
            <a:spLocks noChangeAspect="1"/>
          </p:cNvSpPr>
          <p:nvPr/>
        </p:nvSpPr>
        <p:spPr>
          <a:xfrm>
            <a:off x="7628751" y="4043770"/>
            <a:ext cx="337383" cy="216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38" name="Flèche : bas 37">
            <a:extLst>
              <a:ext uri="{FF2B5EF4-FFF2-40B4-BE49-F238E27FC236}">
                <a16:creationId xmlns:a16="http://schemas.microsoft.com/office/drawing/2014/main" id="{1DD86C86-556F-4585-8289-4FC59B57AB1A}"/>
              </a:ext>
            </a:extLst>
          </p:cNvPr>
          <p:cNvSpPr/>
          <p:nvPr/>
        </p:nvSpPr>
        <p:spPr>
          <a:xfrm>
            <a:off x="6746161" y="3090451"/>
            <a:ext cx="216024" cy="1969872"/>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space réservé du pied de page 3">
            <a:extLst>
              <a:ext uri="{FF2B5EF4-FFF2-40B4-BE49-F238E27FC236}">
                <a16:creationId xmlns:a16="http://schemas.microsoft.com/office/drawing/2014/main" id="{31691FE3-CEBC-4C62-9E81-1825648D9B4C}"/>
              </a:ext>
            </a:extLst>
          </p:cNvPr>
          <p:cNvSpPr>
            <a:spLocks noGrp="1"/>
          </p:cNvSpPr>
          <p:nvPr>
            <p:ph type="ftr" sz="quarter" idx="11"/>
          </p:nvPr>
        </p:nvSpPr>
        <p:spPr>
          <a:xfrm>
            <a:off x="2095928" y="6356351"/>
            <a:ext cx="6514672" cy="249932"/>
          </a:xfrm>
        </p:spPr>
        <p:txBody>
          <a:bodyPr/>
          <a:lstStyle/>
          <a:p>
            <a:r>
              <a:rPr lang="fr-FR" b="1">
                <a:solidFill>
                  <a:schemeClr val="tx1"/>
                </a:solidFill>
              </a:rPr>
              <a:t>VILLE DE LENTILLY - CONSEIL MUNICIPAL DU 31 MARS 2021 - CA 2020 - BP 2021</a:t>
            </a:r>
            <a:endParaRPr lang="fr-FR" b="1" dirty="0">
              <a:solidFill>
                <a:schemeClr val="tx1"/>
              </a:solidFill>
            </a:endParaRPr>
          </a:p>
        </p:txBody>
      </p:sp>
      <p:pic>
        <p:nvPicPr>
          <p:cNvPr id="28" name="Picture 2" descr="Three vying for two Hyrum council posts | Logan Hj | hjnews.com">
            <a:extLst>
              <a:ext uri="{FF2B5EF4-FFF2-40B4-BE49-F238E27FC236}">
                <a16:creationId xmlns:a16="http://schemas.microsoft.com/office/drawing/2014/main" id="{BE2EBD6B-2480-4788-9550-05BC02885303}"/>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82139" y="180689"/>
            <a:ext cx="1060081" cy="1082365"/>
          </a:xfrm>
          <a:prstGeom prst="rect">
            <a:avLst/>
          </a:prstGeom>
          <a:gradFill>
            <a:gsLst>
              <a:gs pos="55000">
                <a:schemeClr val="accent4">
                  <a:lumMod val="40000"/>
                  <a:lumOff val="60000"/>
                </a:schemeClr>
              </a:gs>
              <a:gs pos="28000">
                <a:schemeClr val="accent1">
                  <a:lumMod val="0"/>
                  <a:lumOff val="100000"/>
                </a:schemeClr>
              </a:gs>
              <a:gs pos="100000">
                <a:schemeClr val="accent1">
                  <a:lumMod val="100000"/>
                </a:schemeClr>
              </a:gs>
            </a:gsLst>
            <a:path path="circle">
              <a:fillToRect l="50000" t="-80000" r="50000" b="180000"/>
            </a:path>
          </a:gradFill>
          <a:scene3d>
            <a:camera prst="orthographicFront"/>
            <a:lightRig rig="threePt" dir="t"/>
          </a:scene3d>
          <a:sp3d contourW="25400">
            <a:bevelT/>
            <a:bevelB prst="angle"/>
            <a:contourClr>
              <a:schemeClr val="accent1">
                <a:lumMod val="75000"/>
              </a:schemeClr>
            </a:contourClr>
          </a:sp3d>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294967295"/>
          </p:nvPr>
        </p:nvSpPr>
        <p:spPr>
          <a:xfrm>
            <a:off x="9840416" y="6424520"/>
            <a:ext cx="512638" cy="365125"/>
          </a:xfrm>
        </p:spPr>
        <p:txBody>
          <a:bodyPr/>
          <a:lstStyle/>
          <a:p>
            <a:fld id="{22195EDA-0820-48B4-9568-359751A0F885}" type="slidenum">
              <a:rPr lang="fr-FR" smtClean="0">
                <a:solidFill>
                  <a:schemeClr val="tx1"/>
                </a:solidFill>
              </a:rPr>
              <a:pPr/>
              <a:t>11</a:t>
            </a:fld>
            <a:endParaRPr lang="fr-FR" dirty="0">
              <a:solidFill>
                <a:schemeClr val="tx1"/>
              </a:solidFill>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870" y="6166705"/>
            <a:ext cx="384646" cy="515630"/>
          </a:xfrm>
          <a:prstGeom prst="rect">
            <a:avLst/>
          </a:prstGeom>
        </p:spPr>
      </p:pic>
      <p:pic>
        <p:nvPicPr>
          <p:cNvPr id="6" name="Image 5" descr="Une image contenant texte, périphérique, jauge&#10;&#10;Description générée automatiquement">
            <a:extLst>
              <a:ext uri="{FF2B5EF4-FFF2-40B4-BE49-F238E27FC236}">
                <a16:creationId xmlns:a16="http://schemas.microsoft.com/office/drawing/2014/main" id="{6AAB3CDB-5E24-40CF-9D03-5D0D7C6C45D1}"/>
              </a:ext>
            </a:extLst>
          </p:cNvPr>
          <p:cNvPicPr>
            <a:picLocks noChangeAspect="1"/>
          </p:cNvPicPr>
          <p:nvPr/>
        </p:nvPicPr>
        <p:blipFill rotWithShape="1">
          <a:blip r:embed="rId4">
            <a:extLst>
              <a:ext uri="{28A0092B-C50C-407E-A947-70E740481C1C}">
                <a14:useLocalDpi xmlns:a14="http://schemas.microsoft.com/office/drawing/2010/main" val="0"/>
              </a:ext>
            </a:extLst>
          </a:blip>
          <a:srcRect l="-7825" t="-549" r="56299" b="549"/>
          <a:stretch/>
        </p:blipFill>
        <p:spPr>
          <a:xfrm rot="5400000">
            <a:off x="3598139" y="-2887987"/>
            <a:ext cx="4595697" cy="11791975"/>
          </a:xfrm>
          <a:prstGeom prst="rect">
            <a:avLst/>
          </a:prstGeom>
        </p:spPr>
      </p:pic>
      <p:sp>
        <p:nvSpPr>
          <p:cNvPr id="8" name="Espace réservé du pied de page 3">
            <a:extLst>
              <a:ext uri="{FF2B5EF4-FFF2-40B4-BE49-F238E27FC236}">
                <a16:creationId xmlns:a16="http://schemas.microsoft.com/office/drawing/2014/main" id="{F47DB411-764E-45D2-B59A-87383AA70DB7}"/>
              </a:ext>
            </a:extLst>
          </p:cNvPr>
          <p:cNvSpPr>
            <a:spLocks noGrp="1"/>
          </p:cNvSpPr>
          <p:nvPr>
            <p:ph type="ftr" sz="quarter" idx="11"/>
          </p:nvPr>
        </p:nvSpPr>
        <p:spPr>
          <a:xfrm>
            <a:off x="2095928" y="6356351"/>
            <a:ext cx="6514672" cy="249932"/>
          </a:xfrm>
        </p:spPr>
        <p:txBody>
          <a:bodyPr/>
          <a:lstStyle/>
          <a:p>
            <a:r>
              <a:rPr lang="fr-FR" b="1">
                <a:solidFill>
                  <a:schemeClr val="tx1"/>
                </a:solidFill>
              </a:rPr>
              <a:t>VILLE DE LENTILLY - CONSEIL MUNICIPAL DU 31 MARS 2021 - CA 2020 - BP 2021</a:t>
            </a:r>
            <a:endParaRPr lang="fr-FR" b="1" dirty="0">
              <a:solidFill>
                <a:schemeClr val="tx1"/>
              </a:solidFill>
            </a:endParaRPr>
          </a:p>
        </p:txBody>
      </p:sp>
      <p:sp>
        <p:nvSpPr>
          <p:cNvPr id="9" name="Flèche droite 1">
            <a:hlinkClick r:id="rId5" action="ppaction://hlinksldjump"/>
            <a:extLst>
              <a:ext uri="{FF2B5EF4-FFF2-40B4-BE49-F238E27FC236}">
                <a16:creationId xmlns:a16="http://schemas.microsoft.com/office/drawing/2014/main" id="{F053CE85-EAC8-4C38-8691-2ADE6EAB40A6}"/>
              </a:ext>
            </a:extLst>
          </p:cNvPr>
          <p:cNvSpPr/>
          <p:nvPr/>
        </p:nvSpPr>
        <p:spPr>
          <a:xfrm>
            <a:off x="11341915" y="4363906"/>
            <a:ext cx="690694" cy="312403"/>
          </a:xfrm>
          <a:prstGeom prst="right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294967295"/>
          </p:nvPr>
        </p:nvSpPr>
        <p:spPr>
          <a:xfrm>
            <a:off x="9829800" y="6431580"/>
            <a:ext cx="512638" cy="365125"/>
          </a:xfrm>
        </p:spPr>
        <p:txBody>
          <a:bodyPr/>
          <a:lstStyle/>
          <a:p>
            <a:fld id="{22195EDA-0820-48B4-9568-359751A0F885}" type="slidenum">
              <a:rPr lang="fr-FR" smtClean="0">
                <a:solidFill>
                  <a:schemeClr val="tx1"/>
                </a:solidFill>
              </a:rPr>
              <a:pPr/>
              <a:t>12</a:t>
            </a:fld>
            <a:endParaRPr lang="fr-FR" dirty="0">
              <a:solidFill>
                <a:schemeClr val="tx1"/>
              </a:solidFill>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770" y="6173765"/>
            <a:ext cx="384646" cy="515630"/>
          </a:xfrm>
          <a:prstGeom prst="rect">
            <a:avLst/>
          </a:prstGeom>
        </p:spPr>
      </p:pic>
      <p:pic>
        <p:nvPicPr>
          <p:cNvPr id="6" name="Image 5">
            <a:extLst>
              <a:ext uri="{FF2B5EF4-FFF2-40B4-BE49-F238E27FC236}">
                <a16:creationId xmlns:a16="http://schemas.microsoft.com/office/drawing/2014/main" id="{79ED9DE1-36B8-440F-BB1C-8100422B900F}"/>
              </a:ext>
            </a:extLst>
          </p:cNvPr>
          <p:cNvPicPr>
            <a:picLocks noChangeAspect="1"/>
          </p:cNvPicPr>
          <p:nvPr/>
        </p:nvPicPr>
        <p:blipFill rotWithShape="1">
          <a:blip r:embed="rId4">
            <a:extLst>
              <a:ext uri="{28A0092B-C50C-407E-A947-70E740481C1C}">
                <a14:useLocalDpi xmlns:a14="http://schemas.microsoft.com/office/drawing/2010/main" val="0"/>
              </a:ext>
            </a:extLst>
          </a:blip>
          <a:srcRect r="49881"/>
          <a:stretch/>
        </p:blipFill>
        <p:spPr>
          <a:xfrm rot="5400000">
            <a:off x="3580881" y="-2088399"/>
            <a:ext cx="4827684" cy="11012799"/>
          </a:xfrm>
          <a:prstGeom prst="rect">
            <a:avLst/>
          </a:prstGeom>
        </p:spPr>
      </p:pic>
      <p:sp>
        <p:nvSpPr>
          <p:cNvPr id="8" name="Espace réservé du pied de page 3">
            <a:extLst>
              <a:ext uri="{FF2B5EF4-FFF2-40B4-BE49-F238E27FC236}">
                <a16:creationId xmlns:a16="http://schemas.microsoft.com/office/drawing/2014/main" id="{7A2112A6-FC2F-4F24-AD75-72686617B454}"/>
              </a:ext>
            </a:extLst>
          </p:cNvPr>
          <p:cNvSpPr>
            <a:spLocks noGrp="1"/>
          </p:cNvSpPr>
          <p:nvPr>
            <p:ph type="ftr" sz="quarter" idx="11"/>
          </p:nvPr>
        </p:nvSpPr>
        <p:spPr>
          <a:xfrm>
            <a:off x="2095928" y="6356351"/>
            <a:ext cx="6514672" cy="249932"/>
          </a:xfrm>
        </p:spPr>
        <p:txBody>
          <a:bodyPr/>
          <a:lstStyle/>
          <a:p>
            <a:r>
              <a:rPr lang="fr-FR" b="1">
                <a:solidFill>
                  <a:schemeClr val="tx1"/>
                </a:solidFill>
              </a:rPr>
              <a:t>VILLE DE LENTILLY - CONSEIL MUNICIPAL DU 31 MARS 2021 - CA 2020 - BP 2021</a:t>
            </a:r>
            <a:endParaRPr lang="fr-FR" b="1" dirty="0">
              <a:solidFill>
                <a:schemeClr val="tx1"/>
              </a:solidFill>
            </a:endParaRPr>
          </a:p>
        </p:txBody>
      </p:sp>
      <p:pic>
        <p:nvPicPr>
          <p:cNvPr id="9" name="Picture 2" descr="Three vying for two Hyrum council posts | Logan Hj | hjnews.com">
            <a:extLst>
              <a:ext uri="{FF2B5EF4-FFF2-40B4-BE49-F238E27FC236}">
                <a16:creationId xmlns:a16="http://schemas.microsoft.com/office/drawing/2014/main" id="{9F16C319-3AAE-4368-82B7-CA9979829CC8}"/>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71082" y="197852"/>
            <a:ext cx="1060081" cy="1082365"/>
          </a:xfrm>
          <a:prstGeom prst="rect">
            <a:avLst/>
          </a:prstGeom>
          <a:gradFill>
            <a:gsLst>
              <a:gs pos="55000">
                <a:schemeClr val="accent4">
                  <a:lumMod val="40000"/>
                  <a:lumOff val="60000"/>
                </a:schemeClr>
              </a:gs>
              <a:gs pos="28000">
                <a:schemeClr val="accent1">
                  <a:lumMod val="0"/>
                  <a:lumOff val="100000"/>
                </a:schemeClr>
              </a:gs>
              <a:gs pos="100000">
                <a:schemeClr val="accent1">
                  <a:lumMod val="100000"/>
                </a:schemeClr>
              </a:gs>
            </a:gsLst>
            <a:path path="circle">
              <a:fillToRect l="50000" t="-80000" r="50000" b="180000"/>
            </a:path>
          </a:gradFill>
          <a:scene3d>
            <a:camera prst="orthographicFront"/>
            <a:lightRig rig="threePt" dir="t"/>
          </a:scene3d>
          <a:sp3d contourW="25400">
            <a:bevelT/>
            <a:bevelB prst="angle"/>
            <a:contourClr>
              <a:schemeClr val="accent1">
                <a:lumMod val="75000"/>
              </a:schemeClr>
            </a:contourClr>
          </a:sp3d>
        </p:spPr>
      </p:pic>
      <p:sp>
        <p:nvSpPr>
          <p:cNvPr id="10" name="Flèche droite 2">
            <a:hlinkClick r:id="rId6" action="ppaction://hlinksldjump"/>
            <a:extLst>
              <a:ext uri="{FF2B5EF4-FFF2-40B4-BE49-F238E27FC236}">
                <a16:creationId xmlns:a16="http://schemas.microsoft.com/office/drawing/2014/main" id="{D98A4072-E4E6-4F92-A358-347B8C52D430}"/>
              </a:ext>
            </a:extLst>
          </p:cNvPr>
          <p:cNvSpPr/>
          <p:nvPr/>
        </p:nvSpPr>
        <p:spPr>
          <a:xfrm>
            <a:off x="11193145" y="4917082"/>
            <a:ext cx="615954" cy="312403"/>
          </a:xfrm>
          <a:prstGeom prst="rightArrow">
            <a:avLst/>
          </a:prstGeom>
          <a:solidFill>
            <a:srgbClr val="0CD6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A6F91F7-42B0-450D-B2CB-9C13EFD54D85}"/>
              </a:ext>
            </a:extLst>
          </p:cNvPr>
          <p:cNvSpPr>
            <a:spLocks noGrp="1"/>
          </p:cNvSpPr>
          <p:nvPr>
            <p:ph type="ftr" sz="quarter" idx="11"/>
          </p:nvPr>
        </p:nvSpPr>
        <p:spPr>
          <a:xfrm>
            <a:off x="2648820" y="6565958"/>
            <a:ext cx="6514672" cy="249932"/>
          </a:xfrm>
        </p:spPr>
        <p:txBody>
          <a:bodyPr/>
          <a:lstStyle/>
          <a:p>
            <a:r>
              <a:rPr lang="fr-FR" b="1">
                <a:solidFill>
                  <a:schemeClr val="tx1"/>
                </a:solidFill>
              </a:rPr>
              <a:t>VILLE DE LENTILLY - CONSEIL MUNICIPAL DU 31 MARS 2021 - CA 2020 - BP 2021</a:t>
            </a:r>
            <a:endParaRPr lang="fr-FR" b="1" dirty="0">
              <a:solidFill>
                <a:schemeClr val="tx1"/>
              </a:solidFill>
            </a:endParaRPr>
          </a:p>
        </p:txBody>
      </p:sp>
      <p:sp>
        <p:nvSpPr>
          <p:cNvPr id="5" name="Espace réservé du numéro de diapositive 4">
            <a:extLst>
              <a:ext uri="{FF2B5EF4-FFF2-40B4-BE49-F238E27FC236}">
                <a16:creationId xmlns:a16="http://schemas.microsoft.com/office/drawing/2014/main" id="{BBF55909-F21C-4AEE-8F4F-0EF8C4FF17C5}"/>
              </a:ext>
            </a:extLst>
          </p:cNvPr>
          <p:cNvSpPr>
            <a:spLocks noGrp="1"/>
          </p:cNvSpPr>
          <p:nvPr>
            <p:ph type="sldNum" sz="quarter" idx="12"/>
          </p:nvPr>
        </p:nvSpPr>
        <p:spPr/>
        <p:txBody>
          <a:bodyPr/>
          <a:lstStyle/>
          <a:p>
            <a:fld id="{DF5659F9-612D-4A5E-A057-854B90781FF4}" type="slidenum">
              <a:rPr lang="fr-FR" smtClean="0"/>
              <a:t>13</a:t>
            </a:fld>
            <a:endParaRPr lang="fr-FR" dirty="0"/>
          </a:p>
        </p:txBody>
      </p:sp>
      <p:pic>
        <p:nvPicPr>
          <p:cNvPr id="6" name="Image 5">
            <a:extLst>
              <a:ext uri="{FF2B5EF4-FFF2-40B4-BE49-F238E27FC236}">
                <a16:creationId xmlns:a16="http://schemas.microsoft.com/office/drawing/2014/main" id="{73CAD9A6-DD9E-4AEA-9896-5DCB1DFF687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3088" y="6183016"/>
            <a:ext cx="456087" cy="611399"/>
          </a:xfrm>
          <a:prstGeom prst="rect">
            <a:avLst/>
          </a:prstGeom>
        </p:spPr>
      </p:pic>
      <p:sp>
        <p:nvSpPr>
          <p:cNvPr id="8" name="Titre 1">
            <a:extLst>
              <a:ext uri="{FF2B5EF4-FFF2-40B4-BE49-F238E27FC236}">
                <a16:creationId xmlns:a16="http://schemas.microsoft.com/office/drawing/2014/main" id="{4D43F650-AA31-4B51-A868-A66D373DDD28}"/>
              </a:ext>
            </a:extLst>
          </p:cNvPr>
          <p:cNvSpPr>
            <a:spLocks noGrp="1"/>
          </p:cNvSpPr>
          <p:nvPr>
            <p:ph type="title"/>
          </p:nvPr>
        </p:nvSpPr>
        <p:spPr>
          <a:xfrm>
            <a:off x="545990" y="219414"/>
            <a:ext cx="10924650" cy="932769"/>
          </a:xfrm>
          <a:solidFill>
            <a:schemeClr val="bg1"/>
          </a:solidFill>
          <a:ln w="28575">
            <a:solidFill>
              <a:schemeClr val="tx1"/>
            </a:solidFill>
          </a:ln>
          <a:effectLst>
            <a:glow rad="101600">
              <a:schemeClr val="accent1">
                <a:satMod val="175000"/>
                <a:alpha val="40000"/>
              </a:schemeClr>
            </a:glow>
          </a:effectLst>
        </p:spPr>
        <p:txBody>
          <a:bodyPr anchor="ctr">
            <a:normAutofit fontScale="90000"/>
          </a:bodyPr>
          <a:lstStyle/>
          <a:p>
            <a:pPr algn="ctr"/>
            <a:r>
              <a:rPr lang="fr-FR" sz="3600" dirty="0"/>
              <a:t>Taux de fiscalité directe locale </a:t>
            </a:r>
            <a:br>
              <a:rPr lang="fr-FR" sz="3600" dirty="0"/>
            </a:br>
            <a:r>
              <a:rPr lang="fr-FR" sz="3600" dirty="0"/>
              <a:t>BP 2021</a:t>
            </a:r>
            <a:endParaRPr lang="fr-FR" sz="3400" dirty="0"/>
          </a:p>
        </p:txBody>
      </p:sp>
      <p:sp>
        <p:nvSpPr>
          <p:cNvPr id="19" name="Espace réservé du contenu 2">
            <a:extLst>
              <a:ext uri="{FF2B5EF4-FFF2-40B4-BE49-F238E27FC236}">
                <a16:creationId xmlns:a16="http://schemas.microsoft.com/office/drawing/2014/main" id="{E46FA358-F978-44FE-8768-081ADCB7871A}"/>
              </a:ext>
            </a:extLst>
          </p:cNvPr>
          <p:cNvSpPr>
            <a:spLocks noGrp="1"/>
          </p:cNvSpPr>
          <p:nvPr>
            <p:ph idx="1"/>
          </p:nvPr>
        </p:nvSpPr>
        <p:spPr>
          <a:xfrm>
            <a:off x="545990" y="1361791"/>
            <a:ext cx="10924650" cy="4726810"/>
          </a:xfrm>
        </p:spPr>
        <p:txBody>
          <a:bodyPr>
            <a:normAutofit/>
          </a:bodyPr>
          <a:lstStyle/>
          <a:p>
            <a:pPr marL="0" indent="0" algn="just">
              <a:spcAft>
                <a:spcPts val="1000"/>
              </a:spcAft>
              <a:buNone/>
            </a:pPr>
            <a:r>
              <a:rPr lang="fr-FR" sz="2400" b="1" dirty="0">
                <a:latin typeface="Calibri" panose="020F0502020204030204" pitchFamily="34" charset="0"/>
              </a:rPr>
              <a:t>Réforme de la fiscalité locale suite à la suppression de la taxe habitation sur les résidences principales (circulaire n°E-2021-13 du 8 mars 2021)</a:t>
            </a:r>
          </a:p>
          <a:p>
            <a:pPr algn="just">
              <a:spcBef>
                <a:spcPts val="0"/>
              </a:spcBef>
              <a:spcAft>
                <a:spcPts val="600"/>
              </a:spcAft>
            </a:pPr>
            <a:r>
              <a:rPr lang="fr-FR" sz="2400" dirty="0">
                <a:latin typeface="Calibri" panose="020F0502020204030204" pitchFamily="34" charset="0"/>
              </a:rPr>
              <a:t>La fixation des taux doit faire l’objet d’une délibération spécifique avant le 15 avril (article 1639 A du CGI). Toute délibération votée après le 15 avril est illégale.</a:t>
            </a:r>
          </a:p>
          <a:p>
            <a:pPr algn="just">
              <a:spcBef>
                <a:spcPts val="0"/>
              </a:spcBef>
            </a:pPr>
            <a:r>
              <a:rPr lang="fr-FR" sz="2400" dirty="0">
                <a:latin typeface="Calibri" panose="020F0502020204030204" pitchFamily="34" charset="0"/>
              </a:rPr>
              <a:t>La délibération doit mentionner explicitement les taux retenus</a:t>
            </a:r>
          </a:p>
          <a:p>
            <a:pPr algn="just">
              <a:spcBef>
                <a:spcPts val="0"/>
              </a:spcBef>
            </a:pPr>
            <a:r>
              <a:rPr lang="fr-FR" sz="2400" dirty="0">
                <a:latin typeface="Calibri" panose="020F0502020204030204" pitchFamily="34" charset="0"/>
              </a:rPr>
              <a:t>Compte tenu de la réforme de la fiscalité locale et de la récupération du produit de la Taxe Foncière des Propriétés Bâties (TFPB) départemental, </a:t>
            </a:r>
            <a:r>
              <a:rPr lang="fr-FR" sz="2400" b="1" dirty="0">
                <a:solidFill>
                  <a:srgbClr val="0070C0"/>
                </a:solidFill>
                <a:latin typeface="Calibri" panose="020F0502020204030204" pitchFamily="34" charset="0"/>
              </a:rPr>
              <a:t>le vote du taux communal de TFPB doit tenir compte du taux départemental 2020 soit 11,03%. Le taux de référence de la commune sera majoré de l’ex-taux départemental 2020.</a:t>
            </a:r>
          </a:p>
          <a:p>
            <a:pPr algn="just">
              <a:spcBef>
                <a:spcPts val="0"/>
              </a:spcBef>
            </a:pPr>
            <a:r>
              <a:rPr lang="fr-FR" sz="2400" b="1" u="sng" dirty="0">
                <a:solidFill>
                  <a:srgbClr val="0070C0"/>
                </a:solidFill>
                <a:latin typeface="Calibri" panose="020F0502020204030204" pitchFamily="34" charset="0"/>
              </a:rPr>
              <a:t>En 2021, le taux 2020 de la TFPB ne peut donc pas être reconduit tel que voté l’année   précédente</a:t>
            </a:r>
            <a:r>
              <a:rPr lang="fr-FR" sz="2400" b="1" dirty="0">
                <a:solidFill>
                  <a:srgbClr val="0070C0"/>
                </a:solidFill>
                <a:latin typeface="Calibri" panose="020F0502020204030204" pitchFamily="34" charset="0"/>
              </a:rPr>
              <a:t>. </a:t>
            </a:r>
          </a:p>
          <a:p>
            <a:pPr algn="just">
              <a:spcBef>
                <a:spcPts val="0"/>
              </a:spcBef>
            </a:pPr>
            <a:r>
              <a:rPr lang="fr-FR" sz="2400" b="1" dirty="0">
                <a:solidFill>
                  <a:srgbClr val="0070C0"/>
                </a:solidFill>
                <a:latin typeface="Calibri" panose="020F0502020204030204" pitchFamily="34" charset="0"/>
              </a:rPr>
              <a:t>La commune ayant voté un taux de TFPB en 2020 de 12,43% doit voter un taux de 23,46% en 2021 (12,43+11,03)</a:t>
            </a:r>
          </a:p>
          <a:p>
            <a:pPr marL="0" indent="0" algn="just">
              <a:spcBef>
                <a:spcPts val="0"/>
              </a:spcBef>
              <a:buNone/>
            </a:pPr>
            <a:endParaRPr lang="fr-FR" sz="2400" b="1" dirty="0">
              <a:latin typeface="Calibri" panose="020F0502020204030204" pitchFamily="34" charset="0"/>
            </a:endParaRPr>
          </a:p>
          <a:p>
            <a:pPr marL="0" indent="0" algn="just">
              <a:spcBef>
                <a:spcPts val="0"/>
              </a:spcBef>
              <a:buNone/>
            </a:pPr>
            <a:endParaRPr lang="fr-FR" sz="2400" b="1" dirty="0">
              <a:latin typeface="Calibri" panose="020F0502020204030204" pitchFamily="34" charset="0"/>
            </a:endParaRPr>
          </a:p>
          <a:p>
            <a:pPr marL="0" indent="0" algn="just">
              <a:spcBef>
                <a:spcPts val="0"/>
              </a:spcBef>
              <a:buNone/>
            </a:pPr>
            <a:endParaRPr lang="fr-FR" sz="2400" b="1" dirty="0">
              <a:latin typeface="Calibri" panose="020F0502020204030204" pitchFamily="34" charset="0"/>
            </a:endParaRPr>
          </a:p>
          <a:p>
            <a:pPr marL="0" indent="0" algn="just">
              <a:spcBef>
                <a:spcPts val="0"/>
              </a:spcBef>
              <a:buNone/>
            </a:pPr>
            <a:endParaRPr lang="fr-FR" sz="2400" dirty="0">
              <a:latin typeface="Calibri" panose="020F0502020204030204" pitchFamily="34" charset="0"/>
            </a:endParaRPr>
          </a:p>
          <a:p>
            <a:endParaRPr lang="fr-FR" dirty="0"/>
          </a:p>
        </p:txBody>
      </p:sp>
      <p:sp>
        <p:nvSpPr>
          <p:cNvPr id="7" name="Flèche droite 1">
            <a:hlinkClick r:id="rId3" action="ppaction://hlinksldjump"/>
            <a:extLst>
              <a:ext uri="{FF2B5EF4-FFF2-40B4-BE49-F238E27FC236}">
                <a16:creationId xmlns:a16="http://schemas.microsoft.com/office/drawing/2014/main" id="{A94F7131-C338-42EE-BB1D-E6BEB6B47591}"/>
              </a:ext>
            </a:extLst>
          </p:cNvPr>
          <p:cNvSpPr/>
          <p:nvPr/>
        </p:nvSpPr>
        <p:spPr>
          <a:xfrm>
            <a:off x="9630126" y="6186430"/>
            <a:ext cx="456087" cy="176021"/>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annexe</a:t>
            </a:r>
          </a:p>
        </p:txBody>
      </p:sp>
    </p:spTree>
    <p:extLst>
      <p:ext uri="{BB962C8B-B14F-4D97-AF65-F5344CB8AC3E}">
        <p14:creationId xmlns:p14="http://schemas.microsoft.com/office/powerpoint/2010/main" val="2031773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Ellipse 23">
            <a:extLst>
              <a:ext uri="{FF2B5EF4-FFF2-40B4-BE49-F238E27FC236}">
                <a16:creationId xmlns:a16="http://schemas.microsoft.com/office/drawing/2014/main" id="{A16F4B7E-EBFC-4BA2-AEC9-874C8724AB7B}"/>
              </a:ext>
            </a:extLst>
          </p:cNvPr>
          <p:cNvSpPr/>
          <p:nvPr/>
        </p:nvSpPr>
        <p:spPr>
          <a:xfrm>
            <a:off x="8672207" y="2360646"/>
            <a:ext cx="1263408" cy="291035"/>
          </a:xfrm>
          <a:prstGeom prst="ellipse">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 courbe vers le bas 22">
            <a:extLst>
              <a:ext uri="{FF2B5EF4-FFF2-40B4-BE49-F238E27FC236}">
                <a16:creationId xmlns:a16="http://schemas.microsoft.com/office/drawing/2014/main" id="{88774A1E-D24A-4833-B1CE-4CAE3DE0B1C3}"/>
              </a:ext>
            </a:extLst>
          </p:cNvPr>
          <p:cNvSpPr/>
          <p:nvPr/>
        </p:nvSpPr>
        <p:spPr>
          <a:xfrm rot="236989">
            <a:off x="7014508" y="1186069"/>
            <a:ext cx="2372063" cy="1094180"/>
          </a:xfrm>
          <a:prstGeom prst="curvedDownArrow">
            <a:avLst>
              <a:gd name="adj1" fmla="val 25000"/>
              <a:gd name="adj2" fmla="val 79614"/>
              <a:gd name="adj3" fmla="val 25000"/>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Ellipse 20">
            <a:extLst>
              <a:ext uri="{FF2B5EF4-FFF2-40B4-BE49-F238E27FC236}">
                <a16:creationId xmlns:a16="http://schemas.microsoft.com/office/drawing/2014/main" id="{C5F214B1-C68D-46E9-8008-9E7CD7896CB0}"/>
              </a:ext>
            </a:extLst>
          </p:cNvPr>
          <p:cNvSpPr/>
          <p:nvPr/>
        </p:nvSpPr>
        <p:spPr>
          <a:xfrm>
            <a:off x="6389464" y="2370601"/>
            <a:ext cx="1263408" cy="249932"/>
          </a:xfrm>
          <a:prstGeom prst="ellipse">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 courbe vers le bas 17">
            <a:extLst>
              <a:ext uri="{FF2B5EF4-FFF2-40B4-BE49-F238E27FC236}">
                <a16:creationId xmlns:a16="http://schemas.microsoft.com/office/drawing/2014/main" id="{3CE23D9E-713D-4CC9-930D-7A3969B1F2EB}"/>
              </a:ext>
            </a:extLst>
          </p:cNvPr>
          <p:cNvSpPr/>
          <p:nvPr/>
        </p:nvSpPr>
        <p:spPr>
          <a:xfrm rot="900896">
            <a:off x="9254267" y="1632522"/>
            <a:ext cx="2296393" cy="969880"/>
          </a:xfrm>
          <a:prstGeom prst="curvedDownArrow">
            <a:avLst>
              <a:gd name="adj1" fmla="val 25000"/>
              <a:gd name="adj2" fmla="val 79614"/>
              <a:gd name="adj3" fmla="val 25000"/>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 name="Espace réservé du pied de page 3">
            <a:extLst>
              <a:ext uri="{FF2B5EF4-FFF2-40B4-BE49-F238E27FC236}">
                <a16:creationId xmlns:a16="http://schemas.microsoft.com/office/drawing/2014/main" id="{FA6F91F7-42B0-450D-B2CB-9C13EFD54D85}"/>
              </a:ext>
            </a:extLst>
          </p:cNvPr>
          <p:cNvSpPr>
            <a:spLocks noGrp="1"/>
          </p:cNvSpPr>
          <p:nvPr>
            <p:ph type="ftr" sz="quarter" idx="11"/>
          </p:nvPr>
        </p:nvSpPr>
        <p:spPr>
          <a:xfrm>
            <a:off x="2648820" y="6565958"/>
            <a:ext cx="6514672" cy="249932"/>
          </a:xfrm>
        </p:spPr>
        <p:txBody>
          <a:bodyPr/>
          <a:lstStyle/>
          <a:p>
            <a:r>
              <a:rPr lang="fr-FR" b="1">
                <a:solidFill>
                  <a:schemeClr val="tx1"/>
                </a:solidFill>
              </a:rPr>
              <a:t>VILLE DE LENTILLY - CONSEIL MUNICIPAL DU 31 MARS 2021 - CA 2020 - BP 2021</a:t>
            </a:r>
            <a:endParaRPr lang="fr-FR" b="1" dirty="0">
              <a:solidFill>
                <a:schemeClr val="tx1"/>
              </a:solidFill>
            </a:endParaRPr>
          </a:p>
        </p:txBody>
      </p:sp>
      <p:sp>
        <p:nvSpPr>
          <p:cNvPr id="5" name="Espace réservé du numéro de diapositive 4">
            <a:extLst>
              <a:ext uri="{FF2B5EF4-FFF2-40B4-BE49-F238E27FC236}">
                <a16:creationId xmlns:a16="http://schemas.microsoft.com/office/drawing/2014/main" id="{BBF55909-F21C-4AEE-8F4F-0EF8C4FF17C5}"/>
              </a:ext>
            </a:extLst>
          </p:cNvPr>
          <p:cNvSpPr>
            <a:spLocks noGrp="1"/>
          </p:cNvSpPr>
          <p:nvPr>
            <p:ph type="sldNum" sz="quarter" idx="12"/>
          </p:nvPr>
        </p:nvSpPr>
        <p:spPr/>
        <p:txBody>
          <a:bodyPr/>
          <a:lstStyle/>
          <a:p>
            <a:fld id="{DF5659F9-612D-4A5E-A057-854B90781FF4}" type="slidenum">
              <a:rPr lang="fr-FR" smtClean="0"/>
              <a:t>14</a:t>
            </a:fld>
            <a:endParaRPr lang="fr-FR" dirty="0"/>
          </a:p>
        </p:txBody>
      </p:sp>
      <p:pic>
        <p:nvPicPr>
          <p:cNvPr id="6" name="Image 5">
            <a:extLst>
              <a:ext uri="{FF2B5EF4-FFF2-40B4-BE49-F238E27FC236}">
                <a16:creationId xmlns:a16="http://schemas.microsoft.com/office/drawing/2014/main" id="{73CAD9A6-DD9E-4AEA-9896-5DCB1DFF687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088" y="6183016"/>
            <a:ext cx="456087" cy="611399"/>
          </a:xfrm>
          <a:prstGeom prst="rect">
            <a:avLst/>
          </a:prstGeom>
        </p:spPr>
      </p:pic>
      <p:sp>
        <p:nvSpPr>
          <p:cNvPr id="8" name="Titre 1">
            <a:extLst>
              <a:ext uri="{FF2B5EF4-FFF2-40B4-BE49-F238E27FC236}">
                <a16:creationId xmlns:a16="http://schemas.microsoft.com/office/drawing/2014/main" id="{4D43F650-AA31-4B51-A868-A66D373DDD28}"/>
              </a:ext>
            </a:extLst>
          </p:cNvPr>
          <p:cNvSpPr>
            <a:spLocks noGrp="1"/>
          </p:cNvSpPr>
          <p:nvPr>
            <p:ph type="title"/>
          </p:nvPr>
        </p:nvSpPr>
        <p:spPr>
          <a:xfrm>
            <a:off x="184972" y="126944"/>
            <a:ext cx="10552936" cy="932769"/>
          </a:xfrm>
          <a:solidFill>
            <a:schemeClr val="bg1"/>
          </a:solidFill>
          <a:ln w="28575">
            <a:solidFill>
              <a:schemeClr val="tx1"/>
            </a:solidFill>
          </a:ln>
          <a:effectLst>
            <a:glow rad="101600">
              <a:schemeClr val="accent1">
                <a:satMod val="175000"/>
                <a:alpha val="40000"/>
              </a:schemeClr>
            </a:glow>
          </a:effectLst>
        </p:spPr>
        <p:txBody>
          <a:bodyPr anchor="ctr">
            <a:normAutofit fontScale="90000"/>
          </a:bodyPr>
          <a:lstStyle/>
          <a:p>
            <a:pPr algn="ctr"/>
            <a:r>
              <a:rPr lang="fr-FR" sz="3600" dirty="0"/>
              <a:t>Taux d’imposition des taxes directes locales </a:t>
            </a:r>
            <a:br>
              <a:rPr lang="fr-FR" sz="3600" dirty="0"/>
            </a:br>
            <a:r>
              <a:rPr lang="fr-FR" sz="3600" dirty="0"/>
              <a:t>BP 2021</a:t>
            </a:r>
            <a:endParaRPr lang="fr-FR" sz="3400" dirty="0"/>
          </a:p>
        </p:txBody>
      </p:sp>
      <p:sp>
        <p:nvSpPr>
          <p:cNvPr id="10" name="ZoneTexte 9">
            <a:extLst>
              <a:ext uri="{FF2B5EF4-FFF2-40B4-BE49-F238E27FC236}">
                <a16:creationId xmlns:a16="http://schemas.microsoft.com/office/drawing/2014/main" id="{ACAE0EE9-C8DD-4A31-BAFB-E4C42C8B1E37}"/>
              </a:ext>
            </a:extLst>
          </p:cNvPr>
          <p:cNvSpPr txBox="1"/>
          <p:nvPr/>
        </p:nvSpPr>
        <p:spPr>
          <a:xfrm>
            <a:off x="10221328" y="2769727"/>
            <a:ext cx="1415764" cy="738664"/>
          </a:xfrm>
          <a:prstGeom prst="rect">
            <a:avLst/>
          </a:prstGeom>
          <a:noFill/>
          <a:ln w="28575">
            <a:solidFill>
              <a:srgbClr val="0070C0"/>
            </a:solidFill>
          </a:ln>
        </p:spPr>
        <p:txBody>
          <a:bodyPr wrap="square" lIns="36000" rIns="3600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FF0000"/>
                </a:solidFill>
                <a:effectLst/>
                <a:uLnTx/>
                <a:uFillTx/>
              </a:rPr>
              <a:t>Nouveau taux TFB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FF0000"/>
                </a:solidFill>
                <a:effectLst/>
                <a:uLnTx/>
                <a:uFillTx/>
              </a:rPr>
              <a:t>+ coefficient COCO = 1,19</a:t>
            </a:r>
          </a:p>
        </p:txBody>
      </p:sp>
      <p:sp>
        <p:nvSpPr>
          <p:cNvPr id="11" name="ZoneTexte 10">
            <a:extLst>
              <a:ext uri="{FF2B5EF4-FFF2-40B4-BE49-F238E27FC236}">
                <a16:creationId xmlns:a16="http://schemas.microsoft.com/office/drawing/2014/main" id="{EB7888F9-BD5C-4D46-BF18-92D7EFB4382D}"/>
              </a:ext>
            </a:extLst>
          </p:cNvPr>
          <p:cNvSpPr txBox="1"/>
          <p:nvPr/>
        </p:nvSpPr>
        <p:spPr>
          <a:xfrm>
            <a:off x="10221328" y="5600779"/>
            <a:ext cx="1415764" cy="523220"/>
          </a:xfrm>
          <a:prstGeom prst="rect">
            <a:avLst/>
          </a:prstGeom>
          <a:noFill/>
          <a:ln w="28575">
            <a:solidFill>
              <a:schemeClr val="accent1"/>
            </a:solidFill>
          </a:ln>
        </p:spPr>
        <p:txBody>
          <a:bodyPr wrap="square" lIns="36000" rIns="36000" rtlCol="0" anchor="ctr" anchorCtr="0">
            <a:spAutoFit/>
          </a:bodyPr>
          <a:lstStyle/>
          <a:p>
            <a:pPr algn="ctr"/>
            <a:r>
              <a:rPr lang="fr-FR" sz="1400" dirty="0">
                <a:solidFill>
                  <a:srgbClr val="FF0000"/>
                </a:solidFill>
              </a:rPr>
              <a:t>12,43 + 11,03</a:t>
            </a:r>
          </a:p>
          <a:p>
            <a:pPr algn="ctr"/>
            <a:r>
              <a:rPr lang="fr-FR" sz="1400" dirty="0">
                <a:solidFill>
                  <a:srgbClr val="FF0000"/>
                </a:solidFill>
              </a:rPr>
              <a:t>taux département</a:t>
            </a:r>
            <a:endParaRPr lang="fr-FR" sz="1400" dirty="0"/>
          </a:p>
        </p:txBody>
      </p:sp>
      <p:cxnSp>
        <p:nvCxnSpPr>
          <p:cNvPr id="12" name="Connecteur droit avec flèche 11">
            <a:extLst>
              <a:ext uri="{FF2B5EF4-FFF2-40B4-BE49-F238E27FC236}">
                <a16:creationId xmlns:a16="http://schemas.microsoft.com/office/drawing/2014/main" id="{853FFCB8-9ABE-4983-9A4B-578181E37498}"/>
              </a:ext>
            </a:extLst>
          </p:cNvPr>
          <p:cNvCxnSpPr>
            <a:cxnSpLocks/>
          </p:cNvCxnSpPr>
          <p:nvPr/>
        </p:nvCxnSpPr>
        <p:spPr>
          <a:xfrm flipV="1">
            <a:off x="9802528" y="3063688"/>
            <a:ext cx="391499" cy="14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612DBC3A-FF9E-41EB-B272-5C158D8B80C0}"/>
              </a:ext>
            </a:extLst>
          </p:cNvPr>
          <p:cNvCxnSpPr>
            <a:cxnSpLocks/>
          </p:cNvCxnSpPr>
          <p:nvPr/>
        </p:nvCxnSpPr>
        <p:spPr>
          <a:xfrm flipV="1">
            <a:off x="9786450" y="5862389"/>
            <a:ext cx="391499" cy="14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46C718B5-1D04-445B-9FE4-CC5E9685710A}"/>
              </a:ext>
            </a:extLst>
          </p:cNvPr>
          <p:cNvCxnSpPr>
            <a:cxnSpLocks/>
          </p:cNvCxnSpPr>
          <p:nvPr/>
        </p:nvCxnSpPr>
        <p:spPr>
          <a:xfrm>
            <a:off x="9802528" y="3082741"/>
            <a:ext cx="499798" cy="11619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F7D1F0A0-30F0-42E4-B4E0-58247ECF2D34}"/>
              </a:ext>
            </a:extLst>
          </p:cNvPr>
          <p:cNvSpPr txBox="1"/>
          <p:nvPr/>
        </p:nvSpPr>
        <p:spPr>
          <a:xfrm>
            <a:off x="10324015" y="3808836"/>
            <a:ext cx="1415764" cy="738664"/>
          </a:xfrm>
          <a:prstGeom prst="rect">
            <a:avLst/>
          </a:prstGeom>
          <a:noFill/>
          <a:ln w="28575">
            <a:solidFill>
              <a:srgbClr val="0070C0"/>
            </a:solidFill>
          </a:ln>
        </p:spPr>
        <p:txBody>
          <a:bodyPr wrap="square" lIns="36000" rIns="3600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FF0000"/>
                </a:solidFill>
                <a:effectLst/>
                <a:uLnTx/>
                <a:uFillTx/>
              </a:rPr>
              <a:t>La différence soit +71 719 est due à l’effet bases </a:t>
            </a:r>
          </a:p>
        </p:txBody>
      </p:sp>
      <p:graphicFrame>
        <p:nvGraphicFramePr>
          <p:cNvPr id="7" name="Objet 6">
            <a:extLst>
              <a:ext uri="{FF2B5EF4-FFF2-40B4-BE49-F238E27FC236}">
                <a16:creationId xmlns:a16="http://schemas.microsoft.com/office/drawing/2014/main" id="{BF9C4D3B-B94F-4DB8-8CE7-14FF87FDAF83}"/>
              </a:ext>
            </a:extLst>
          </p:cNvPr>
          <p:cNvGraphicFramePr>
            <a:graphicFrameLocks noChangeAspect="1"/>
          </p:cNvGraphicFramePr>
          <p:nvPr/>
        </p:nvGraphicFramePr>
        <p:xfrm>
          <a:off x="683799" y="1197564"/>
          <a:ext cx="9097040" cy="5393318"/>
        </p:xfrm>
        <a:graphic>
          <a:graphicData uri="http://schemas.openxmlformats.org/presentationml/2006/ole">
            <mc:AlternateContent xmlns:mc="http://schemas.openxmlformats.org/markup-compatibility/2006">
              <mc:Choice xmlns:v="urn:schemas-microsoft-com:vml" Requires="v">
                <p:oleObj spid="_x0000_s12293" name="Worksheet" r:id="rId4" imgW="7029342" imgH="5467248" progId="Excel.Sheet.12">
                  <p:embed/>
                </p:oleObj>
              </mc:Choice>
              <mc:Fallback>
                <p:oleObj name="Worksheet" r:id="rId4" imgW="7029342" imgH="5467248" progId="Excel.Sheet.12">
                  <p:embed/>
                  <p:pic>
                    <p:nvPicPr>
                      <p:cNvPr id="7" name="Objet 6">
                        <a:extLst>
                          <a:ext uri="{FF2B5EF4-FFF2-40B4-BE49-F238E27FC236}">
                            <a16:creationId xmlns:a16="http://schemas.microsoft.com/office/drawing/2014/main" id="{BF9C4D3B-B94F-4DB8-8CE7-14FF87FDAF83}"/>
                          </a:ext>
                        </a:extLst>
                      </p:cNvPr>
                      <p:cNvPicPr/>
                      <p:nvPr/>
                    </p:nvPicPr>
                    <p:blipFill>
                      <a:blip r:embed="rId5"/>
                      <a:stretch>
                        <a:fillRect/>
                      </a:stretch>
                    </p:blipFill>
                    <p:spPr>
                      <a:xfrm>
                        <a:off x="683799" y="1197564"/>
                        <a:ext cx="9097040" cy="5393318"/>
                      </a:xfrm>
                      <a:prstGeom prst="rect">
                        <a:avLst/>
                      </a:prstGeom>
                    </p:spPr>
                  </p:pic>
                </p:oleObj>
              </mc:Fallback>
            </mc:AlternateContent>
          </a:graphicData>
        </a:graphic>
      </p:graphicFrame>
      <p:sp>
        <p:nvSpPr>
          <p:cNvPr id="25" name="ZoneTexte 24">
            <a:extLst>
              <a:ext uri="{FF2B5EF4-FFF2-40B4-BE49-F238E27FC236}">
                <a16:creationId xmlns:a16="http://schemas.microsoft.com/office/drawing/2014/main" id="{513E7E22-88B1-4150-9B6A-9317534A821D}"/>
              </a:ext>
            </a:extLst>
          </p:cNvPr>
          <p:cNvSpPr txBox="1"/>
          <p:nvPr/>
        </p:nvSpPr>
        <p:spPr>
          <a:xfrm>
            <a:off x="10250982" y="4779851"/>
            <a:ext cx="1561830" cy="307777"/>
          </a:xfrm>
          <a:prstGeom prst="rect">
            <a:avLst/>
          </a:prstGeom>
          <a:noFill/>
          <a:ln w="28575">
            <a:solidFill>
              <a:srgbClr val="00B050"/>
            </a:solidFill>
          </a:ln>
        </p:spPr>
        <p:txBody>
          <a:bodyPr wrap="square" lIns="36000" rIns="3600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FF0000"/>
                </a:solidFill>
                <a:effectLst/>
                <a:uLnTx/>
                <a:uFillTx/>
              </a:rPr>
              <a:t>Différence +68 375  </a:t>
            </a:r>
          </a:p>
        </p:txBody>
      </p:sp>
      <p:cxnSp>
        <p:nvCxnSpPr>
          <p:cNvPr id="26" name="Connecteur droit avec flèche 25">
            <a:extLst>
              <a:ext uri="{FF2B5EF4-FFF2-40B4-BE49-F238E27FC236}">
                <a16:creationId xmlns:a16="http://schemas.microsoft.com/office/drawing/2014/main" id="{A22E27EA-228D-48DB-A680-C30812AEC517}"/>
              </a:ext>
            </a:extLst>
          </p:cNvPr>
          <p:cNvCxnSpPr>
            <a:cxnSpLocks/>
          </p:cNvCxnSpPr>
          <p:nvPr/>
        </p:nvCxnSpPr>
        <p:spPr>
          <a:xfrm>
            <a:off x="9783192" y="3542190"/>
            <a:ext cx="467791" cy="139395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2" descr="Three vying for two Hyrum council posts | Logan Hj | hjnews.com">
            <a:extLst>
              <a:ext uri="{FF2B5EF4-FFF2-40B4-BE49-F238E27FC236}">
                <a16:creationId xmlns:a16="http://schemas.microsoft.com/office/drawing/2014/main" id="{D4C9CB2E-24E3-4282-A0DA-A9FC2E2F5380}"/>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78160" y="100332"/>
            <a:ext cx="1060081" cy="959382"/>
          </a:xfrm>
          <a:prstGeom prst="rect">
            <a:avLst/>
          </a:prstGeom>
          <a:gradFill>
            <a:gsLst>
              <a:gs pos="55000">
                <a:schemeClr val="accent4">
                  <a:lumMod val="40000"/>
                  <a:lumOff val="60000"/>
                </a:schemeClr>
              </a:gs>
              <a:gs pos="28000">
                <a:schemeClr val="accent1">
                  <a:lumMod val="0"/>
                  <a:lumOff val="100000"/>
                </a:schemeClr>
              </a:gs>
              <a:gs pos="100000">
                <a:schemeClr val="accent1">
                  <a:lumMod val="100000"/>
                </a:schemeClr>
              </a:gs>
            </a:gsLst>
            <a:path path="circle">
              <a:fillToRect l="50000" t="-80000" r="50000" b="180000"/>
            </a:path>
          </a:gradFill>
          <a:scene3d>
            <a:camera prst="orthographicFront"/>
            <a:lightRig rig="threePt" dir="t"/>
          </a:scene3d>
          <a:sp3d contourW="25400">
            <a:bevelT/>
            <a:bevelB prst="angle"/>
            <a:contourClr>
              <a:schemeClr val="accent1">
                <a:lumMod val="75000"/>
              </a:schemeClr>
            </a:contourClr>
          </a:sp3d>
        </p:spPr>
      </p:pic>
      <p:sp>
        <p:nvSpPr>
          <p:cNvPr id="27" name="Flèche droite 1">
            <a:hlinkClick r:id="rId7" action="ppaction://hlinksldjump"/>
            <a:extLst>
              <a:ext uri="{FF2B5EF4-FFF2-40B4-BE49-F238E27FC236}">
                <a16:creationId xmlns:a16="http://schemas.microsoft.com/office/drawing/2014/main" id="{CBC4F822-3EF2-4EA9-BA61-61B784957A5B}"/>
              </a:ext>
            </a:extLst>
          </p:cNvPr>
          <p:cNvSpPr/>
          <p:nvPr/>
        </p:nvSpPr>
        <p:spPr>
          <a:xfrm>
            <a:off x="9883189" y="6388435"/>
            <a:ext cx="456087" cy="176021"/>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annexe</a:t>
            </a:r>
          </a:p>
        </p:txBody>
      </p:sp>
    </p:spTree>
    <p:extLst>
      <p:ext uri="{BB962C8B-B14F-4D97-AF65-F5344CB8AC3E}">
        <p14:creationId xmlns:p14="http://schemas.microsoft.com/office/powerpoint/2010/main" val="30841299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E6D8C168-5726-4FDF-AB95-ADFB3C22353E}"/>
              </a:ext>
            </a:extLst>
          </p:cNvPr>
          <p:cNvSpPr>
            <a:spLocks noGrp="1"/>
          </p:cNvSpPr>
          <p:nvPr>
            <p:ph type="ftr" sz="quarter" idx="11"/>
          </p:nvPr>
        </p:nvSpPr>
        <p:spPr>
          <a:xfrm>
            <a:off x="1870745" y="6402417"/>
            <a:ext cx="6282536" cy="365125"/>
          </a:xfrm>
        </p:spPr>
        <p:txBody>
          <a:bodyPr/>
          <a:lstStyle/>
          <a:p>
            <a:r>
              <a:rPr lang="fr-FR" b="1">
                <a:solidFill>
                  <a:schemeClr val="tx1"/>
                </a:solidFill>
              </a:rPr>
              <a:t>VILLE DE LENTILLY - CONSEIL MUNICIPAL DU 31 MARS 2021 - CA 2020 - BP 2021</a:t>
            </a:r>
            <a:endParaRPr kumimoji="0" lang="fr-FR"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Espace réservé du numéro de diapositive 1">
            <a:extLst>
              <a:ext uri="{FF2B5EF4-FFF2-40B4-BE49-F238E27FC236}">
                <a16:creationId xmlns:a16="http://schemas.microsoft.com/office/drawing/2014/main" id="{D5E0FB22-0E6F-49F0-87D7-8E51A8A93E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14759-14A3-4047-A3E6-74D036D06492}"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6B7A323-1903-4E34-9771-E7ABCDAC82E5}"/>
              </a:ext>
            </a:extLst>
          </p:cNvPr>
          <p:cNvSpPr/>
          <p:nvPr/>
        </p:nvSpPr>
        <p:spPr>
          <a:xfrm>
            <a:off x="2045831" y="766571"/>
            <a:ext cx="2220685" cy="66403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Avant</a:t>
            </a:r>
          </a:p>
        </p:txBody>
      </p:sp>
      <p:sp>
        <p:nvSpPr>
          <p:cNvPr id="9" name="Rectangle 8">
            <a:extLst>
              <a:ext uri="{FF2B5EF4-FFF2-40B4-BE49-F238E27FC236}">
                <a16:creationId xmlns:a16="http://schemas.microsoft.com/office/drawing/2014/main" id="{F0103B51-E02D-4938-A648-D6FD32EAB365}"/>
              </a:ext>
            </a:extLst>
          </p:cNvPr>
          <p:cNvSpPr/>
          <p:nvPr/>
        </p:nvSpPr>
        <p:spPr>
          <a:xfrm>
            <a:off x="7378062" y="796792"/>
            <a:ext cx="2220685" cy="61893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Après</a:t>
            </a:r>
          </a:p>
        </p:txBody>
      </p:sp>
      <p:sp>
        <p:nvSpPr>
          <p:cNvPr id="84" name="Rectangle 83">
            <a:extLst>
              <a:ext uri="{FF2B5EF4-FFF2-40B4-BE49-F238E27FC236}">
                <a16:creationId xmlns:a16="http://schemas.microsoft.com/office/drawing/2014/main" id="{AECF304F-5125-411C-AB8E-AB0E77F80AB4}"/>
              </a:ext>
            </a:extLst>
          </p:cNvPr>
          <p:cNvSpPr/>
          <p:nvPr/>
        </p:nvSpPr>
        <p:spPr>
          <a:xfrm>
            <a:off x="2045830" y="1509990"/>
            <a:ext cx="2220686" cy="2668024"/>
          </a:xfrm>
          <a:prstGeom prst="rect">
            <a:avLst/>
          </a:prstGeom>
          <a:ln w="38100">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TH 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(11,60%)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 1 415K€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FCBA53F3-68DD-42D9-BFEC-070979AE2ABC}"/>
              </a:ext>
            </a:extLst>
          </p:cNvPr>
          <p:cNvSpPr/>
          <p:nvPr/>
        </p:nvSpPr>
        <p:spPr>
          <a:xfrm>
            <a:off x="2034742" y="4209979"/>
            <a:ext cx="2220686" cy="1754228"/>
          </a:xfrm>
          <a:prstGeom prst="rect">
            <a:avLst/>
          </a:prstGeom>
          <a:solidFill>
            <a:schemeClr val="accent1">
              <a:lumMod val="60000"/>
              <a:lumOff val="40000"/>
            </a:schemeClr>
          </a:solidFill>
          <a:ln w="381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TFB 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(12,43%)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 1 130K€</a:t>
            </a:r>
          </a:p>
        </p:txBody>
      </p:sp>
      <p:sp>
        <p:nvSpPr>
          <p:cNvPr id="30" name="Rectangle 29">
            <a:extLst>
              <a:ext uri="{FF2B5EF4-FFF2-40B4-BE49-F238E27FC236}">
                <a16:creationId xmlns:a16="http://schemas.microsoft.com/office/drawing/2014/main" id="{D445A00E-A1CB-4AB5-AF21-EB93CB0F69B4}"/>
              </a:ext>
            </a:extLst>
          </p:cNvPr>
          <p:cNvSpPr/>
          <p:nvPr/>
        </p:nvSpPr>
        <p:spPr>
          <a:xfrm>
            <a:off x="7369628" y="1517090"/>
            <a:ext cx="2220686" cy="1966808"/>
          </a:xfrm>
          <a:prstGeom prst="rect">
            <a:avLst/>
          </a:prstGeom>
          <a:solidFill>
            <a:schemeClr val="accent6">
              <a:lumMod val="60000"/>
              <a:lumOff val="40000"/>
            </a:schemeClr>
          </a:solidFill>
          <a:ln w="38100">
            <a:solidFill>
              <a:schemeClr val="tx1"/>
            </a:solidFill>
            <a:prstDash val="soli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Complément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 412K€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rPr>
              <a:t>COCO* </a:t>
            </a:r>
            <a:r>
              <a:rPr kumimoji="0" lang="fr-FR" sz="2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(1,191)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cxnSp>
        <p:nvCxnSpPr>
          <p:cNvPr id="5" name="Connecteur droit 4">
            <a:extLst>
              <a:ext uri="{FF2B5EF4-FFF2-40B4-BE49-F238E27FC236}">
                <a16:creationId xmlns:a16="http://schemas.microsoft.com/office/drawing/2014/main" id="{098968C2-FC86-431B-B190-2A4F25F0D237}"/>
              </a:ext>
            </a:extLst>
          </p:cNvPr>
          <p:cNvCxnSpPr>
            <a:cxnSpLocks/>
          </p:cNvCxnSpPr>
          <p:nvPr/>
        </p:nvCxnSpPr>
        <p:spPr>
          <a:xfrm flipV="1">
            <a:off x="1103748" y="2861368"/>
            <a:ext cx="9339942" cy="2744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40157C02-6759-4111-8AD9-5EEA9A917B88}"/>
              </a:ext>
            </a:extLst>
          </p:cNvPr>
          <p:cNvSpPr/>
          <p:nvPr/>
        </p:nvSpPr>
        <p:spPr>
          <a:xfrm>
            <a:off x="7349287" y="4145951"/>
            <a:ext cx="2220686" cy="1781676"/>
          </a:xfrm>
          <a:prstGeom prst="rect">
            <a:avLst/>
          </a:prstGeom>
          <a:solidFill>
            <a:schemeClr val="accent1">
              <a:lumMod val="60000"/>
              <a:lumOff val="40000"/>
            </a:schemeClr>
          </a:solidFill>
          <a:ln w="381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FF0000"/>
                </a:solidFill>
                <a:effectLst/>
                <a:uLnTx/>
                <a:uFillTx/>
                <a:latin typeface="Calibri" panose="020F0502020204030204"/>
                <a:ea typeface="+mn-ea"/>
                <a:cs typeface="+mn-cs"/>
              </a:rPr>
              <a:t>(12,43%)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FF0000"/>
                </a:solidFill>
                <a:effectLst/>
                <a:uLnTx/>
                <a:uFillTx/>
                <a:latin typeface="Calibri" panose="020F0502020204030204"/>
                <a:ea typeface="+mn-ea"/>
                <a:cs typeface="+mn-cs"/>
              </a:rPr>
              <a:t>= 1 130K€</a:t>
            </a:r>
          </a:p>
        </p:txBody>
      </p:sp>
      <p:cxnSp>
        <p:nvCxnSpPr>
          <p:cNvPr id="21" name="Connecteur droit 20">
            <a:extLst>
              <a:ext uri="{FF2B5EF4-FFF2-40B4-BE49-F238E27FC236}">
                <a16:creationId xmlns:a16="http://schemas.microsoft.com/office/drawing/2014/main" id="{519BAC52-406F-4179-AD55-122E065EE11F}"/>
              </a:ext>
            </a:extLst>
          </p:cNvPr>
          <p:cNvCxnSpPr/>
          <p:nvPr/>
        </p:nvCxnSpPr>
        <p:spPr>
          <a:xfrm>
            <a:off x="3911953" y="4164080"/>
            <a:ext cx="3385457"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3BDFC375-17D6-447A-9396-F7E796C196A5}"/>
              </a:ext>
            </a:extLst>
          </p:cNvPr>
          <p:cNvSpPr/>
          <p:nvPr/>
        </p:nvSpPr>
        <p:spPr>
          <a:xfrm>
            <a:off x="7369628" y="2911997"/>
            <a:ext cx="2220686" cy="1242835"/>
          </a:xfrm>
          <a:prstGeom prst="rect">
            <a:avLst/>
          </a:prstGeom>
          <a:solidFill>
            <a:schemeClr val="accent1">
              <a:lumMod val="60000"/>
              <a:lumOff val="4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FF0000"/>
                </a:solidFill>
                <a:effectLst/>
                <a:uLnTx/>
                <a:uFillTx/>
                <a:latin typeface="Calibri" panose="020F0502020204030204"/>
                <a:ea typeface="+mn-ea"/>
                <a:cs typeface="+mn-cs"/>
              </a:rPr>
              <a:t>(11,03%)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FF0000"/>
                </a:solidFill>
                <a:effectLst/>
                <a:uLnTx/>
                <a:uFillTx/>
                <a:latin typeface="Calibri" panose="020F0502020204030204"/>
                <a:ea typeface="+mn-ea"/>
                <a:cs typeface="+mn-cs"/>
              </a:rPr>
              <a:t>= 1 003K€</a:t>
            </a:r>
          </a:p>
        </p:txBody>
      </p:sp>
      <p:sp>
        <p:nvSpPr>
          <p:cNvPr id="24" name="ZoneTexte 23">
            <a:extLst>
              <a:ext uri="{FF2B5EF4-FFF2-40B4-BE49-F238E27FC236}">
                <a16:creationId xmlns:a16="http://schemas.microsoft.com/office/drawing/2014/main" id="{EC9A8FA4-912B-4EAB-8A78-575FF2392048}"/>
              </a:ext>
            </a:extLst>
          </p:cNvPr>
          <p:cNvSpPr txBox="1"/>
          <p:nvPr/>
        </p:nvSpPr>
        <p:spPr>
          <a:xfrm>
            <a:off x="10154723" y="3310049"/>
            <a:ext cx="17261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Part départementale récupérée</a:t>
            </a:r>
          </a:p>
        </p:txBody>
      </p:sp>
      <p:cxnSp>
        <p:nvCxnSpPr>
          <p:cNvPr id="26" name="Connecteur droit avec flèche 25">
            <a:extLst>
              <a:ext uri="{FF2B5EF4-FFF2-40B4-BE49-F238E27FC236}">
                <a16:creationId xmlns:a16="http://schemas.microsoft.com/office/drawing/2014/main" id="{1C923CB5-0473-4BC9-9AF4-FFF0BFD9FB18}"/>
              </a:ext>
            </a:extLst>
          </p:cNvPr>
          <p:cNvCxnSpPr>
            <a:cxnSpLocks/>
          </p:cNvCxnSpPr>
          <p:nvPr/>
        </p:nvCxnSpPr>
        <p:spPr>
          <a:xfrm flipH="1">
            <a:off x="9611096" y="3590017"/>
            <a:ext cx="532623"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2FBB8869-10B1-47A3-9487-AF509FE2716D}"/>
              </a:ext>
            </a:extLst>
          </p:cNvPr>
          <p:cNvSpPr txBox="1"/>
          <p:nvPr/>
        </p:nvSpPr>
        <p:spPr>
          <a:xfrm>
            <a:off x="583043" y="6003086"/>
            <a:ext cx="110357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Coefficient correcteur (COCO) = (TH + TFB)</a:t>
            </a:r>
            <a:r>
              <a:rPr kumimoji="0" lang="fr-FR" sz="1800" b="0" i="0" u="none" strike="noStrike" kern="1200" cap="none" spc="0" normalizeH="0" baseline="-25000" noProof="0" dirty="0">
                <a:ln>
                  <a:noFill/>
                </a:ln>
                <a:solidFill>
                  <a:prstClr val="black"/>
                </a:solidFill>
                <a:effectLst/>
                <a:uLnTx/>
                <a:uFillTx/>
                <a:latin typeface="Calibri" panose="020F0502020204030204"/>
                <a:ea typeface="+mn-ea"/>
                <a:cs typeface="+mn-cs"/>
              </a:rPr>
              <a:t>2020</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 TFB augmentée (il sera appliqué à TFB augmentée à partir de 2021)</a:t>
            </a:r>
          </a:p>
        </p:txBody>
      </p:sp>
      <p:sp>
        <p:nvSpPr>
          <p:cNvPr id="37" name="Accolade ouvrante 36">
            <a:extLst>
              <a:ext uri="{FF2B5EF4-FFF2-40B4-BE49-F238E27FC236}">
                <a16:creationId xmlns:a16="http://schemas.microsoft.com/office/drawing/2014/main" id="{D0D7C11D-B657-4742-8713-09D54A899705}"/>
              </a:ext>
            </a:extLst>
          </p:cNvPr>
          <p:cNvSpPr/>
          <p:nvPr/>
        </p:nvSpPr>
        <p:spPr>
          <a:xfrm>
            <a:off x="6952777" y="2968205"/>
            <a:ext cx="365415" cy="2959422"/>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2B4E75AE-1FA0-47FC-B24C-F3ADD6FA7F6B}"/>
              </a:ext>
            </a:extLst>
          </p:cNvPr>
          <p:cNvSpPr/>
          <p:nvPr/>
        </p:nvSpPr>
        <p:spPr>
          <a:xfrm>
            <a:off x="5351417" y="4029827"/>
            <a:ext cx="1488928" cy="834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FF0000"/>
                </a:solidFill>
                <a:effectLst/>
                <a:uLnTx/>
                <a:uFillTx/>
                <a:latin typeface="Calibri" panose="020F0502020204030204"/>
                <a:ea typeface="+mn-ea"/>
                <a:cs typeface="+mn-cs"/>
              </a:rPr>
              <a:t>(23,46%)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FF0000"/>
                </a:solidFill>
                <a:effectLst/>
                <a:uLnTx/>
                <a:uFillTx/>
                <a:latin typeface="Calibri" panose="020F0502020204030204"/>
                <a:ea typeface="+mn-ea"/>
                <a:cs typeface="+mn-cs"/>
              </a:rPr>
              <a:t>= 2 133K€</a:t>
            </a:r>
          </a:p>
        </p:txBody>
      </p:sp>
      <p:sp>
        <p:nvSpPr>
          <p:cNvPr id="3" name="ZoneTexte 2"/>
          <p:cNvSpPr txBox="1"/>
          <p:nvPr/>
        </p:nvSpPr>
        <p:spPr>
          <a:xfrm>
            <a:off x="7451270" y="4089702"/>
            <a:ext cx="233189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TFB </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augmentée </a:t>
            </a:r>
          </a:p>
        </p:txBody>
      </p:sp>
      <p:cxnSp>
        <p:nvCxnSpPr>
          <p:cNvPr id="6" name="Connecteur droit 5"/>
          <p:cNvCxnSpPr/>
          <p:nvPr/>
        </p:nvCxnSpPr>
        <p:spPr>
          <a:xfrm flipH="1">
            <a:off x="7359238" y="3104377"/>
            <a:ext cx="10390" cy="1107933"/>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Connecteur droit 10"/>
          <p:cNvCxnSpPr/>
          <p:nvPr/>
        </p:nvCxnSpPr>
        <p:spPr>
          <a:xfrm>
            <a:off x="9579924" y="3104377"/>
            <a:ext cx="0" cy="1080485"/>
          </a:xfrm>
          <a:prstGeom prst="line">
            <a:avLst/>
          </a:prstGeom>
          <a:ln w="28575"/>
        </p:spPr>
        <p:style>
          <a:lnRef idx="1">
            <a:schemeClr val="dk1"/>
          </a:lnRef>
          <a:fillRef idx="0">
            <a:schemeClr val="dk1"/>
          </a:fillRef>
          <a:effectRef idx="0">
            <a:schemeClr val="dk1"/>
          </a:effectRef>
          <a:fontRef idx="minor">
            <a:schemeClr val="tx1"/>
          </a:fontRef>
        </p:style>
      </p:cxnSp>
      <p:sp>
        <p:nvSpPr>
          <p:cNvPr id="23" name="Accolade ouvrante 22">
            <a:extLst>
              <a:ext uri="{FF2B5EF4-FFF2-40B4-BE49-F238E27FC236}">
                <a16:creationId xmlns:a16="http://schemas.microsoft.com/office/drawing/2014/main" id="{16DA6E4A-318C-4F15-B2C3-E67B72D34E97}"/>
              </a:ext>
            </a:extLst>
          </p:cNvPr>
          <p:cNvSpPr/>
          <p:nvPr/>
        </p:nvSpPr>
        <p:spPr>
          <a:xfrm>
            <a:off x="1483833" y="1517089"/>
            <a:ext cx="519814" cy="4410538"/>
          </a:xfrm>
          <a:prstGeom prst="leftBrace">
            <a:avLst>
              <a:gd name="adj1" fmla="val 0"/>
              <a:gd name="adj2" fmla="val 49788"/>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ZoneTexte 3">
            <a:extLst>
              <a:ext uri="{FF2B5EF4-FFF2-40B4-BE49-F238E27FC236}">
                <a16:creationId xmlns:a16="http://schemas.microsoft.com/office/drawing/2014/main" id="{6F1BDC28-CCA3-4EEB-B0F3-78A9EEA6FF32}"/>
              </a:ext>
            </a:extLst>
          </p:cNvPr>
          <p:cNvSpPr txBox="1"/>
          <p:nvPr/>
        </p:nvSpPr>
        <p:spPr>
          <a:xfrm>
            <a:off x="311114" y="3512454"/>
            <a:ext cx="948519" cy="369332"/>
          </a:xfrm>
          <a:prstGeom prst="rect">
            <a:avLst/>
          </a:prstGeom>
          <a:solidFill>
            <a:schemeClr val="accent1">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Calibri" panose="020F0502020204030204"/>
                <a:ea typeface="+mn-ea"/>
                <a:cs typeface="+mn-cs"/>
              </a:rPr>
              <a:t>2 545K€</a:t>
            </a:r>
          </a:p>
        </p:txBody>
      </p:sp>
      <p:sp>
        <p:nvSpPr>
          <p:cNvPr id="7" name="Rectangle 6">
            <a:extLst>
              <a:ext uri="{FF2B5EF4-FFF2-40B4-BE49-F238E27FC236}">
                <a16:creationId xmlns:a16="http://schemas.microsoft.com/office/drawing/2014/main" id="{D83D8AEB-16EB-4825-AA3A-378D35711EE8}"/>
              </a:ext>
            </a:extLst>
          </p:cNvPr>
          <p:cNvSpPr/>
          <p:nvPr/>
        </p:nvSpPr>
        <p:spPr>
          <a:xfrm>
            <a:off x="7410307" y="1551788"/>
            <a:ext cx="2139327" cy="194964"/>
          </a:xfrm>
          <a:prstGeom prst="rect">
            <a:avLst/>
          </a:prstGeom>
          <a:solidFill>
            <a:schemeClr val="accent6">
              <a:lumMod val="40000"/>
              <a:lumOff val="60000"/>
            </a:schemeClr>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20% RP</a:t>
            </a:r>
          </a:p>
        </p:txBody>
      </p:sp>
      <p:cxnSp>
        <p:nvCxnSpPr>
          <p:cNvPr id="12" name="Connecteur droit 11">
            <a:extLst>
              <a:ext uri="{FF2B5EF4-FFF2-40B4-BE49-F238E27FC236}">
                <a16:creationId xmlns:a16="http://schemas.microsoft.com/office/drawing/2014/main" id="{14299772-3AA8-4832-9E37-A472950B2450}"/>
              </a:ext>
            </a:extLst>
          </p:cNvPr>
          <p:cNvCxnSpPr>
            <a:cxnSpLocks/>
          </p:cNvCxnSpPr>
          <p:nvPr/>
        </p:nvCxnSpPr>
        <p:spPr>
          <a:xfrm>
            <a:off x="7359237" y="1504115"/>
            <a:ext cx="222068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EDFE9102-AD3B-426C-B4DA-24ECBD75B7C9}"/>
              </a:ext>
            </a:extLst>
          </p:cNvPr>
          <p:cNvCxnSpPr>
            <a:cxnSpLocks/>
            <a:stCxn id="7" idx="1"/>
            <a:endCxn id="7" idx="1"/>
          </p:cNvCxnSpPr>
          <p:nvPr/>
        </p:nvCxnSpPr>
        <p:spPr>
          <a:xfrm>
            <a:off x="7410307" y="1649270"/>
            <a:ext cx="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0DA75E44-42E4-4CCF-8989-EC92BB13AA67}"/>
              </a:ext>
            </a:extLst>
          </p:cNvPr>
          <p:cNvCxnSpPr>
            <a:cxnSpLocks/>
          </p:cNvCxnSpPr>
          <p:nvPr/>
        </p:nvCxnSpPr>
        <p:spPr>
          <a:xfrm flipV="1">
            <a:off x="7369627" y="1746752"/>
            <a:ext cx="2180007" cy="1158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8" name="Image 27">
            <a:extLst>
              <a:ext uri="{FF2B5EF4-FFF2-40B4-BE49-F238E27FC236}">
                <a16:creationId xmlns:a16="http://schemas.microsoft.com/office/drawing/2014/main" id="{7BB8EA8D-6777-4AE3-B2FA-E09DEBB51A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09" y="5964207"/>
            <a:ext cx="595647" cy="798484"/>
          </a:xfrm>
          <a:prstGeom prst="rect">
            <a:avLst/>
          </a:prstGeom>
        </p:spPr>
      </p:pic>
      <p:sp>
        <p:nvSpPr>
          <p:cNvPr id="31" name="Titre 1">
            <a:extLst>
              <a:ext uri="{FF2B5EF4-FFF2-40B4-BE49-F238E27FC236}">
                <a16:creationId xmlns:a16="http://schemas.microsoft.com/office/drawing/2014/main" id="{4857BE99-E400-4ACC-A0C4-4207EFA70097}"/>
              </a:ext>
            </a:extLst>
          </p:cNvPr>
          <p:cNvSpPr txBox="1">
            <a:spLocks/>
          </p:cNvSpPr>
          <p:nvPr/>
        </p:nvSpPr>
        <p:spPr>
          <a:xfrm>
            <a:off x="583043" y="113951"/>
            <a:ext cx="11297843" cy="609453"/>
          </a:xfrm>
          <a:prstGeom prst="rect">
            <a:avLst/>
          </a:prstGeom>
          <a:solidFill>
            <a:schemeClr val="bg1"/>
          </a:solidFill>
          <a:ln w="28575">
            <a:solidFill>
              <a:schemeClr val="tx1"/>
            </a:solidFill>
          </a:ln>
          <a:effectLst>
            <a:glow rad="101600">
              <a:schemeClr val="accent1">
                <a:satMod val="175000"/>
                <a:alpha val="40000"/>
              </a:schemeClr>
            </a:glow>
          </a:effectLst>
        </p:spPr>
        <p:txBody>
          <a:bodyPr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dirty="0"/>
              <a:t>Suppression de la Taxe Habitation – calcul du coefficient correcteur</a:t>
            </a:r>
            <a:endParaRPr lang="fr-FR" sz="3400" dirty="0"/>
          </a:p>
        </p:txBody>
      </p:sp>
    </p:spTree>
    <p:extLst>
      <p:ext uri="{BB962C8B-B14F-4D97-AF65-F5344CB8AC3E}">
        <p14:creationId xmlns:p14="http://schemas.microsoft.com/office/powerpoint/2010/main" val="3824429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A6F91F7-42B0-450D-B2CB-9C13EFD54D85}"/>
              </a:ext>
            </a:extLst>
          </p:cNvPr>
          <p:cNvSpPr>
            <a:spLocks noGrp="1"/>
          </p:cNvSpPr>
          <p:nvPr>
            <p:ph type="ftr" sz="quarter" idx="11"/>
          </p:nvPr>
        </p:nvSpPr>
        <p:spPr>
          <a:xfrm>
            <a:off x="2648820" y="6565958"/>
            <a:ext cx="6514672" cy="249932"/>
          </a:xfrm>
        </p:spPr>
        <p:txBody>
          <a:bodyPr/>
          <a:lstStyle/>
          <a:p>
            <a:r>
              <a:rPr lang="fr-FR" b="1">
                <a:solidFill>
                  <a:schemeClr val="tx1"/>
                </a:solidFill>
              </a:rPr>
              <a:t>VILLE DE LENTILLY - CONSEIL MUNICIPAL DU 31 MARS 2021 - CA 2020 - BP 2021</a:t>
            </a:r>
            <a:endParaRPr lang="fr-FR" b="1" dirty="0">
              <a:solidFill>
                <a:schemeClr val="tx1"/>
              </a:solidFill>
            </a:endParaRPr>
          </a:p>
        </p:txBody>
      </p:sp>
      <p:sp>
        <p:nvSpPr>
          <p:cNvPr id="5" name="Espace réservé du numéro de diapositive 4">
            <a:extLst>
              <a:ext uri="{FF2B5EF4-FFF2-40B4-BE49-F238E27FC236}">
                <a16:creationId xmlns:a16="http://schemas.microsoft.com/office/drawing/2014/main" id="{BBF55909-F21C-4AEE-8F4F-0EF8C4FF17C5}"/>
              </a:ext>
            </a:extLst>
          </p:cNvPr>
          <p:cNvSpPr>
            <a:spLocks noGrp="1"/>
          </p:cNvSpPr>
          <p:nvPr>
            <p:ph type="sldNum" sz="quarter" idx="12"/>
          </p:nvPr>
        </p:nvSpPr>
        <p:spPr/>
        <p:txBody>
          <a:bodyPr/>
          <a:lstStyle/>
          <a:p>
            <a:fld id="{DF5659F9-612D-4A5E-A057-854B90781FF4}" type="slidenum">
              <a:rPr lang="fr-FR" smtClean="0"/>
              <a:t>16</a:t>
            </a:fld>
            <a:endParaRPr lang="fr-FR" dirty="0"/>
          </a:p>
        </p:txBody>
      </p:sp>
      <p:pic>
        <p:nvPicPr>
          <p:cNvPr id="6" name="Image 5">
            <a:extLst>
              <a:ext uri="{FF2B5EF4-FFF2-40B4-BE49-F238E27FC236}">
                <a16:creationId xmlns:a16="http://schemas.microsoft.com/office/drawing/2014/main" id="{73CAD9A6-DD9E-4AEA-9896-5DCB1DFF687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3088" y="6183016"/>
            <a:ext cx="456087" cy="611399"/>
          </a:xfrm>
          <a:prstGeom prst="rect">
            <a:avLst/>
          </a:prstGeom>
        </p:spPr>
      </p:pic>
      <p:sp>
        <p:nvSpPr>
          <p:cNvPr id="8" name="Titre 1">
            <a:extLst>
              <a:ext uri="{FF2B5EF4-FFF2-40B4-BE49-F238E27FC236}">
                <a16:creationId xmlns:a16="http://schemas.microsoft.com/office/drawing/2014/main" id="{4D43F650-AA31-4B51-A868-A66D373DDD28}"/>
              </a:ext>
            </a:extLst>
          </p:cNvPr>
          <p:cNvSpPr>
            <a:spLocks noGrp="1"/>
          </p:cNvSpPr>
          <p:nvPr>
            <p:ph type="title"/>
          </p:nvPr>
        </p:nvSpPr>
        <p:spPr>
          <a:xfrm>
            <a:off x="184972" y="126944"/>
            <a:ext cx="10552936" cy="932769"/>
          </a:xfrm>
          <a:solidFill>
            <a:schemeClr val="bg1"/>
          </a:solidFill>
          <a:ln w="28575">
            <a:solidFill>
              <a:schemeClr val="tx1"/>
            </a:solidFill>
          </a:ln>
          <a:effectLst>
            <a:glow rad="101600">
              <a:schemeClr val="accent1">
                <a:satMod val="175000"/>
                <a:alpha val="40000"/>
              </a:schemeClr>
            </a:glow>
          </a:effectLst>
        </p:spPr>
        <p:txBody>
          <a:bodyPr anchor="ctr">
            <a:normAutofit fontScale="90000"/>
          </a:bodyPr>
          <a:lstStyle/>
          <a:p>
            <a:pPr algn="ctr"/>
            <a:r>
              <a:rPr lang="fr-FR" sz="3600" dirty="0"/>
              <a:t>Taux d’imposition des taxes directes locales </a:t>
            </a:r>
            <a:br>
              <a:rPr lang="fr-FR" sz="3600" dirty="0"/>
            </a:br>
            <a:r>
              <a:rPr lang="fr-FR" sz="3600" dirty="0"/>
              <a:t>BP 2021</a:t>
            </a:r>
            <a:endParaRPr lang="fr-FR" sz="3400" dirty="0"/>
          </a:p>
        </p:txBody>
      </p:sp>
      <p:pic>
        <p:nvPicPr>
          <p:cNvPr id="19" name="Picture 2" descr="Three vying for two Hyrum council posts | Logan Hj | hjnews.com">
            <a:extLst>
              <a:ext uri="{FF2B5EF4-FFF2-40B4-BE49-F238E27FC236}">
                <a16:creationId xmlns:a16="http://schemas.microsoft.com/office/drawing/2014/main" id="{D4C9CB2E-24E3-4282-A0DA-A9FC2E2F5380}"/>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78160" y="100332"/>
            <a:ext cx="1060081" cy="959382"/>
          </a:xfrm>
          <a:prstGeom prst="rect">
            <a:avLst/>
          </a:prstGeom>
          <a:gradFill>
            <a:gsLst>
              <a:gs pos="55000">
                <a:schemeClr val="accent4">
                  <a:lumMod val="40000"/>
                  <a:lumOff val="60000"/>
                </a:schemeClr>
              </a:gs>
              <a:gs pos="28000">
                <a:schemeClr val="accent1">
                  <a:lumMod val="0"/>
                  <a:lumOff val="100000"/>
                </a:schemeClr>
              </a:gs>
              <a:gs pos="100000">
                <a:schemeClr val="accent1">
                  <a:lumMod val="100000"/>
                </a:schemeClr>
              </a:gs>
            </a:gsLst>
            <a:path path="circle">
              <a:fillToRect l="50000" t="-80000" r="50000" b="180000"/>
            </a:path>
          </a:gradFill>
          <a:scene3d>
            <a:camera prst="orthographicFront"/>
            <a:lightRig rig="threePt" dir="t"/>
          </a:scene3d>
          <a:sp3d contourW="25400">
            <a:bevelT/>
            <a:bevelB prst="angle"/>
            <a:contourClr>
              <a:schemeClr val="accent1">
                <a:lumMod val="75000"/>
              </a:schemeClr>
            </a:contourClr>
          </a:sp3d>
        </p:spPr>
      </p:pic>
      <p:graphicFrame>
        <p:nvGraphicFramePr>
          <p:cNvPr id="2" name="Tableau 1">
            <a:extLst>
              <a:ext uri="{FF2B5EF4-FFF2-40B4-BE49-F238E27FC236}">
                <a16:creationId xmlns:a16="http://schemas.microsoft.com/office/drawing/2014/main" id="{2A130604-F0AD-472E-B200-85B2E2948B17}"/>
              </a:ext>
            </a:extLst>
          </p:cNvPr>
          <p:cNvGraphicFramePr>
            <a:graphicFrameLocks noGrp="1"/>
          </p:cNvGraphicFramePr>
          <p:nvPr/>
        </p:nvGraphicFramePr>
        <p:xfrm>
          <a:off x="3104776" y="3687867"/>
          <a:ext cx="6412754" cy="1371600"/>
        </p:xfrm>
        <a:graphic>
          <a:graphicData uri="http://schemas.openxmlformats.org/drawingml/2006/table">
            <a:tbl>
              <a:tblPr firstRow="1" bandRow="1">
                <a:tableStyleId>{7DF18680-E054-41AD-8BC1-D1AEF772440D}</a:tableStyleId>
              </a:tblPr>
              <a:tblGrid>
                <a:gridCol w="3206377">
                  <a:extLst>
                    <a:ext uri="{9D8B030D-6E8A-4147-A177-3AD203B41FA5}">
                      <a16:colId xmlns:a16="http://schemas.microsoft.com/office/drawing/2014/main" val="1517968582"/>
                    </a:ext>
                  </a:extLst>
                </a:gridCol>
                <a:gridCol w="3206377">
                  <a:extLst>
                    <a:ext uri="{9D8B030D-6E8A-4147-A177-3AD203B41FA5}">
                      <a16:colId xmlns:a16="http://schemas.microsoft.com/office/drawing/2014/main" val="4147990776"/>
                    </a:ext>
                  </a:extLst>
                </a:gridCol>
              </a:tblGrid>
              <a:tr h="159273">
                <a:tc>
                  <a:txBody>
                    <a:bodyPr/>
                    <a:lstStyle/>
                    <a:p>
                      <a:r>
                        <a:rPr lang="fr-FR" sz="2400" dirty="0"/>
                        <a:t>Taxe d’Habitation</a:t>
                      </a:r>
                    </a:p>
                  </a:txBody>
                  <a:tcPr/>
                </a:tc>
                <a:tc>
                  <a:txBody>
                    <a:bodyPr/>
                    <a:lstStyle/>
                    <a:p>
                      <a:pPr algn="ctr"/>
                      <a:r>
                        <a:rPr lang="fr-FR" sz="2400" dirty="0"/>
                        <a:t>11,60</a:t>
                      </a:r>
                    </a:p>
                  </a:txBody>
                  <a:tcPr/>
                </a:tc>
                <a:extLst>
                  <a:ext uri="{0D108BD9-81ED-4DB2-BD59-A6C34878D82A}">
                    <a16:rowId xmlns:a16="http://schemas.microsoft.com/office/drawing/2014/main" val="3204968134"/>
                  </a:ext>
                </a:extLst>
              </a:tr>
              <a:tr h="370840">
                <a:tc>
                  <a:txBody>
                    <a:bodyPr/>
                    <a:lstStyle/>
                    <a:p>
                      <a:r>
                        <a:rPr lang="fr-FR" sz="2400" dirty="0">
                          <a:solidFill>
                            <a:srgbClr val="002060"/>
                          </a:solidFill>
                        </a:rPr>
                        <a:t>Taxe Foncière Bâti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dirty="0">
                          <a:solidFill>
                            <a:srgbClr val="002060"/>
                          </a:solidFill>
                        </a:rPr>
                        <a:t>23,46 = 12,43 + 11,03</a:t>
                      </a:r>
                    </a:p>
                  </a:txBody>
                  <a:tcPr/>
                </a:tc>
                <a:extLst>
                  <a:ext uri="{0D108BD9-81ED-4DB2-BD59-A6C34878D82A}">
                    <a16:rowId xmlns:a16="http://schemas.microsoft.com/office/drawing/2014/main" val="3807923606"/>
                  </a:ext>
                </a:extLst>
              </a:tr>
              <a:tr h="370840">
                <a:tc>
                  <a:txBody>
                    <a:bodyPr/>
                    <a:lstStyle/>
                    <a:p>
                      <a:r>
                        <a:rPr lang="fr-FR" sz="2400" dirty="0"/>
                        <a:t>Taxe foncière non bâti</a:t>
                      </a:r>
                    </a:p>
                  </a:txBody>
                  <a:tcPr/>
                </a:tc>
                <a:tc>
                  <a:txBody>
                    <a:bodyPr/>
                    <a:lstStyle/>
                    <a:p>
                      <a:pPr algn="ctr"/>
                      <a:r>
                        <a:rPr lang="fr-FR" sz="2400" dirty="0"/>
                        <a:t>43,68</a:t>
                      </a:r>
                    </a:p>
                  </a:txBody>
                  <a:tcPr/>
                </a:tc>
                <a:extLst>
                  <a:ext uri="{0D108BD9-81ED-4DB2-BD59-A6C34878D82A}">
                    <a16:rowId xmlns:a16="http://schemas.microsoft.com/office/drawing/2014/main" val="719645542"/>
                  </a:ext>
                </a:extLst>
              </a:tr>
            </a:tbl>
          </a:graphicData>
        </a:graphic>
      </p:graphicFrame>
      <p:sp>
        <p:nvSpPr>
          <p:cNvPr id="27" name="ZoneTexte 26">
            <a:extLst>
              <a:ext uri="{FF2B5EF4-FFF2-40B4-BE49-F238E27FC236}">
                <a16:creationId xmlns:a16="http://schemas.microsoft.com/office/drawing/2014/main" id="{2D6D7CC7-775D-4A47-A1E4-3B37F58B2B0F}"/>
              </a:ext>
            </a:extLst>
          </p:cNvPr>
          <p:cNvSpPr txBox="1"/>
          <p:nvPr/>
        </p:nvSpPr>
        <p:spPr>
          <a:xfrm>
            <a:off x="783575" y="2069929"/>
            <a:ext cx="10724625" cy="1200329"/>
          </a:xfrm>
          <a:prstGeom prst="rect">
            <a:avLst/>
          </a:prstGeom>
          <a:noFill/>
        </p:spPr>
        <p:txBody>
          <a:bodyPr wrap="square" rtlCol="0">
            <a:spAutoFit/>
          </a:bodyPr>
          <a:lstStyle/>
          <a:p>
            <a:pPr marL="285750" indent="-285750">
              <a:buFont typeface="Wingdings" panose="05000000000000000000" pitchFamily="2" charset="2"/>
              <a:buChar char="ü"/>
            </a:pPr>
            <a:r>
              <a:rPr lang="fr-FR" dirty="0"/>
              <a:t>Proposition des taux identiques à ceux des années précédentes, avec la mise en œuvre de la  réforme fiscale liée à la suppression de la taxe d’habitation et au transfert de la part départementale sur le taux communal</a:t>
            </a:r>
          </a:p>
          <a:p>
            <a:pPr marL="285750" indent="-285750">
              <a:buFont typeface="Wingdings" panose="05000000000000000000" pitchFamily="2" charset="2"/>
              <a:buChar char="ü"/>
            </a:pPr>
            <a:endParaRPr lang="fr-FR" dirty="0"/>
          </a:p>
          <a:p>
            <a:r>
              <a:rPr lang="fr-FR" dirty="0"/>
              <a:t>		=&gt; </a:t>
            </a:r>
            <a:r>
              <a:rPr lang="fr-FR" dirty="0">
                <a:solidFill>
                  <a:schemeClr val="accent1">
                    <a:lumMod val="60000"/>
                    <a:lumOff val="40000"/>
                  </a:schemeClr>
                </a:solidFill>
              </a:rPr>
              <a:t>Aucun impact pour les propriétaires de foncier bâti</a:t>
            </a:r>
          </a:p>
        </p:txBody>
      </p:sp>
    </p:spTree>
    <p:extLst>
      <p:ext uri="{BB962C8B-B14F-4D97-AF65-F5344CB8AC3E}">
        <p14:creationId xmlns:p14="http://schemas.microsoft.com/office/powerpoint/2010/main" val="3639674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A6F91F7-42B0-450D-B2CB-9C13EFD54D85}"/>
              </a:ext>
            </a:extLst>
          </p:cNvPr>
          <p:cNvSpPr>
            <a:spLocks noGrp="1"/>
          </p:cNvSpPr>
          <p:nvPr>
            <p:ph type="ftr" sz="quarter" idx="11"/>
          </p:nvPr>
        </p:nvSpPr>
        <p:spPr>
          <a:xfrm>
            <a:off x="2095928" y="6356351"/>
            <a:ext cx="6514672" cy="249932"/>
          </a:xfrm>
        </p:spPr>
        <p:txBody>
          <a:bodyPr/>
          <a:lstStyle/>
          <a:p>
            <a:r>
              <a:rPr lang="fr-FR" b="1">
                <a:solidFill>
                  <a:schemeClr val="tx1"/>
                </a:solidFill>
              </a:rPr>
              <a:t>VILLE DE LENTILLY - CONSEIL MUNICIPAL DU 31 MARS 2021 - CA 2020 - BP 2021</a:t>
            </a:r>
          </a:p>
        </p:txBody>
      </p:sp>
      <p:sp>
        <p:nvSpPr>
          <p:cNvPr id="5" name="Espace réservé du numéro de diapositive 4">
            <a:extLst>
              <a:ext uri="{FF2B5EF4-FFF2-40B4-BE49-F238E27FC236}">
                <a16:creationId xmlns:a16="http://schemas.microsoft.com/office/drawing/2014/main" id="{BBF55909-F21C-4AEE-8F4F-0EF8C4FF17C5}"/>
              </a:ext>
            </a:extLst>
          </p:cNvPr>
          <p:cNvSpPr>
            <a:spLocks noGrp="1"/>
          </p:cNvSpPr>
          <p:nvPr>
            <p:ph type="sldNum" sz="quarter" idx="12"/>
          </p:nvPr>
        </p:nvSpPr>
        <p:spPr/>
        <p:txBody>
          <a:bodyPr/>
          <a:lstStyle/>
          <a:p>
            <a:fld id="{DF5659F9-612D-4A5E-A057-854B90781FF4}" type="slidenum">
              <a:rPr lang="fr-FR" smtClean="0"/>
              <a:t>17</a:t>
            </a:fld>
            <a:endParaRPr lang="fr-FR"/>
          </a:p>
        </p:txBody>
      </p:sp>
      <p:pic>
        <p:nvPicPr>
          <p:cNvPr id="6" name="Image 5">
            <a:extLst>
              <a:ext uri="{FF2B5EF4-FFF2-40B4-BE49-F238E27FC236}">
                <a16:creationId xmlns:a16="http://schemas.microsoft.com/office/drawing/2014/main" id="{73CAD9A6-DD9E-4AEA-9896-5DCB1DFF687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3088" y="6183016"/>
            <a:ext cx="456087" cy="611399"/>
          </a:xfrm>
          <a:prstGeom prst="rect">
            <a:avLst/>
          </a:prstGeom>
        </p:spPr>
      </p:pic>
      <p:sp>
        <p:nvSpPr>
          <p:cNvPr id="8" name="Titre 1">
            <a:extLst>
              <a:ext uri="{FF2B5EF4-FFF2-40B4-BE49-F238E27FC236}">
                <a16:creationId xmlns:a16="http://schemas.microsoft.com/office/drawing/2014/main" id="{4D43F650-AA31-4B51-A868-A66D373DDD28}"/>
              </a:ext>
            </a:extLst>
          </p:cNvPr>
          <p:cNvSpPr>
            <a:spLocks noGrp="1"/>
          </p:cNvSpPr>
          <p:nvPr>
            <p:ph type="title"/>
          </p:nvPr>
        </p:nvSpPr>
        <p:spPr>
          <a:xfrm>
            <a:off x="629175" y="176468"/>
            <a:ext cx="10374447" cy="523905"/>
          </a:xfrm>
          <a:solidFill>
            <a:schemeClr val="bg1"/>
          </a:solidFill>
          <a:ln w="28575">
            <a:solidFill>
              <a:schemeClr val="tx1"/>
            </a:solidFill>
          </a:ln>
          <a:effectLst>
            <a:glow rad="101600">
              <a:schemeClr val="accent1">
                <a:satMod val="175000"/>
                <a:alpha val="40000"/>
              </a:schemeClr>
            </a:glow>
          </a:effectLst>
        </p:spPr>
        <p:txBody>
          <a:bodyPr anchor="ctr">
            <a:normAutofit fontScale="90000"/>
          </a:bodyPr>
          <a:lstStyle/>
          <a:p>
            <a:pPr algn="ctr"/>
            <a:r>
              <a:rPr lang="fr-FR" sz="3600" b="1" dirty="0">
                <a:solidFill>
                  <a:srgbClr val="000000"/>
                </a:solidFill>
                <a:latin typeface="Calibri" panose="020F0502020204030204" pitchFamily="34" charset="0"/>
              </a:rPr>
              <a:t>Ressources principales 2021 (Fiscalité + dotations)</a:t>
            </a:r>
            <a:endParaRPr lang="fr-FR" sz="3400" dirty="0"/>
          </a:p>
        </p:txBody>
      </p:sp>
      <p:sp>
        <p:nvSpPr>
          <p:cNvPr id="9" name="Rectangle : coins arrondis 8">
            <a:extLst>
              <a:ext uri="{FF2B5EF4-FFF2-40B4-BE49-F238E27FC236}">
                <a16:creationId xmlns:a16="http://schemas.microsoft.com/office/drawing/2014/main" id="{95CD5CB6-3CF4-42DF-896A-1470D57AE41F}"/>
              </a:ext>
            </a:extLst>
          </p:cNvPr>
          <p:cNvSpPr/>
          <p:nvPr/>
        </p:nvSpPr>
        <p:spPr>
          <a:xfrm>
            <a:off x="1419641" y="923916"/>
            <a:ext cx="9012111" cy="12482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B155105E-3DAA-4697-8954-4CA3269E78B8}"/>
              </a:ext>
            </a:extLst>
          </p:cNvPr>
          <p:cNvSpPr/>
          <p:nvPr/>
        </p:nvSpPr>
        <p:spPr>
          <a:xfrm>
            <a:off x="1620598" y="1214534"/>
            <a:ext cx="4014530" cy="868942"/>
          </a:xfrm>
          <a:prstGeom prst="rect">
            <a:avLst/>
          </a:prstGeom>
          <a:solidFill>
            <a:schemeClr val="bg1"/>
          </a:solidFill>
        </p:spPr>
        <p:txBody>
          <a:bodyPr wrap="square">
            <a:noAutofit/>
          </a:bodyPr>
          <a:lstStyle/>
          <a:p>
            <a:pPr algn="just"/>
            <a:r>
              <a:rPr lang="fr-FR" sz="1500" dirty="0"/>
              <a:t>Les recettes fiscales (habitation (résidences secondaires + 20% résidences principales, foncier bâti et non-bâti) prévu 2 640 155 €</a:t>
            </a:r>
          </a:p>
        </p:txBody>
      </p:sp>
      <p:sp>
        <p:nvSpPr>
          <p:cNvPr id="11" name="Flèche : droite rayée 10">
            <a:extLst>
              <a:ext uri="{FF2B5EF4-FFF2-40B4-BE49-F238E27FC236}">
                <a16:creationId xmlns:a16="http://schemas.microsoft.com/office/drawing/2014/main" id="{3FC6251F-A299-4994-A947-9C0F8AB8F3D5}"/>
              </a:ext>
            </a:extLst>
          </p:cNvPr>
          <p:cNvSpPr/>
          <p:nvPr/>
        </p:nvSpPr>
        <p:spPr>
          <a:xfrm>
            <a:off x="5836559" y="1478184"/>
            <a:ext cx="861239" cy="308171"/>
          </a:xfrm>
          <a:prstGeom prst="strip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9D49AFB7-D742-467F-BAD4-F1627030EAB9}"/>
              </a:ext>
            </a:extLst>
          </p:cNvPr>
          <p:cNvSpPr/>
          <p:nvPr/>
        </p:nvSpPr>
        <p:spPr>
          <a:xfrm>
            <a:off x="7039350" y="1222360"/>
            <a:ext cx="3050851" cy="784830"/>
          </a:xfrm>
          <a:prstGeom prst="rect">
            <a:avLst/>
          </a:prstGeom>
          <a:solidFill>
            <a:schemeClr val="bg1"/>
          </a:solidFill>
        </p:spPr>
        <p:txBody>
          <a:bodyPr wrap="square">
            <a:noAutofit/>
          </a:bodyPr>
          <a:lstStyle/>
          <a:p>
            <a:pPr algn="just"/>
            <a:r>
              <a:rPr lang="fr-FR" sz="1500" dirty="0"/>
              <a:t>Hausse due à l’augmentation des bases puisque les taux d’imposition sont restés inchangés.</a:t>
            </a:r>
          </a:p>
        </p:txBody>
      </p:sp>
      <p:sp>
        <p:nvSpPr>
          <p:cNvPr id="14" name="Rectangle : coins arrondis 13">
            <a:extLst>
              <a:ext uri="{FF2B5EF4-FFF2-40B4-BE49-F238E27FC236}">
                <a16:creationId xmlns:a16="http://schemas.microsoft.com/office/drawing/2014/main" id="{1B17AA42-2ADC-4247-9203-52C77A2F2F1C}"/>
              </a:ext>
            </a:extLst>
          </p:cNvPr>
          <p:cNvSpPr/>
          <p:nvPr/>
        </p:nvSpPr>
        <p:spPr>
          <a:xfrm>
            <a:off x="1415298" y="2263863"/>
            <a:ext cx="9012111" cy="740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D800C1C9-B626-4E7A-842C-EF04A10B45B5}"/>
              </a:ext>
            </a:extLst>
          </p:cNvPr>
          <p:cNvSpPr/>
          <p:nvPr/>
        </p:nvSpPr>
        <p:spPr>
          <a:xfrm>
            <a:off x="1917412" y="2600446"/>
            <a:ext cx="8064788" cy="323165"/>
          </a:xfrm>
          <a:prstGeom prst="rect">
            <a:avLst/>
          </a:prstGeom>
          <a:solidFill>
            <a:schemeClr val="bg1"/>
          </a:solidFill>
        </p:spPr>
        <p:txBody>
          <a:bodyPr wrap="square">
            <a:spAutoFit/>
          </a:bodyPr>
          <a:lstStyle/>
          <a:p>
            <a:pPr algn="just"/>
            <a:r>
              <a:rPr lang="fr-FR" sz="1500" dirty="0"/>
              <a:t>La commune a participé au redressement des dépenses de l’Etat à hauteur de </a:t>
            </a:r>
            <a:r>
              <a:rPr lang="fr-FR" sz="1500" b="1" dirty="0"/>
              <a:t>2 029K€ depuis 8 ans</a:t>
            </a:r>
            <a:r>
              <a:rPr lang="fr-FR" sz="1500" dirty="0"/>
              <a:t>.</a:t>
            </a:r>
          </a:p>
        </p:txBody>
      </p:sp>
      <p:sp>
        <p:nvSpPr>
          <p:cNvPr id="18" name="Rectangle 17">
            <a:extLst>
              <a:ext uri="{FF2B5EF4-FFF2-40B4-BE49-F238E27FC236}">
                <a16:creationId xmlns:a16="http://schemas.microsoft.com/office/drawing/2014/main" id="{3848CBBC-ACD1-4EF1-BECB-10AA9767BA94}"/>
              </a:ext>
            </a:extLst>
          </p:cNvPr>
          <p:cNvSpPr/>
          <p:nvPr/>
        </p:nvSpPr>
        <p:spPr>
          <a:xfrm>
            <a:off x="5303196" y="941180"/>
            <a:ext cx="2068086" cy="323165"/>
          </a:xfrm>
          <a:prstGeom prst="rect">
            <a:avLst/>
          </a:prstGeom>
          <a:noFill/>
        </p:spPr>
        <p:txBody>
          <a:bodyPr wrap="square">
            <a:spAutoFit/>
          </a:bodyPr>
          <a:lstStyle/>
          <a:p>
            <a:pPr algn="ctr"/>
            <a:r>
              <a:rPr lang="fr-FR" sz="1500" dirty="0"/>
              <a:t>Recettes fiscales</a:t>
            </a:r>
          </a:p>
        </p:txBody>
      </p:sp>
      <p:sp>
        <p:nvSpPr>
          <p:cNvPr id="19" name="Rectangle 18">
            <a:extLst>
              <a:ext uri="{FF2B5EF4-FFF2-40B4-BE49-F238E27FC236}">
                <a16:creationId xmlns:a16="http://schemas.microsoft.com/office/drawing/2014/main" id="{4023A03C-6AC9-435F-AF0A-733348A13453}"/>
              </a:ext>
            </a:extLst>
          </p:cNvPr>
          <p:cNvSpPr/>
          <p:nvPr/>
        </p:nvSpPr>
        <p:spPr>
          <a:xfrm>
            <a:off x="5303196" y="2284984"/>
            <a:ext cx="2068086" cy="323165"/>
          </a:xfrm>
          <a:prstGeom prst="rect">
            <a:avLst/>
          </a:prstGeom>
          <a:noFill/>
        </p:spPr>
        <p:txBody>
          <a:bodyPr wrap="square">
            <a:spAutoFit/>
          </a:bodyPr>
          <a:lstStyle/>
          <a:p>
            <a:pPr algn="ctr"/>
            <a:r>
              <a:rPr lang="fr-FR" sz="1500" dirty="0"/>
              <a:t>Dotation de l’Etat</a:t>
            </a:r>
          </a:p>
        </p:txBody>
      </p:sp>
      <p:sp>
        <p:nvSpPr>
          <p:cNvPr id="20" name="ZoneTexte 19">
            <a:extLst>
              <a:ext uri="{FF2B5EF4-FFF2-40B4-BE49-F238E27FC236}">
                <a16:creationId xmlns:a16="http://schemas.microsoft.com/office/drawing/2014/main" id="{27614455-E2B8-4C6B-A0DB-B080493ABEAD}"/>
              </a:ext>
            </a:extLst>
          </p:cNvPr>
          <p:cNvSpPr txBox="1"/>
          <p:nvPr/>
        </p:nvSpPr>
        <p:spPr>
          <a:xfrm>
            <a:off x="184342" y="5820422"/>
            <a:ext cx="1930589" cy="249932"/>
          </a:xfrm>
          <a:prstGeom prst="rect">
            <a:avLst/>
          </a:prstGeom>
          <a:noFill/>
          <a:ln>
            <a:solidFill>
              <a:srgbClr val="FF0000"/>
            </a:solidFill>
          </a:ln>
        </p:spPr>
        <p:txBody>
          <a:bodyPr wrap="square" rtlCol="0">
            <a:spAutoFit/>
          </a:bodyPr>
          <a:lstStyle/>
          <a:p>
            <a:r>
              <a:rPr lang="fr-FR" sz="1000" i="1" dirty="0">
                <a:solidFill>
                  <a:srgbClr val="FF0000"/>
                </a:solidFill>
              </a:rPr>
              <a:t>Rappel dotations 2013 = 645 790</a:t>
            </a:r>
          </a:p>
        </p:txBody>
      </p:sp>
      <p:graphicFrame>
        <p:nvGraphicFramePr>
          <p:cNvPr id="21" name="Graphique 20">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902813617"/>
              </p:ext>
            </p:extLst>
          </p:nvPr>
        </p:nvGraphicFramePr>
        <p:xfrm>
          <a:off x="6931152" y="3099707"/>
          <a:ext cx="5087760" cy="31453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au 1">
            <a:extLst>
              <a:ext uri="{FF2B5EF4-FFF2-40B4-BE49-F238E27FC236}">
                <a16:creationId xmlns:a16="http://schemas.microsoft.com/office/drawing/2014/main" id="{9C13801B-9BAB-4C9D-BECF-DFD6C6E63105}"/>
              </a:ext>
            </a:extLst>
          </p:cNvPr>
          <p:cNvGraphicFramePr>
            <a:graphicFrameLocks noGrp="1"/>
          </p:cNvGraphicFramePr>
          <p:nvPr>
            <p:extLst>
              <p:ext uri="{D42A27DB-BD31-4B8C-83A1-F6EECF244321}">
                <p14:modId xmlns:p14="http://schemas.microsoft.com/office/powerpoint/2010/main" val="3545745005"/>
              </p:ext>
            </p:extLst>
          </p:nvPr>
        </p:nvGraphicFramePr>
        <p:xfrm>
          <a:off x="113717" y="3095740"/>
          <a:ext cx="6723314" cy="2644220"/>
        </p:xfrm>
        <a:graphic>
          <a:graphicData uri="http://schemas.openxmlformats.org/drawingml/2006/table">
            <a:tbl>
              <a:tblPr/>
              <a:tblGrid>
                <a:gridCol w="1271978">
                  <a:extLst>
                    <a:ext uri="{9D8B030D-6E8A-4147-A177-3AD203B41FA5}">
                      <a16:colId xmlns:a16="http://schemas.microsoft.com/office/drawing/2014/main" val="3250149569"/>
                    </a:ext>
                  </a:extLst>
                </a:gridCol>
                <a:gridCol w="681417">
                  <a:extLst>
                    <a:ext uri="{9D8B030D-6E8A-4147-A177-3AD203B41FA5}">
                      <a16:colId xmlns:a16="http://schemas.microsoft.com/office/drawing/2014/main" val="1354149624"/>
                    </a:ext>
                  </a:extLst>
                </a:gridCol>
                <a:gridCol w="681417">
                  <a:extLst>
                    <a:ext uri="{9D8B030D-6E8A-4147-A177-3AD203B41FA5}">
                      <a16:colId xmlns:a16="http://schemas.microsoft.com/office/drawing/2014/main" val="3887848930"/>
                    </a:ext>
                  </a:extLst>
                </a:gridCol>
                <a:gridCol w="681417">
                  <a:extLst>
                    <a:ext uri="{9D8B030D-6E8A-4147-A177-3AD203B41FA5}">
                      <a16:colId xmlns:a16="http://schemas.microsoft.com/office/drawing/2014/main" val="514567406"/>
                    </a:ext>
                  </a:extLst>
                </a:gridCol>
                <a:gridCol w="681417">
                  <a:extLst>
                    <a:ext uri="{9D8B030D-6E8A-4147-A177-3AD203B41FA5}">
                      <a16:colId xmlns:a16="http://schemas.microsoft.com/office/drawing/2014/main" val="529356148"/>
                    </a:ext>
                  </a:extLst>
                </a:gridCol>
                <a:gridCol w="681417">
                  <a:extLst>
                    <a:ext uri="{9D8B030D-6E8A-4147-A177-3AD203B41FA5}">
                      <a16:colId xmlns:a16="http://schemas.microsoft.com/office/drawing/2014/main" val="137746174"/>
                    </a:ext>
                  </a:extLst>
                </a:gridCol>
                <a:gridCol w="681417">
                  <a:extLst>
                    <a:ext uri="{9D8B030D-6E8A-4147-A177-3AD203B41FA5}">
                      <a16:colId xmlns:a16="http://schemas.microsoft.com/office/drawing/2014/main" val="3711743257"/>
                    </a:ext>
                  </a:extLst>
                </a:gridCol>
                <a:gridCol w="681417">
                  <a:extLst>
                    <a:ext uri="{9D8B030D-6E8A-4147-A177-3AD203B41FA5}">
                      <a16:colId xmlns:a16="http://schemas.microsoft.com/office/drawing/2014/main" val="1836304940"/>
                    </a:ext>
                  </a:extLst>
                </a:gridCol>
                <a:gridCol w="681417">
                  <a:extLst>
                    <a:ext uri="{9D8B030D-6E8A-4147-A177-3AD203B41FA5}">
                      <a16:colId xmlns:a16="http://schemas.microsoft.com/office/drawing/2014/main" val="2662490132"/>
                    </a:ext>
                  </a:extLst>
                </a:gridCol>
              </a:tblGrid>
              <a:tr h="188872">
                <a:tc gridSpan="9">
                  <a:txBody>
                    <a:bodyPr/>
                    <a:lstStyle/>
                    <a:p>
                      <a:pPr algn="ctr" fontAlgn="ctr"/>
                      <a:r>
                        <a:rPr lang="fr-FR" sz="1100" b="1" i="0" u="none" strike="noStrike">
                          <a:solidFill>
                            <a:srgbClr val="000000"/>
                          </a:solidFill>
                          <a:effectLst/>
                          <a:latin typeface="Calibri" panose="020F0502020204030204" pitchFamily="34" charset="0"/>
                        </a:rPr>
                        <a:t>Dotation de l'Etat</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80176973"/>
                  </a:ext>
                </a:extLst>
              </a:tr>
              <a:tr h="188872">
                <a:tc>
                  <a:txBody>
                    <a:bodyPr/>
                    <a:lstStyle/>
                    <a:p>
                      <a:pPr algn="l" fontAlgn="b"/>
                      <a:r>
                        <a:rPr lang="fr-FR" sz="1100" b="1"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effectLst/>
                          <a:latin typeface="Calibri" panose="020F0502020204030204" pitchFamily="34" charset="0"/>
                        </a:rPr>
                        <a:t>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effectLst/>
                          <a:latin typeface="Calibri" panose="020F0502020204030204" pitchFamily="34" charset="0"/>
                        </a:rPr>
                        <a:t>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effectLst/>
                          <a:latin typeface="Calibri" panose="020F050202020403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effectLst/>
                          <a:latin typeface="Calibri" panose="020F050202020403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effectLst/>
                          <a:latin typeface="Calibri" panose="020F050202020403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effectLst/>
                          <a:latin typeface="Calibri" panose="020F050202020403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000000"/>
                          </a:solidFill>
                          <a:effectLst/>
                          <a:latin typeface="Calibri" panose="020F0502020204030204" pitchFamily="34" charset="0"/>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FF0000"/>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9812816"/>
                  </a:ext>
                </a:extLst>
              </a:tr>
              <a:tr h="377746">
                <a:tc>
                  <a:txBody>
                    <a:bodyPr/>
                    <a:lstStyle/>
                    <a:p>
                      <a:pPr algn="l" fontAlgn="ctr"/>
                      <a:r>
                        <a:rPr lang="fr-FR" sz="1100" b="1" i="0" u="none" strike="noStrike">
                          <a:solidFill>
                            <a:srgbClr val="000000"/>
                          </a:solidFill>
                          <a:effectLst/>
                          <a:latin typeface="Calibri" panose="020F0502020204030204" pitchFamily="34" charset="0"/>
                        </a:rPr>
                        <a:t>Dotation Globale de Fonctionnement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505 628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409 630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303 678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223 268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208 029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182 252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181 820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183 330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3891375"/>
                  </a:ext>
                </a:extLst>
              </a:tr>
              <a:tr h="377746">
                <a:tc>
                  <a:txBody>
                    <a:bodyPr/>
                    <a:lstStyle/>
                    <a:p>
                      <a:pPr algn="l" fontAlgn="ctr"/>
                      <a:r>
                        <a:rPr lang="fr-FR" sz="1100" b="1" i="0" u="none" strike="noStrike">
                          <a:solidFill>
                            <a:srgbClr val="000000"/>
                          </a:solidFill>
                          <a:effectLst/>
                          <a:latin typeface="Calibri" panose="020F0502020204030204" pitchFamily="34" charset="0"/>
                        </a:rPr>
                        <a:t>Dotation de Solidarité Rurale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59 299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62 998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62 985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65 804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68 121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67 879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70 130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71 000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5163231"/>
                  </a:ext>
                </a:extLst>
              </a:tr>
              <a:tr h="377746">
                <a:tc>
                  <a:txBody>
                    <a:bodyPr/>
                    <a:lstStyle/>
                    <a:p>
                      <a:pPr algn="l" fontAlgn="ctr"/>
                      <a:r>
                        <a:rPr lang="fr-FR" sz="1100" b="1" i="0" u="none" strike="noStrike">
                          <a:solidFill>
                            <a:srgbClr val="000000"/>
                          </a:solidFill>
                          <a:effectLst/>
                          <a:latin typeface="Calibri" panose="020F0502020204030204" pitchFamily="34" charset="0"/>
                        </a:rPr>
                        <a:t>Compens. Taxe professionnelle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4 498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5 397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6 477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11 019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2 137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127034"/>
                  </a:ext>
                </a:extLst>
              </a:tr>
              <a:tr h="377746">
                <a:tc>
                  <a:txBody>
                    <a:bodyPr/>
                    <a:lstStyle/>
                    <a:p>
                      <a:pPr algn="l" fontAlgn="ctr"/>
                      <a:r>
                        <a:rPr lang="fr-FR" sz="1100" b="1" i="0" u="none" strike="noStrike">
                          <a:solidFill>
                            <a:srgbClr val="000000"/>
                          </a:solidFill>
                          <a:effectLst/>
                          <a:latin typeface="Calibri" panose="020F0502020204030204" pitchFamily="34" charset="0"/>
                        </a:rPr>
                        <a:t>Compens. Taxe Foncière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8 103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6 626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5 818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5 166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5 764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7 202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7 751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7 500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543890"/>
                  </a:ext>
                </a:extLst>
              </a:tr>
              <a:tr h="377746">
                <a:tc>
                  <a:txBody>
                    <a:bodyPr/>
                    <a:lstStyle/>
                    <a:p>
                      <a:pPr algn="l" fontAlgn="ctr"/>
                      <a:r>
                        <a:rPr lang="fr-FR" sz="1100" b="1" i="0" u="none" strike="noStrike">
                          <a:solidFill>
                            <a:srgbClr val="000000"/>
                          </a:solidFill>
                          <a:effectLst/>
                          <a:latin typeface="Calibri" panose="020F0502020204030204" pitchFamily="34" charset="0"/>
                        </a:rPr>
                        <a:t>Compens. Taxe Habitation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21 210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23 807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18 780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32 499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36 410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40 483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47 640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N/A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3747149"/>
                  </a:ext>
                </a:extLst>
              </a:tr>
              <a:tr h="377746">
                <a:tc>
                  <a:txBody>
                    <a:bodyPr/>
                    <a:lstStyle/>
                    <a:p>
                      <a:pPr algn="l" fontAlgn="ctr"/>
                      <a:r>
                        <a:rPr lang="fr-FR" sz="1100" b="1" i="0" u="none" strike="noStrike">
                          <a:solidFill>
                            <a:srgbClr val="000000"/>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100" b="1" i="0" u="none" strike="noStrike">
                          <a:solidFill>
                            <a:srgbClr val="000000"/>
                          </a:solidFill>
                          <a:effectLst/>
                          <a:latin typeface="Calibri" panose="020F0502020204030204" pitchFamily="34" charset="0"/>
                        </a:rPr>
                        <a:t>600 752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100" b="1" i="0" u="none" strike="noStrike">
                          <a:solidFill>
                            <a:srgbClr val="000000"/>
                          </a:solidFill>
                          <a:effectLst/>
                          <a:latin typeface="Calibri" panose="020F0502020204030204" pitchFamily="34" charset="0"/>
                        </a:rPr>
                        <a:t>510 473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100" b="1" i="0" u="none" strike="noStrike">
                          <a:solidFill>
                            <a:srgbClr val="000000"/>
                          </a:solidFill>
                          <a:effectLst/>
                          <a:latin typeface="Calibri" panose="020F0502020204030204" pitchFamily="34" charset="0"/>
                        </a:rPr>
                        <a:t>399 754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100" b="1" i="0" u="none" strike="noStrike">
                          <a:solidFill>
                            <a:srgbClr val="000000"/>
                          </a:solidFill>
                          <a:effectLst/>
                          <a:latin typeface="Calibri" panose="020F0502020204030204" pitchFamily="34" charset="0"/>
                        </a:rPr>
                        <a:t>339 773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100" b="1" i="0" u="none" strike="noStrike">
                          <a:solidFill>
                            <a:srgbClr val="000000"/>
                          </a:solidFill>
                          <a:effectLst/>
                          <a:latin typeface="Calibri" panose="020F0502020204030204" pitchFamily="34" charset="0"/>
                        </a:rPr>
                        <a:t>322 479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100" b="1" i="0" u="none" strike="noStrike">
                          <a:solidFill>
                            <a:srgbClr val="000000"/>
                          </a:solidFill>
                          <a:effectLst/>
                          <a:latin typeface="Calibri" panose="020F0502020204030204" pitchFamily="34" charset="0"/>
                        </a:rPr>
                        <a:t>299 835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100" b="1" i="0" u="none" strike="noStrike">
                          <a:solidFill>
                            <a:srgbClr val="000000"/>
                          </a:solidFill>
                          <a:effectLst/>
                          <a:latin typeface="Calibri" panose="020F0502020204030204" pitchFamily="34" charset="0"/>
                        </a:rPr>
                        <a:t>309 361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100" b="1" i="0" u="none" strike="noStrike" dirty="0">
                          <a:solidFill>
                            <a:srgbClr val="FF0000"/>
                          </a:solidFill>
                          <a:effectLst/>
                          <a:latin typeface="Calibri" panose="020F0502020204030204" pitchFamily="34" charset="0"/>
                        </a:rPr>
                        <a:t>263 851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3875042"/>
                  </a:ext>
                </a:extLst>
              </a:tr>
            </a:tbl>
          </a:graphicData>
        </a:graphic>
      </p:graphicFrame>
    </p:spTree>
    <p:extLst>
      <p:ext uri="{BB962C8B-B14F-4D97-AF65-F5344CB8AC3E}">
        <p14:creationId xmlns:p14="http://schemas.microsoft.com/office/powerpoint/2010/main" val="17002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6072" y="218299"/>
            <a:ext cx="9171306" cy="878244"/>
          </a:xfrm>
          <a:solidFill>
            <a:schemeClr val="bg1"/>
          </a:solidFill>
          <a:ln w="28575">
            <a:solidFill>
              <a:schemeClr val="tx1"/>
            </a:solidFill>
          </a:ln>
          <a:effectLst>
            <a:glow rad="101600">
              <a:schemeClr val="accent1">
                <a:satMod val="175000"/>
                <a:alpha val="40000"/>
              </a:schemeClr>
            </a:glow>
          </a:effectLst>
        </p:spPr>
        <p:txBody>
          <a:bodyPr anchor="ctr">
            <a:normAutofit/>
          </a:bodyPr>
          <a:lstStyle/>
          <a:p>
            <a:pPr algn="ctr"/>
            <a:r>
              <a:rPr lang="fr-FR" sz="3400" dirty="0"/>
              <a:t>Budget Primitif 2021 en K€ </a:t>
            </a:r>
          </a:p>
        </p:txBody>
      </p:sp>
      <p:sp>
        <p:nvSpPr>
          <p:cNvPr id="3" name="Espace réservé du texte 2"/>
          <p:cNvSpPr>
            <a:spLocks noGrp="1"/>
          </p:cNvSpPr>
          <p:nvPr>
            <p:ph type="body" idx="1"/>
          </p:nvPr>
        </p:nvSpPr>
        <p:spPr>
          <a:xfrm>
            <a:off x="1519458" y="2065519"/>
            <a:ext cx="3888432" cy="659352"/>
          </a:xfrm>
        </p:spPr>
        <p:txBody>
          <a:bodyPr anchor="ctr"/>
          <a:lstStyle/>
          <a:p>
            <a:pPr algn="ctr"/>
            <a:r>
              <a:rPr lang="fr-FR" dirty="0"/>
              <a:t>Fonctionnement</a:t>
            </a:r>
          </a:p>
        </p:txBody>
      </p:sp>
      <p:sp>
        <p:nvSpPr>
          <p:cNvPr id="4" name="Espace réservé du texte 3"/>
          <p:cNvSpPr>
            <a:spLocks noGrp="1"/>
          </p:cNvSpPr>
          <p:nvPr>
            <p:ph type="body" sz="quarter" idx="3"/>
          </p:nvPr>
        </p:nvSpPr>
        <p:spPr>
          <a:xfrm>
            <a:off x="6784112" y="1921900"/>
            <a:ext cx="3672408" cy="654843"/>
          </a:xfrm>
        </p:spPr>
        <p:txBody>
          <a:bodyPr/>
          <a:lstStyle/>
          <a:p>
            <a:pPr algn="ctr"/>
            <a:r>
              <a:rPr lang="fr-FR" dirty="0"/>
              <a:t>Investissement</a:t>
            </a:r>
          </a:p>
        </p:txBody>
      </p:sp>
      <p:sp>
        <p:nvSpPr>
          <p:cNvPr id="30" name="Espace réservé du contenu 4"/>
          <p:cNvSpPr>
            <a:spLocks noGrp="1"/>
          </p:cNvSpPr>
          <p:nvPr>
            <p:ph sz="quarter" idx="4"/>
          </p:nvPr>
        </p:nvSpPr>
        <p:spPr>
          <a:xfrm>
            <a:off x="6149299" y="2600340"/>
            <a:ext cx="4699675" cy="2820883"/>
          </a:xfrm>
          <a:solidFill>
            <a:schemeClr val="bg1"/>
          </a:solidFill>
          <a:ln w="28575">
            <a:solidFill>
              <a:schemeClr val="tx2"/>
            </a:solidFill>
          </a:ln>
        </p:spPr>
        <p:txBody>
          <a:bodyPr>
            <a:noAutofit/>
          </a:bodyPr>
          <a:lstStyle/>
          <a:p>
            <a:pPr>
              <a:lnSpc>
                <a:spcPct val="150000"/>
              </a:lnSpc>
              <a:spcBef>
                <a:spcPts val="1800"/>
              </a:spcBef>
              <a:spcAft>
                <a:spcPts val="600"/>
              </a:spcAft>
              <a:buNone/>
              <a:tabLst>
                <a:tab pos="3051175" algn="l"/>
              </a:tabLst>
            </a:pPr>
            <a:r>
              <a:rPr lang="fr-FR" sz="1600" dirty="0"/>
              <a:t> </a:t>
            </a:r>
            <a:r>
              <a:rPr lang="fr-FR" sz="1700" dirty="0"/>
              <a:t>Recettes	          2 431 K€</a:t>
            </a:r>
          </a:p>
          <a:p>
            <a:pPr>
              <a:spcBef>
                <a:spcPts val="0"/>
              </a:spcBef>
              <a:buNone/>
              <a:tabLst>
                <a:tab pos="3051175" algn="l"/>
              </a:tabLst>
            </a:pPr>
            <a:endParaRPr lang="fr-FR" sz="1700" dirty="0"/>
          </a:p>
          <a:p>
            <a:pPr>
              <a:spcBef>
                <a:spcPts val="0"/>
              </a:spcBef>
              <a:spcAft>
                <a:spcPts val="600"/>
              </a:spcAft>
              <a:buNone/>
              <a:tabLst>
                <a:tab pos="2957513" algn="l"/>
              </a:tabLst>
            </a:pPr>
            <a:r>
              <a:rPr lang="fr-FR" sz="1700" dirty="0"/>
              <a:t> Dépenses	          - 4 110 K€</a:t>
            </a:r>
          </a:p>
          <a:p>
            <a:pPr>
              <a:spcBef>
                <a:spcPts val="0"/>
              </a:spcBef>
              <a:buNone/>
              <a:tabLst>
                <a:tab pos="2957513" algn="l"/>
              </a:tabLst>
            </a:pPr>
            <a:endParaRPr lang="fr-FR" sz="1700" dirty="0"/>
          </a:p>
          <a:p>
            <a:pPr>
              <a:spcBef>
                <a:spcPts val="0"/>
              </a:spcBef>
              <a:spcAft>
                <a:spcPts val="600"/>
              </a:spcAft>
              <a:buNone/>
              <a:tabLst>
                <a:tab pos="2871788" algn="l"/>
              </a:tabLst>
            </a:pPr>
            <a:r>
              <a:rPr lang="fr-FR" sz="1700" dirty="0">
                <a:solidFill>
                  <a:srgbClr val="FF0000"/>
                </a:solidFill>
              </a:rPr>
              <a:t> Résultat de l’exercice =	           - 1 679 K€</a:t>
            </a:r>
          </a:p>
          <a:p>
            <a:pPr>
              <a:spcBef>
                <a:spcPts val="0"/>
              </a:spcBef>
              <a:buNone/>
              <a:tabLst>
                <a:tab pos="3051175" algn="l"/>
              </a:tabLst>
            </a:pPr>
            <a:endParaRPr lang="fr-FR" sz="1700" dirty="0">
              <a:solidFill>
                <a:srgbClr val="FF0000"/>
              </a:solidFill>
            </a:endParaRPr>
          </a:p>
          <a:p>
            <a:pPr>
              <a:spcBef>
                <a:spcPts val="0"/>
              </a:spcBef>
              <a:spcAft>
                <a:spcPts val="600"/>
              </a:spcAft>
              <a:buNone/>
              <a:tabLst>
                <a:tab pos="3051175" algn="l"/>
              </a:tabLst>
            </a:pPr>
            <a:r>
              <a:rPr lang="fr-FR" sz="1700" dirty="0"/>
              <a:t> Excédent reporté 	       + 1 246 K€</a:t>
            </a:r>
          </a:p>
          <a:p>
            <a:pPr>
              <a:spcBef>
                <a:spcPts val="0"/>
              </a:spcBef>
              <a:buNone/>
              <a:tabLst>
                <a:tab pos="3051175" algn="l"/>
              </a:tabLst>
            </a:pPr>
            <a:endParaRPr lang="fr-FR" sz="1700" dirty="0">
              <a:solidFill>
                <a:srgbClr val="FF0000"/>
              </a:solidFill>
            </a:endParaRPr>
          </a:p>
          <a:p>
            <a:pPr>
              <a:spcBef>
                <a:spcPts val="0"/>
              </a:spcBef>
              <a:buNone/>
              <a:tabLst>
                <a:tab pos="2873375" algn="l"/>
              </a:tabLst>
            </a:pPr>
            <a:r>
              <a:rPr lang="fr-FR" sz="1700" dirty="0">
                <a:solidFill>
                  <a:srgbClr val="FF0000"/>
                </a:solidFill>
              </a:rPr>
              <a:t> Résultat d’investissement	              -  433 K</a:t>
            </a:r>
            <a:r>
              <a:rPr lang="fr-FR" sz="1600" dirty="0">
                <a:solidFill>
                  <a:srgbClr val="FF0000"/>
                </a:solidFill>
              </a:rPr>
              <a:t>€</a:t>
            </a:r>
          </a:p>
          <a:p>
            <a:pPr>
              <a:spcBef>
                <a:spcPts val="0"/>
              </a:spcBef>
              <a:buNone/>
              <a:tabLst>
                <a:tab pos="2873375" algn="l"/>
              </a:tabLst>
            </a:pPr>
            <a:endParaRPr lang="fr-FR" sz="1600" i="1" dirty="0"/>
          </a:p>
          <a:p>
            <a:pPr>
              <a:spcBef>
                <a:spcPts val="0"/>
              </a:spcBef>
              <a:buNone/>
              <a:tabLst>
                <a:tab pos="2873375" algn="l"/>
              </a:tabLst>
            </a:pPr>
            <a:endParaRPr lang="fr-FR" sz="1600" dirty="0">
              <a:solidFill>
                <a:srgbClr val="FF0000"/>
              </a:solidFill>
            </a:endParaRPr>
          </a:p>
        </p:txBody>
      </p:sp>
      <p:sp>
        <p:nvSpPr>
          <p:cNvPr id="8" name="Espace réservé du numéro de diapositive 7"/>
          <p:cNvSpPr>
            <a:spLocks noGrp="1"/>
          </p:cNvSpPr>
          <p:nvPr>
            <p:ph type="sldNum" sz="quarter" idx="12"/>
          </p:nvPr>
        </p:nvSpPr>
        <p:spPr>
          <a:xfrm>
            <a:off x="9840416" y="6413854"/>
            <a:ext cx="512638" cy="365125"/>
          </a:xfrm>
        </p:spPr>
        <p:txBody>
          <a:bodyPr/>
          <a:lstStyle/>
          <a:p>
            <a:fld id="{22195EDA-0820-48B4-9568-359751A0F885}" type="slidenum">
              <a:rPr lang="fr-FR" smtClean="0">
                <a:solidFill>
                  <a:schemeClr val="tx1"/>
                </a:solidFill>
              </a:rPr>
              <a:pPr/>
              <a:t>18</a:t>
            </a:fld>
            <a:endParaRPr lang="fr-FR" dirty="0">
              <a:solidFill>
                <a:schemeClr val="tx1"/>
              </a:solidFill>
            </a:endParaRPr>
          </a:p>
        </p:txBody>
      </p:sp>
      <p:cxnSp>
        <p:nvCxnSpPr>
          <p:cNvPr id="32" name="Connecteur droit 31"/>
          <p:cNvCxnSpPr>
            <a:cxnSpLocks/>
          </p:cNvCxnSpPr>
          <p:nvPr/>
        </p:nvCxnSpPr>
        <p:spPr>
          <a:xfrm>
            <a:off x="6186178" y="3191833"/>
            <a:ext cx="4662796" cy="1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p:cNvCxnSpPr>
            <a:cxnSpLocks/>
          </p:cNvCxnSpPr>
          <p:nvPr/>
        </p:nvCxnSpPr>
        <p:spPr>
          <a:xfrm>
            <a:off x="6186178" y="3628315"/>
            <a:ext cx="46627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p:cNvCxnSpPr>
            <a:cxnSpLocks/>
          </p:cNvCxnSpPr>
          <p:nvPr/>
        </p:nvCxnSpPr>
        <p:spPr>
          <a:xfrm>
            <a:off x="6186178" y="4214604"/>
            <a:ext cx="46996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cteur droit 38"/>
          <p:cNvCxnSpPr>
            <a:cxnSpLocks/>
          </p:cNvCxnSpPr>
          <p:nvPr/>
        </p:nvCxnSpPr>
        <p:spPr>
          <a:xfrm flipV="1">
            <a:off x="6149299" y="4752825"/>
            <a:ext cx="4699674"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en angle 9"/>
          <p:cNvCxnSpPr/>
          <p:nvPr/>
        </p:nvCxnSpPr>
        <p:spPr>
          <a:xfrm>
            <a:off x="3126560" y="5460349"/>
            <a:ext cx="684076" cy="465003"/>
          </a:xfrm>
          <a:prstGeom prst="bentConnector3">
            <a:avLst>
              <a:gd name="adj1" fmla="val 2624"/>
            </a:avLst>
          </a:prstGeom>
          <a:ln>
            <a:tailEnd type="triangle"/>
          </a:ln>
        </p:spPr>
        <p:style>
          <a:lnRef idx="3">
            <a:schemeClr val="dk1"/>
          </a:lnRef>
          <a:fillRef idx="0">
            <a:schemeClr val="dk1"/>
          </a:fillRef>
          <a:effectRef idx="2">
            <a:schemeClr val="dk1"/>
          </a:effectRef>
          <a:fontRef idx="minor">
            <a:schemeClr val="tx1"/>
          </a:fontRef>
        </p:style>
      </p:cxnSp>
      <p:cxnSp>
        <p:nvCxnSpPr>
          <p:cNvPr id="26" name="Connecteur en angle 25"/>
          <p:cNvCxnSpPr>
            <a:cxnSpLocks/>
          </p:cNvCxnSpPr>
          <p:nvPr/>
        </p:nvCxnSpPr>
        <p:spPr>
          <a:xfrm flipH="1">
            <a:off x="8008248" y="5447115"/>
            <a:ext cx="684076" cy="465003"/>
          </a:xfrm>
          <a:prstGeom prst="bentConnector3">
            <a:avLst>
              <a:gd name="adj1" fmla="val 2624"/>
            </a:avLst>
          </a:prstGeom>
          <a:ln>
            <a:tailEnd type="triangle"/>
          </a:ln>
        </p:spPr>
        <p:style>
          <a:lnRef idx="3">
            <a:schemeClr val="dk1"/>
          </a:lnRef>
          <a:fillRef idx="0">
            <a:schemeClr val="dk1"/>
          </a:fillRef>
          <a:effectRef idx="2">
            <a:schemeClr val="dk1"/>
          </a:effectRef>
          <a:fontRef idx="minor">
            <a:schemeClr val="tx1"/>
          </a:fontRef>
        </p:style>
      </p:cxnSp>
      <p:pic>
        <p:nvPicPr>
          <p:cNvPr id="22" name="Imag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558" y="6080786"/>
            <a:ext cx="384646" cy="515630"/>
          </a:xfrm>
          <a:prstGeom prst="rect">
            <a:avLst/>
          </a:prstGeom>
        </p:spPr>
      </p:pic>
      <p:sp>
        <p:nvSpPr>
          <p:cNvPr id="9" name="Espace réservé du pied de page 8">
            <a:extLst>
              <a:ext uri="{FF2B5EF4-FFF2-40B4-BE49-F238E27FC236}">
                <a16:creationId xmlns:a16="http://schemas.microsoft.com/office/drawing/2014/main" id="{CCFAAF1A-FCDF-40E1-BD8D-25EBABA3C786}"/>
              </a:ext>
            </a:extLst>
          </p:cNvPr>
          <p:cNvSpPr>
            <a:spLocks noGrp="1"/>
          </p:cNvSpPr>
          <p:nvPr>
            <p:ph type="ftr" sz="quarter" idx="11"/>
          </p:nvPr>
        </p:nvSpPr>
        <p:spPr>
          <a:xfrm>
            <a:off x="2772306" y="6251818"/>
            <a:ext cx="5577980" cy="365125"/>
          </a:xfrm>
        </p:spPr>
        <p:txBody>
          <a:bodyPr/>
          <a:lstStyle/>
          <a:p>
            <a:r>
              <a:rPr lang="fr-FR" b="1">
                <a:solidFill>
                  <a:schemeClr val="tx1"/>
                </a:solidFill>
              </a:rPr>
              <a:t>VILLE DE LENTILLY - CONSEIL MUNICIPAL DU 31 MARS 2021 - CA 2020 - BP 2021</a:t>
            </a:r>
            <a:endParaRPr lang="fr-FR" b="1" dirty="0">
              <a:solidFill>
                <a:schemeClr val="tx1"/>
              </a:solidFill>
            </a:endParaRPr>
          </a:p>
        </p:txBody>
      </p:sp>
      <p:sp>
        <p:nvSpPr>
          <p:cNvPr id="35" name="Espace réservé du contenu 4">
            <a:extLst>
              <a:ext uri="{FF2B5EF4-FFF2-40B4-BE49-F238E27FC236}">
                <a16:creationId xmlns:a16="http://schemas.microsoft.com/office/drawing/2014/main" id="{0416B9E0-5091-4F15-8BEC-B4C143042314}"/>
              </a:ext>
            </a:extLst>
          </p:cNvPr>
          <p:cNvSpPr txBox="1">
            <a:spLocks/>
          </p:cNvSpPr>
          <p:nvPr/>
        </p:nvSpPr>
        <p:spPr>
          <a:xfrm>
            <a:off x="1236072" y="2600339"/>
            <a:ext cx="4699675" cy="2820883"/>
          </a:xfrm>
          <a:prstGeom prst="rect">
            <a:avLst/>
          </a:prstGeom>
          <a:solidFill>
            <a:schemeClr val="bg1"/>
          </a:solidFill>
          <a:ln w="28575">
            <a:solidFill>
              <a:schemeClr val="tx2"/>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1800"/>
              </a:spcBef>
              <a:spcAft>
                <a:spcPts val="600"/>
              </a:spcAft>
              <a:buFont typeface="Arial" panose="020B0604020202020204" pitchFamily="34" charset="0"/>
              <a:buNone/>
              <a:tabLst>
                <a:tab pos="3051175" algn="l"/>
              </a:tabLst>
            </a:pPr>
            <a:r>
              <a:rPr lang="fr-FR" sz="1600" dirty="0"/>
              <a:t> </a:t>
            </a:r>
            <a:r>
              <a:rPr lang="fr-FR" sz="1700" dirty="0"/>
              <a:t>Recettes	          5 111 K€</a:t>
            </a:r>
          </a:p>
          <a:p>
            <a:pPr>
              <a:spcBef>
                <a:spcPts val="0"/>
              </a:spcBef>
              <a:buFont typeface="Arial" panose="020B0604020202020204" pitchFamily="34" charset="0"/>
              <a:buNone/>
              <a:tabLst>
                <a:tab pos="3051175" algn="l"/>
              </a:tabLst>
            </a:pPr>
            <a:endParaRPr lang="fr-FR" sz="1700" dirty="0"/>
          </a:p>
          <a:p>
            <a:pPr>
              <a:spcBef>
                <a:spcPts val="0"/>
              </a:spcBef>
              <a:spcAft>
                <a:spcPts val="600"/>
              </a:spcAft>
              <a:buFont typeface="Arial" panose="020B0604020202020204" pitchFamily="34" charset="0"/>
              <a:buNone/>
              <a:tabLst>
                <a:tab pos="2957513" algn="l"/>
              </a:tabLst>
            </a:pPr>
            <a:r>
              <a:rPr lang="fr-FR" sz="1700" dirty="0"/>
              <a:t> Dépenses	          - 5 017 K€</a:t>
            </a:r>
          </a:p>
          <a:p>
            <a:pPr>
              <a:spcBef>
                <a:spcPts val="0"/>
              </a:spcBef>
              <a:buFont typeface="Arial" panose="020B0604020202020204" pitchFamily="34" charset="0"/>
              <a:buNone/>
              <a:tabLst>
                <a:tab pos="2957513" algn="l"/>
              </a:tabLst>
            </a:pPr>
            <a:endParaRPr lang="fr-FR" sz="1700" dirty="0"/>
          </a:p>
          <a:p>
            <a:pPr>
              <a:spcBef>
                <a:spcPts val="0"/>
              </a:spcBef>
              <a:spcAft>
                <a:spcPts val="600"/>
              </a:spcAft>
              <a:buFont typeface="Arial" panose="020B0604020202020204" pitchFamily="34" charset="0"/>
              <a:buNone/>
              <a:tabLst>
                <a:tab pos="2871788" algn="l"/>
              </a:tabLst>
            </a:pPr>
            <a:r>
              <a:rPr lang="fr-FR" sz="1700" dirty="0">
                <a:solidFill>
                  <a:srgbClr val="FF0000"/>
                </a:solidFill>
              </a:rPr>
              <a:t> Résultat de l’exercice =	           +       94 K€</a:t>
            </a:r>
          </a:p>
          <a:p>
            <a:pPr>
              <a:spcBef>
                <a:spcPts val="0"/>
              </a:spcBef>
              <a:buFont typeface="Arial" panose="020B0604020202020204" pitchFamily="34" charset="0"/>
              <a:buNone/>
              <a:tabLst>
                <a:tab pos="3051175" algn="l"/>
              </a:tabLst>
            </a:pPr>
            <a:endParaRPr lang="fr-FR" sz="1700" dirty="0">
              <a:solidFill>
                <a:srgbClr val="FF0000"/>
              </a:solidFill>
            </a:endParaRPr>
          </a:p>
          <a:p>
            <a:pPr>
              <a:spcBef>
                <a:spcPts val="0"/>
              </a:spcBef>
              <a:spcAft>
                <a:spcPts val="600"/>
              </a:spcAft>
              <a:buFont typeface="Arial" panose="020B0604020202020204" pitchFamily="34" charset="0"/>
              <a:buNone/>
              <a:tabLst>
                <a:tab pos="3051175" algn="l"/>
              </a:tabLst>
            </a:pPr>
            <a:r>
              <a:rPr lang="fr-FR" sz="1700" dirty="0"/>
              <a:t> Excédent reporté 	              339 K€</a:t>
            </a:r>
          </a:p>
          <a:p>
            <a:pPr>
              <a:spcBef>
                <a:spcPts val="0"/>
              </a:spcBef>
              <a:buFont typeface="Arial" panose="020B0604020202020204" pitchFamily="34" charset="0"/>
              <a:buNone/>
              <a:tabLst>
                <a:tab pos="3051175" algn="l"/>
              </a:tabLst>
            </a:pPr>
            <a:endParaRPr lang="fr-FR" sz="1700" dirty="0">
              <a:solidFill>
                <a:srgbClr val="FF0000"/>
              </a:solidFill>
            </a:endParaRPr>
          </a:p>
          <a:p>
            <a:pPr>
              <a:spcBef>
                <a:spcPts val="0"/>
              </a:spcBef>
              <a:buFont typeface="Arial" panose="020B0604020202020204" pitchFamily="34" charset="0"/>
              <a:buNone/>
              <a:tabLst>
                <a:tab pos="2873375" algn="l"/>
              </a:tabLst>
            </a:pPr>
            <a:r>
              <a:rPr lang="fr-FR" sz="1700" dirty="0">
                <a:solidFill>
                  <a:srgbClr val="FF0000"/>
                </a:solidFill>
              </a:rPr>
              <a:t> Résultat de fonctionnement	               + 433 K</a:t>
            </a:r>
            <a:r>
              <a:rPr lang="fr-FR" sz="1600" dirty="0">
                <a:solidFill>
                  <a:srgbClr val="FF0000"/>
                </a:solidFill>
              </a:rPr>
              <a:t>€</a:t>
            </a:r>
          </a:p>
          <a:p>
            <a:pPr>
              <a:spcBef>
                <a:spcPts val="0"/>
              </a:spcBef>
              <a:buFont typeface="Arial" panose="020B0604020202020204" pitchFamily="34" charset="0"/>
              <a:buNone/>
              <a:tabLst>
                <a:tab pos="2873375" algn="l"/>
              </a:tabLst>
            </a:pPr>
            <a:endParaRPr lang="fr-FR" sz="1600" i="1" dirty="0"/>
          </a:p>
          <a:p>
            <a:pPr>
              <a:spcBef>
                <a:spcPts val="0"/>
              </a:spcBef>
              <a:buFont typeface="Arial" panose="020B0604020202020204" pitchFamily="34" charset="0"/>
              <a:buNone/>
              <a:tabLst>
                <a:tab pos="2873375" algn="l"/>
              </a:tabLst>
            </a:pPr>
            <a:endParaRPr lang="fr-FR" sz="1600" dirty="0">
              <a:solidFill>
                <a:srgbClr val="FF0000"/>
              </a:solidFill>
            </a:endParaRPr>
          </a:p>
        </p:txBody>
      </p:sp>
      <p:cxnSp>
        <p:nvCxnSpPr>
          <p:cNvPr id="36" name="Connecteur droit 35">
            <a:extLst>
              <a:ext uri="{FF2B5EF4-FFF2-40B4-BE49-F238E27FC236}">
                <a16:creationId xmlns:a16="http://schemas.microsoft.com/office/drawing/2014/main" id="{774F98B3-BB6D-432D-9B73-7421329C54F2}"/>
              </a:ext>
            </a:extLst>
          </p:cNvPr>
          <p:cNvCxnSpPr>
            <a:cxnSpLocks/>
          </p:cNvCxnSpPr>
          <p:nvPr/>
        </p:nvCxnSpPr>
        <p:spPr>
          <a:xfrm>
            <a:off x="1236072" y="3163554"/>
            <a:ext cx="4662796" cy="1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410DCE03-43FA-47E7-A7E4-131CED428C7A}"/>
              </a:ext>
            </a:extLst>
          </p:cNvPr>
          <p:cNvCxnSpPr>
            <a:cxnSpLocks/>
          </p:cNvCxnSpPr>
          <p:nvPr/>
        </p:nvCxnSpPr>
        <p:spPr>
          <a:xfrm>
            <a:off x="1236072" y="3628315"/>
            <a:ext cx="46627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D7A8155B-629C-44A8-9B3B-8B774C5CC720}"/>
              </a:ext>
            </a:extLst>
          </p:cNvPr>
          <p:cNvCxnSpPr>
            <a:cxnSpLocks/>
          </p:cNvCxnSpPr>
          <p:nvPr/>
        </p:nvCxnSpPr>
        <p:spPr>
          <a:xfrm>
            <a:off x="1217633" y="4233282"/>
            <a:ext cx="46996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4D6306A-71A0-411C-9FE3-219646EE6252}"/>
              </a:ext>
            </a:extLst>
          </p:cNvPr>
          <p:cNvCxnSpPr>
            <a:cxnSpLocks/>
          </p:cNvCxnSpPr>
          <p:nvPr/>
        </p:nvCxnSpPr>
        <p:spPr>
          <a:xfrm flipV="1">
            <a:off x="1236071" y="4729946"/>
            <a:ext cx="4699674" cy="1"/>
          </a:xfrm>
          <a:prstGeom prst="line">
            <a:avLst/>
          </a:prstGeom>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B79521B1-B3F2-4055-A0C9-F7A2F0F97EB5}"/>
              </a:ext>
            </a:extLst>
          </p:cNvPr>
          <p:cNvSpPr txBox="1"/>
          <p:nvPr/>
        </p:nvSpPr>
        <p:spPr>
          <a:xfrm>
            <a:off x="1598073" y="1425061"/>
            <a:ext cx="8687817" cy="646331"/>
          </a:xfrm>
          <a:prstGeom prst="rect">
            <a:avLst/>
          </a:prstGeom>
          <a:noFill/>
        </p:spPr>
        <p:txBody>
          <a:bodyPr wrap="square" rtlCol="0">
            <a:spAutoFit/>
          </a:bodyPr>
          <a:lstStyle/>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endParaRPr lang="fr-FR" dirty="0"/>
          </a:p>
        </p:txBody>
      </p:sp>
      <p:sp>
        <p:nvSpPr>
          <p:cNvPr id="29" name="ZoneTexte 28">
            <a:extLst>
              <a:ext uri="{FF2B5EF4-FFF2-40B4-BE49-F238E27FC236}">
                <a16:creationId xmlns:a16="http://schemas.microsoft.com/office/drawing/2014/main" id="{46CA4004-DCB3-4EC8-876E-ABECC60C97DA}"/>
              </a:ext>
            </a:extLst>
          </p:cNvPr>
          <p:cNvSpPr txBox="1"/>
          <p:nvPr/>
        </p:nvSpPr>
        <p:spPr>
          <a:xfrm>
            <a:off x="3810636" y="5677484"/>
            <a:ext cx="4176464" cy="353943"/>
          </a:xfrm>
          <a:prstGeom prst="rect">
            <a:avLst/>
          </a:prstGeom>
          <a:noFill/>
          <a:ln>
            <a:solidFill>
              <a:srgbClr val="FF0000"/>
            </a:solidFill>
          </a:ln>
        </p:spPr>
        <p:txBody>
          <a:bodyPr wrap="square" rtlCol="0">
            <a:spAutoFit/>
          </a:bodyPr>
          <a:lstStyle/>
          <a:p>
            <a:pPr>
              <a:tabLst>
                <a:tab pos="3051175" algn="l"/>
              </a:tabLst>
            </a:pPr>
            <a:r>
              <a:rPr lang="fr-FR" sz="1700" dirty="0">
                <a:solidFill>
                  <a:prstClr val="black"/>
                </a:solidFill>
              </a:rPr>
              <a:t>Budget équilibré en dépenses et recettes</a:t>
            </a:r>
          </a:p>
        </p:txBody>
      </p:sp>
      <p:sp>
        <p:nvSpPr>
          <p:cNvPr id="31" name="ZoneTexte 30">
            <a:extLst>
              <a:ext uri="{FF2B5EF4-FFF2-40B4-BE49-F238E27FC236}">
                <a16:creationId xmlns:a16="http://schemas.microsoft.com/office/drawing/2014/main" id="{C10BF52F-9DCE-4EAF-9181-D67B45838A20}"/>
              </a:ext>
            </a:extLst>
          </p:cNvPr>
          <p:cNvSpPr txBox="1"/>
          <p:nvPr/>
        </p:nvSpPr>
        <p:spPr>
          <a:xfrm>
            <a:off x="759204" y="1253503"/>
            <a:ext cx="10126647" cy="923330"/>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FR" kern="0" dirty="0">
                <a:solidFill>
                  <a:prstClr val="black"/>
                </a:solidFill>
              </a:rPr>
              <a:t>2021, une année de transition avec pour objectif le maintien du niveau de service offert à la population tout en restant vigilant sur les économies afin d’atteindre un autofinancement suffisant pour les projets d’investissements du mandat (présentation du plan de mandat en juin 2021)</a:t>
            </a:r>
            <a:r>
              <a:rPr kumimoji="0" lang="fr-FR" sz="1800" b="0" i="0" u="none" strike="noStrike" kern="0" cap="none" spc="0" normalizeH="0" baseline="0" noProof="0" dirty="0">
                <a:ln>
                  <a:noFill/>
                </a:ln>
                <a:solidFill>
                  <a:prstClr val="black"/>
                </a:solidFill>
                <a:effectLst/>
                <a:uLnTx/>
                <a:uFillTx/>
              </a:rPr>
              <a:t> </a:t>
            </a:r>
          </a:p>
        </p:txBody>
      </p:sp>
      <p:pic>
        <p:nvPicPr>
          <p:cNvPr id="23" name="Picture 2" descr="Three vying for two Hyrum council posts | Logan Hj | hjnews.com">
            <a:extLst>
              <a:ext uri="{FF2B5EF4-FFF2-40B4-BE49-F238E27FC236}">
                <a16:creationId xmlns:a16="http://schemas.microsoft.com/office/drawing/2014/main" id="{EB712923-D256-465D-AABA-E6F9BA30D673}"/>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885851" y="116238"/>
            <a:ext cx="1060081" cy="1082365"/>
          </a:xfrm>
          <a:prstGeom prst="rect">
            <a:avLst/>
          </a:prstGeom>
          <a:gradFill>
            <a:gsLst>
              <a:gs pos="55000">
                <a:schemeClr val="accent4">
                  <a:lumMod val="40000"/>
                  <a:lumOff val="60000"/>
                </a:schemeClr>
              </a:gs>
              <a:gs pos="28000">
                <a:schemeClr val="accent1">
                  <a:lumMod val="0"/>
                  <a:lumOff val="100000"/>
                </a:schemeClr>
              </a:gs>
              <a:gs pos="100000">
                <a:schemeClr val="accent1">
                  <a:lumMod val="100000"/>
                </a:schemeClr>
              </a:gs>
            </a:gsLst>
            <a:path path="circle">
              <a:fillToRect l="50000" t="-80000" r="50000" b="180000"/>
            </a:path>
          </a:gradFill>
          <a:scene3d>
            <a:camera prst="orthographicFront"/>
            <a:lightRig rig="threePt" dir="t"/>
          </a:scene3d>
          <a:sp3d contourW="25400">
            <a:bevelT/>
            <a:bevelB prst="angle"/>
            <a:contourClr>
              <a:schemeClr val="accent1">
                <a:lumMod val="75000"/>
              </a:schemeClr>
            </a:contourClr>
          </a:sp3d>
        </p:spPr>
      </p:pic>
    </p:spTree>
    <p:extLst>
      <p:ext uri="{BB962C8B-B14F-4D97-AF65-F5344CB8AC3E}">
        <p14:creationId xmlns:p14="http://schemas.microsoft.com/office/powerpoint/2010/main" val="65007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A6F91F7-42B0-450D-B2CB-9C13EFD54D85}"/>
              </a:ext>
            </a:extLst>
          </p:cNvPr>
          <p:cNvSpPr>
            <a:spLocks noGrp="1"/>
          </p:cNvSpPr>
          <p:nvPr>
            <p:ph type="ftr" sz="quarter" idx="11"/>
          </p:nvPr>
        </p:nvSpPr>
        <p:spPr>
          <a:xfrm>
            <a:off x="2095928" y="6356351"/>
            <a:ext cx="6514672" cy="249932"/>
          </a:xfrm>
        </p:spPr>
        <p:txBody>
          <a:bodyPr/>
          <a:lstStyle/>
          <a:p>
            <a:r>
              <a:rPr lang="fr-FR" b="1">
                <a:solidFill>
                  <a:schemeClr val="tx1"/>
                </a:solidFill>
              </a:rPr>
              <a:t>VILLE DE LENTILLY - CONSEIL MUNICIPAL DU 31 MARS 2021 - CA 2020 - BP 2021</a:t>
            </a:r>
          </a:p>
        </p:txBody>
      </p:sp>
      <p:sp>
        <p:nvSpPr>
          <p:cNvPr id="5" name="Espace réservé du numéro de diapositive 4">
            <a:extLst>
              <a:ext uri="{FF2B5EF4-FFF2-40B4-BE49-F238E27FC236}">
                <a16:creationId xmlns:a16="http://schemas.microsoft.com/office/drawing/2014/main" id="{BBF55909-F21C-4AEE-8F4F-0EF8C4FF17C5}"/>
              </a:ext>
            </a:extLst>
          </p:cNvPr>
          <p:cNvSpPr>
            <a:spLocks noGrp="1"/>
          </p:cNvSpPr>
          <p:nvPr>
            <p:ph type="sldNum" sz="quarter" idx="12"/>
          </p:nvPr>
        </p:nvSpPr>
        <p:spPr/>
        <p:txBody>
          <a:bodyPr/>
          <a:lstStyle/>
          <a:p>
            <a:fld id="{DF5659F9-612D-4A5E-A057-854B90781FF4}" type="slidenum">
              <a:rPr lang="fr-FR" smtClean="0"/>
              <a:t>19</a:t>
            </a:fld>
            <a:endParaRPr lang="fr-FR"/>
          </a:p>
        </p:txBody>
      </p:sp>
      <p:pic>
        <p:nvPicPr>
          <p:cNvPr id="6" name="Image 5">
            <a:extLst>
              <a:ext uri="{FF2B5EF4-FFF2-40B4-BE49-F238E27FC236}">
                <a16:creationId xmlns:a16="http://schemas.microsoft.com/office/drawing/2014/main" id="{73CAD9A6-DD9E-4AEA-9896-5DCB1DFF687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3088" y="6183016"/>
            <a:ext cx="456087" cy="611399"/>
          </a:xfrm>
          <a:prstGeom prst="rect">
            <a:avLst/>
          </a:prstGeom>
        </p:spPr>
      </p:pic>
      <p:sp>
        <p:nvSpPr>
          <p:cNvPr id="8" name="Titre 1">
            <a:extLst>
              <a:ext uri="{FF2B5EF4-FFF2-40B4-BE49-F238E27FC236}">
                <a16:creationId xmlns:a16="http://schemas.microsoft.com/office/drawing/2014/main" id="{4D43F650-AA31-4B51-A868-A66D373DDD28}"/>
              </a:ext>
            </a:extLst>
          </p:cNvPr>
          <p:cNvSpPr>
            <a:spLocks noGrp="1"/>
          </p:cNvSpPr>
          <p:nvPr>
            <p:ph type="title"/>
          </p:nvPr>
        </p:nvSpPr>
        <p:spPr>
          <a:xfrm>
            <a:off x="629175" y="176468"/>
            <a:ext cx="10398489" cy="523905"/>
          </a:xfrm>
          <a:solidFill>
            <a:schemeClr val="bg1"/>
          </a:solidFill>
          <a:ln w="28575">
            <a:solidFill>
              <a:schemeClr val="tx1"/>
            </a:solidFill>
          </a:ln>
          <a:effectLst>
            <a:glow rad="101600">
              <a:schemeClr val="accent1">
                <a:satMod val="175000"/>
                <a:alpha val="40000"/>
              </a:schemeClr>
            </a:glow>
          </a:effectLst>
        </p:spPr>
        <p:txBody>
          <a:bodyPr anchor="ctr">
            <a:normAutofit fontScale="90000"/>
          </a:bodyPr>
          <a:lstStyle/>
          <a:p>
            <a:pPr algn="ctr"/>
            <a:r>
              <a:rPr lang="fr-FR" sz="3600" b="1" dirty="0">
                <a:solidFill>
                  <a:srgbClr val="000000"/>
                </a:solidFill>
                <a:latin typeface="Calibri" panose="020F0502020204030204" pitchFamily="34" charset="0"/>
              </a:rPr>
              <a:t>Recettes prévisionnelles de fonctionnement 2021</a:t>
            </a:r>
            <a:endParaRPr lang="fr-FR" sz="3400" dirty="0"/>
          </a:p>
        </p:txBody>
      </p:sp>
      <p:sp>
        <p:nvSpPr>
          <p:cNvPr id="26" name="Rectangle 25">
            <a:extLst>
              <a:ext uri="{FF2B5EF4-FFF2-40B4-BE49-F238E27FC236}">
                <a16:creationId xmlns:a16="http://schemas.microsoft.com/office/drawing/2014/main" id="{F7CFA505-D6D2-4AD4-8660-DF7AC0FFB76E}"/>
              </a:ext>
            </a:extLst>
          </p:cNvPr>
          <p:cNvSpPr/>
          <p:nvPr/>
        </p:nvSpPr>
        <p:spPr>
          <a:xfrm>
            <a:off x="835795" y="1469811"/>
            <a:ext cx="9985248" cy="400110"/>
          </a:xfrm>
          <a:prstGeom prst="rect">
            <a:avLst/>
          </a:prstGeom>
          <a:solidFill>
            <a:schemeClr val="accent1">
              <a:lumMod val="60000"/>
              <a:lumOff val="40000"/>
            </a:scheme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prstClr val="black"/>
                </a:solidFill>
                <a:effectLst/>
                <a:uLnTx/>
                <a:uFillTx/>
              </a:rPr>
              <a:t>Répartition des recettes et comparaison de 2018 à 2021</a:t>
            </a:r>
          </a:p>
        </p:txBody>
      </p:sp>
      <p:sp>
        <p:nvSpPr>
          <p:cNvPr id="27" name="Rectangle 26">
            <a:extLst>
              <a:ext uri="{FF2B5EF4-FFF2-40B4-BE49-F238E27FC236}">
                <a16:creationId xmlns:a16="http://schemas.microsoft.com/office/drawing/2014/main" id="{565A1396-244A-48F2-AAB8-9ACD8C2CD35E}"/>
              </a:ext>
            </a:extLst>
          </p:cNvPr>
          <p:cNvSpPr/>
          <p:nvPr/>
        </p:nvSpPr>
        <p:spPr>
          <a:xfrm>
            <a:off x="1706215" y="753130"/>
            <a:ext cx="8244408" cy="707886"/>
          </a:xfrm>
          <a:prstGeom prst="rect">
            <a:avLst/>
          </a:prstGeom>
          <a:solidFill>
            <a:sysClr val="window" lastClr="FFFFFF"/>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prstClr val="black"/>
                </a:solidFill>
                <a:effectLst/>
                <a:uLnTx/>
                <a:uFillTx/>
              </a:rPr>
              <a:t>Budget 2021 comparable à celui de 2020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prstClr val="black"/>
                </a:solidFill>
                <a:effectLst/>
                <a:uLnTx/>
                <a:uFillTx/>
              </a:rPr>
              <a:t> BP 2021 = 5 111 K€ - CA 2020 = 5 158 K€ soit - 47</a:t>
            </a:r>
            <a:r>
              <a:rPr kumimoji="0" lang="fr-FR" sz="2000" b="0" i="0" u="none" strike="noStrike" kern="0" cap="none" spc="0" normalizeH="0" baseline="0" noProof="0" dirty="0">
                <a:ln>
                  <a:noFill/>
                </a:ln>
                <a:solidFill>
                  <a:srgbClr val="FF0000"/>
                </a:solidFill>
                <a:effectLst/>
                <a:uLnTx/>
                <a:uFillTx/>
              </a:rPr>
              <a:t> </a:t>
            </a:r>
            <a:r>
              <a:rPr kumimoji="0" lang="fr-FR" sz="2000" b="0" i="0" u="none" strike="noStrike" kern="0" cap="none" spc="0" normalizeH="0" baseline="0" noProof="0" dirty="0">
                <a:ln>
                  <a:noFill/>
                </a:ln>
                <a:solidFill>
                  <a:prstClr val="black"/>
                </a:solidFill>
                <a:effectLst/>
                <a:uLnTx/>
                <a:uFillTx/>
              </a:rPr>
              <a:t>K€</a:t>
            </a:r>
          </a:p>
        </p:txBody>
      </p:sp>
      <p:graphicFrame>
        <p:nvGraphicFramePr>
          <p:cNvPr id="10" name="Graphique 9">
            <a:extLst>
              <a:ext uri="{FF2B5EF4-FFF2-40B4-BE49-F238E27FC236}">
                <a16:creationId xmlns:a16="http://schemas.microsoft.com/office/drawing/2014/main" id="{574A13F7-9009-416C-A3B9-5F3FDDC5A619}"/>
              </a:ext>
            </a:extLst>
          </p:cNvPr>
          <p:cNvGraphicFramePr>
            <a:graphicFrameLocks/>
          </p:cNvGraphicFramePr>
          <p:nvPr>
            <p:extLst>
              <p:ext uri="{D42A27DB-BD31-4B8C-83A1-F6EECF244321}">
                <p14:modId xmlns:p14="http://schemas.microsoft.com/office/powerpoint/2010/main" val="257720568"/>
              </p:ext>
            </p:extLst>
          </p:nvPr>
        </p:nvGraphicFramePr>
        <p:xfrm>
          <a:off x="835796" y="1963024"/>
          <a:ext cx="9985248" cy="4141846"/>
        </p:xfrm>
        <a:graphic>
          <a:graphicData uri="http://schemas.openxmlformats.org/drawingml/2006/chart">
            <c:chart xmlns:c="http://schemas.openxmlformats.org/drawingml/2006/chart" xmlns:r="http://schemas.openxmlformats.org/officeDocument/2006/relationships" r:id="rId3"/>
          </a:graphicData>
        </a:graphic>
      </p:graphicFrame>
      <p:sp>
        <p:nvSpPr>
          <p:cNvPr id="25" name="Ellipse 24">
            <a:extLst>
              <a:ext uri="{FF2B5EF4-FFF2-40B4-BE49-F238E27FC236}">
                <a16:creationId xmlns:a16="http://schemas.microsoft.com/office/drawing/2014/main" id="{3262CBA1-0355-4A09-BDAD-7E1855E5067B}"/>
              </a:ext>
            </a:extLst>
          </p:cNvPr>
          <p:cNvSpPr/>
          <p:nvPr/>
        </p:nvSpPr>
        <p:spPr>
          <a:xfrm>
            <a:off x="3351737" y="3261422"/>
            <a:ext cx="547933" cy="335156"/>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36000" rIns="3600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800" dirty="0">
                <a:solidFill>
                  <a:sysClr val="windowText" lastClr="000000"/>
                </a:solidFill>
                <a:latin typeface="Arial" panose="020B0604020202020204" pitchFamily="34" charset="0"/>
                <a:cs typeface="Arial" panose="020B0604020202020204" pitchFamily="34" charset="0"/>
              </a:rPr>
              <a:t>85%</a:t>
            </a:r>
          </a:p>
        </p:txBody>
      </p:sp>
      <p:sp>
        <p:nvSpPr>
          <p:cNvPr id="11" name="Ellipse 10">
            <a:extLst>
              <a:ext uri="{FF2B5EF4-FFF2-40B4-BE49-F238E27FC236}">
                <a16:creationId xmlns:a16="http://schemas.microsoft.com/office/drawing/2014/main" id="{B3009976-9FC8-4E25-B244-FC7E7B98C050}"/>
              </a:ext>
            </a:extLst>
          </p:cNvPr>
          <p:cNvSpPr/>
          <p:nvPr/>
        </p:nvSpPr>
        <p:spPr>
          <a:xfrm>
            <a:off x="6641619" y="5053033"/>
            <a:ext cx="547933" cy="335156"/>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36000" rIns="3600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800" dirty="0">
                <a:solidFill>
                  <a:sysClr val="windowText" lastClr="000000"/>
                </a:solidFill>
                <a:latin typeface="Arial" panose="020B0604020202020204" pitchFamily="34" charset="0"/>
                <a:cs typeface="Arial" panose="020B0604020202020204" pitchFamily="34" charset="0"/>
              </a:rPr>
              <a:t>10%</a:t>
            </a:r>
          </a:p>
        </p:txBody>
      </p:sp>
    </p:spTree>
    <p:extLst>
      <p:ext uri="{BB962C8B-B14F-4D97-AF65-F5344CB8AC3E}">
        <p14:creationId xmlns:p14="http://schemas.microsoft.com/office/powerpoint/2010/main" val="19769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8D55192-B66E-4E9F-A0DA-D076D8441F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922" y="5852159"/>
            <a:ext cx="651944" cy="873951"/>
          </a:xfrm>
          <a:prstGeom prst="rect">
            <a:avLst/>
          </a:prstGeom>
        </p:spPr>
      </p:pic>
      <p:sp>
        <p:nvSpPr>
          <p:cNvPr id="6" name="Espace réservé du numéro de diapositive 5">
            <a:extLst>
              <a:ext uri="{FF2B5EF4-FFF2-40B4-BE49-F238E27FC236}">
                <a16:creationId xmlns:a16="http://schemas.microsoft.com/office/drawing/2014/main" id="{D8F419C5-7ED5-4630-9F40-E6B0DA485B4B}"/>
              </a:ext>
            </a:extLst>
          </p:cNvPr>
          <p:cNvSpPr>
            <a:spLocks noGrp="1"/>
          </p:cNvSpPr>
          <p:nvPr>
            <p:ph type="sldNum" sz="quarter" idx="12"/>
          </p:nvPr>
        </p:nvSpPr>
        <p:spPr/>
        <p:txBody>
          <a:bodyPr/>
          <a:lstStyle/>
          <a:p>
            <a:fld id="{DF5659F9-612D-4A5E-A057-854B90781FF4}" type="slidenum">
              <a:rPr lang="fr-FR" smtClean="0"/>
              <a:t>2</a:t>
            </a:fld>
            <a:endParaRPr lang="fr-FR" dirty="0"/>
          </a:p>
        </p:txBody>
      </p:sp>
      <p:sp>
        <p:nvSpPr>
          <p:cNvPr id="7" name="Espace réservé du contenu 2">
            <a:extLst>
              <a:ext uri="{FF2B5EF4-FFF2-40B4-BE49-F238E27FC236}">
                <a16:creationId xmlns:a16="http://schemas.microsoft.com/office/drawing/2014/main" id="{49B7CA62-7120-43E4-BC34-9B77BB045E69}"/>
              </a:ext>
            </a:extLst>
          </p:cNvPr>
          <p:cNvSpPr>
            <a:spLocks noGrp="1"/>
          </p:cNvSpPr>
          <p:nvPr>
            <p:ph idx="1"/>
          </p:nvPr>
        </p:nvSpPr>
        <p:spPr>
          <a:xfrm>
            <a:off x="1139393" y="940314"/>
            <a:ext cx="10753685" cy="5416036"/>
          </a:xfrm>
        </p:spPr>
        <p:txBody>
          <a:bodyPr>
            <a:normAutofit fontScale="70000" lnSpcReduction="20000"/>
          </a:bodyPr>
          <a:lstStyle/>
          <a:p>
            <a:pPr lvl="0"/>
            <a:r>
              <a:rPr lang="fr-FR" dirty="0"/>
              <a:t>Compte administratif et compte de gestion 2020</a:t>
            </a:r>
          </a:p>
          <a:p>
            <a:pPr lvl="0"/>
            <a:r>
              <a:rPr lang="fr-FR" dirty="0"/>
              <a:t>Affectation du résultat</a:t>
            </a:r>
          </a:p>
          <a:p>
            <a:pPr lvl="0"/>
            <a:r>
              <a:rPr lang="fr-FR" dirty="0"/>
              <a:t>Fixation des taux des taxes communales</a:t>
            </a:r>
          </a:p>
          <a:p>
            <a:pPr lvl="0"/>
            <a:r>
              <a:rPr lang="fr-FR" dirty="0"/>
              <a:t>Budget primitif 2021</a:t>
            </a:r>
          </a:p>
          <a:p>
            <a:pPr lvl="0"/>
            <a:r>
              <a:rPr lang="fr-FR" dirty="0"/>
              <a:t>Subventions 2021 aux associations</a:t>
            </a:r>
          </a:p>
          <a:p>
            <a:pPr lvl="0"/>
            <a:r>
              <a:rPr lang="fr-FR" dirty="0"/>
              <a:t>Plan de relance numérique - convention entre la commune et l’éducation nationale</a:t>
            </a:r>
          </a:p>
          <a:p>
            <a:pPr lvl="0"/>
            <a:r>
              <a:rPr lang="fr-FR" dirty="0"/>
              <a:t>Actualisation de l’amortissement des immobilisations</a:t>
            </a:r>
          </a:p>
          <a:p>
            <a:pPr lvl="0"/>
            <a:r>
              <a:rPr lang="fr-FR" dirty="0"/>
              <a:t>CCPA - Modification des statuts– Prise de compétence mobilité</a:t>
            </a:r>
          </a:p>
          <a:p>
            <a:pPr lvl="0"/>
            <a:r>
              <a:rPr lang="fr-FR" dirty="0"/>
              <a:t>CCPA - Convention de groupement de commandes cadre pour l’année 2021</a:t>
            </a:r>
          </a:p>
          <a:p>
            <a:pPr lvl="0"/>
            <a:r>
              <a:rPr lang="fr-FR" dirty="0"/>
              <a:t>Création de postes</a:t>
            </a:r>
          </a:p>
          <a:p>
            <a:pPr lvl="0"/>
            <a:r>
              <a:rPr lang="fr-FR" dirty="0"/>
              <a:t>Gratification des stagiaires de l’enseignement supérieur</a:t>
            </a:r>
          </a:p>
          <a:p>
            <a:pPr lvl="0"/>
            <a:r>
              <a:rPr lang="fr-FR" dirty="0"/>
              <a:t>Détermination des taux de promotion pour les avancements de grade</a:t>
            </a:r>
          </a:p>
          <a:p>
            <a:pPr lvl="0"/>
            <a:r>
              <a:rPr lang="fr-FR" dirty="0"/>
              <a:t>Acquisition d’une partie de la parcelle AT 78</a:t>
            </a:r>
          </a:p>
          <a:p>
            <a:pPr lvl="0"/>
            <a:r>
              <a:rPr lang="fr-FR" dirty="0"/>
              <a:t>Avenant à la convention avec l’association Solidarité emploi</a:t>
            </a:r>
          </a:p>
          <a:p>
            <a:pPr lvl="0"/>
            <a:r>
              <a:rPr lang="fr-FR" dirty="0"/>
              <a:t>Décisions prises dans le cadre de l’article 2122-22 du CGCT</a:t>
            </a:r>
          </a:p>
          <a:p>
            <a:pPr lvl="0"/>
            <a:r>
              <a:rPr lang="fr-FR" dirty="0"/>
              <a:t>Informations diverses</a:t>
            </a:r>
          </a:p>
        </p:txBody>
      </p:sp>
      <p:sp>
        <p:nvSpPr>
          <p:cNvPr id="8" name="Titre 1">
            <a:extLst>
              <a:ext uri="{FF2B5EF4-FFF2-40B4-BE49-F238E27FC236}">
                <a16:creationId xmlns:a16="http://schemas.microsoft.com/office/drawing/2014/main" id="{DF8CDB33-8DAA-4D4D-8888-1CEF8F2FB54C}"/>
              </a:ext>
            </a:extLst>
          </p:cNvPr>
          <p:cNvSpPr txBox="1">
            <a:spLocks/>
          </p:cNvSpPr>
          <p:nvPr/>
        </p:nvSpPr>
        <p:spPr>
          <a:xfrm>
            <a:off x="1949859" y="136525"/>
            <a:ext cx="8292281" cy="616936"/>
          </a:xfrm>
          <a:prstGeom prst="rect">
            <a:avLst/>
          </a:prstGeom>
          <a:solidFill>
            <a:schemeClr val="bg1"/>
          </a:solidFill>
          <a:ln w="28575">
            <a:solidFill>
              <a:schemeClr val="tx1"/>
            </a:solidFill>
          </a:ln>
          <a:effectLst>
            <a:glow rad="101600">
              <a:schemeClr val="accent1">
                <a:satMod val="175000"/>
                <a:alpha val="40000"/>
              </a:scheme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b="1" smtClean="0"/>
              <a:t>Ordre du jour</a:t>
            </a:r>
            <a:endParaRPr lang="fr-FR" sz="3400" b="1" dirty="0"/>
          </a:p>
        </p:txBody>
      </p:sp>
    </p:spTree>
    <p:extLst>
      <p:ext uri="{BB962C8B-B14F-4D97-AF65-F5344CB8AC3E}">
        <p14:creationId xmlns:p14="http://schemas.microsoft.com/office/powerpoint/2010/main" val="230635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A6F91F7-42B0-450D-B2CB-9C13EFD54D85}"/>
              </a:ext>
            </a:extLst>
          </p:cNvPr>
          <p:cNvSpPr>
            <a:spLocks noGrp="1"/>
          </p:cNvSpPr>
          <p:nvPr>
            <p:ph type="ftr" sz="quarter" idx="11"/>
          </p:nvPr>
        </p:nvSpPr>
        <p:spPr>
          <a:xfrm>
            <a:off x="2095928" y="6356351"/>
            <a:ext cx="6514672" cy="249932"/>
          </a:xfrm>
        </p:spPr>
        <p:txBody>
          <a:bodyPr/>
          <a:lstStyle/>
          <a:p>
            <a:r>
              <a:rPr lang="fr-FR" b="1">
                <a:solidFill>
                  <a:schemeClr val="tx1"/>
                </a:solidFill>
              </a:rPr>
              <a:t>VILLE DE LENTILLY - CONSEIL MUNICIPAL DU 31 MARS 2021 - CA 2020 - BP 2021</a:t>
            </a:r>
          </a:p>
        </p:txBody>
      </p:sp>
      <p:sp>
        <p:nvSpPr>
          <p:cNvPr id="5" name="Espace réservé du numéro de diapositive 4">
            <a:extLst>
              <a:ext uri="{FF2B5EF4-FFF2-40B4-BE49-F238E27FC236}">
                <a16:creationId xmlns:a16="http://schemas.microsoft.com/office/drawing/2014/main" id="{BBF55909-F21C-4AEE-8F4F-0EF8C4FF17C5}"/>
              </a:ext>
            </a:extLst>
          </p:cNvPr>
          <p:cNvSpPr>
            <a:spLocks noGrp="1"/>
          </p:cNvSpPr>
          <p:nvPr>
            <p:ph type="sldNum" sz="quarter" idx="12"/>
          </p:nvPr>
        </p:nvSpPr>
        <p:spPr/>
        <p:txBody>
          <a:bodyPr/>
          <a:lstStyle/>
          <a:p>
            <a:fld id="{DF5659F9-612D-4A5E-A057-854B90781FF4}" type="slidenum">
              <a:rPr lang="fr-FR" smtClean="0"/>
              <a:t>20</a:t>
            </a:fld>
            <a:endParaRPr lang="fr-FR"/>
          </a:p>
        </p:txBody>
      </p:sp>
      <p:pic>
        <p:nvPicPr>
          <p:cNvPr id="6" name="Image 5">
            <a:extLst>
              <a:ext uri="{FF2B5EF4-FFF2-40B4-BE49-F238E27FC236}">
                <a16:creationId xmlns:a16="http://schemas.microsoft.com/office/drawing/2014/main" id="{73CAD9A6-DD9E-4AEA-9896-5DCB1DFF687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3088" y="6183016"/>
            <a:ext cx="456087" cy="611399"/>
          </a:xfrm>
          <a:prstGeom prst="rect">
            <a:avLst/>
          </a:prstGeom>
        </p:spPr>
      </p:pic>
      <p:sp>
        <p:nvSpPr>
          <p:cNvPr id="8" name="Titre 1">
            <a:extLst>
              <a:ext uri="{FF2B5EF4-FFF2-40B4-BE49-F238E27FC236}">
                <a16:creationId xmlns:a16="http://schemas.microsoft.com/office/drawing/2014/main" id="{4D43F650-AA31-4B51-A868-A66D373DDD28}"/>
              </a:ext>
            </a:extLst>
          </p:cNvPr>
          <p:cNvSpPr>
            <a:spLocks noGrp="1"/>
          </p:cNvSpPr>
          <p:nvPr>
            <p:ph type="title"/>
          </p:nvPr>
        </p:nvSpPr>
        <p:spPr>
          <a:xfrm>
            <a:off x="629175" y="176468"/>
            <a:ext cx="10398489" cy="523905"/>
          </a:xfrm>
          <a:solidFill>
            <a:schemeClr val="bg1"/>
          </a:solidFill>
          <a:ln w="28575">
            <a:solidFill>
              <a:schemeClr val="tx1"/>
            </a:solidFill>
          </a:ln>
          <a:effectLst>
            <a:glow rad="101600">
              <a:schemeClr val="accent1">
                <a:satMod val="175000"/>
                <a:alpha val="40000"/>
              </a:schemeClr>
            </a:glow>
          </a:effectLst>
        </p:spPr>
        <p:txBody>
          <a:bodyPr anchor="ctr">
            <a:normAutofit fontScale="90000"/>
          </a:bodyPr>
          <a:lstStyle/>
          <a:p>
            <a:pPr algn="ctr"/>
            <a:r>
              <a:rPr lang="fr-FR" sz="3600" b="1" dirty="0">
                <a:solidFill>
                  <a:srgbClr val="000000"/>
                </a:solidFill>
                <a:latin typeface="Calibri" panose="020F0502020204030204" pitchFamily="34" charset="0"/>
              </a:rPr>
              <a:t>Dépenses prévisionnelles de fonctionnement 2021</a:t>
            </a:r>
            <a:endParaRPr lang="fr-FR" sz="3400" dirty="0"/>
          </a:p>
        </p:txBody>
      </p:sp>
      <p:sp>
        <p:nvSpPr>
          <p:cNvPr id="9" name="Rectangle 8">
            <a:extLst>
              <a:ext uri="{FF2B5EF4-FFF2-40B4-BE49-F238E27FC236}">
                <a16:creationId xmlns:a16="http://schemas.microsoft.com/office/drawing/2014/main" id="{1A3C5144-B9B6-4F7E-B4A6-549F6E617F02}"/>
              </a:ext>
            </a:extLst>
          </p:cNvPr>
          <p:cNvSpPr/>
          <p:nvPr/>
        </p:nvSpPr>
        <p:spPr>
          <a:xfrm>
            <a:off x="1772087" y="863378"/>
            <a:ext cx="8112664" cy="707886"/>
          </a:xfrm>
          <a:prstGeom prst="rect">
            <a:avLst/>
          </a:prstGeom>
          <a:solidFill>
            <a:sysClr val="window" lastClr="FFFFFF"/>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prstClr val="black"/>
                </a:solidFill>
                <a:effectLst/>
                <a:uLnTx/>
                <a:uFillTx/>
              </a:rPr>
              <a:t>Budget 2021 comparable à celui de 2020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prstClr val="black"/>
                </a:solidFill>
                <a:effectLst/>
                <a:uLnTx/>
                <a:uFillTx/>
              </a:rPr>
              <a:t>BP 2021 = 4 275 K € - CA 2020 = 4 082 K € soit + 193 K€</a:t>
            </a:r>
          </a:p>
        </p:txBody>
      </p:sp>
      <p:sp>
        <p:nvSpPr>
          <p:cNvPr id="10" name="Rectangle 9">
            <a:extLst>
              <a:ext uri="{FF2B5EF4-FFF2-40B4-BE49-F238E27FC236}">
                <a16:creationId xmlns:a16="http://schemas.microsoft.com/office/drawing/2014/main" id="{FDC92047-B95F-4749-9977-708729A0EB82}"/>
              </a:ext>
            </a:extLst>
          </p:cNvPr>
          <p:cNvSpPr/>
          <p:nvPr/>
        </p:nvSpPr>
        <p:spPr>
          <a:xfrm>
            <a:off x="1031846" y="1709487"/>
            <a:ext cx="9995818" cy="400110"/>
          </a:xfrm>
          <a:prstGeom prst="rect">
            <a:avLst/>
          </a:prstGeom>
          <a:solidFill>
            <a:schemeClr val="accent1">
              <a:lumMod val="60000"/>
              <a:lumOff val="40000"/>
            </a:scheme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prstClr val="black"/>
                </a:solidFill>
                <a:effectLst/>
                <a:uLnTx/>
                <a:uFillTx/>
              </a:rPr>
              <a:t>Répartition des dépenses et comparaison de 2018 à 2021</a:t>
            </a:r>
          </a:p>
        </p:txBody>
      </p:sp>
      <p:graphicFrame>
        <p:nvGraphicFramePr>
          <p:cNvPr id="12" name="Graphique 11">
            <a:extLst>
              <a:ext uri="{FF2B5EF4-FFF2-40B4-BE49-F238E27FC236}">
                <a16:creationId xmlns:a16="http://schemas.microsoft.com/office/drawing/2014/main" id="{E14F08BB-5795-4602-BEB9-93F027D23515}"/>
              </a:ext>
            </a:extLst>
          </p:cNvPr>
          <p:cNvGraphicFramePr>
            <a:graphicFrameLocks/>
          </p:cNvGraphicFramePr>
          <p:nvPr>
            <p:extLst>
              <p:ext uri="{D42A27DB-BD31-4B8C-83A1-F6EECF244321}">
                <p14:modId xmlns:p14="http://schemas.microsoft.com/office/powerpoint/2010/main" val="3751690510"/>
              </p:ext>
            </p:extLst>
          </p:nvPr>
        </p:nvGraphicFramePr>
        <p:xfrm>
          <a:off x="869872" y="2070100"/>
          <a:ext cx="10157792" cy="42862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9538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A6F91F7-42B0-450D-B2CB-9C13EFD54D85}"/>
              </a:ext>
            </a:extLst>
          </p:cNvPr>
          <p:cNvSpPr>
            <a:spLocks noGrp="1"/>
          </p:cNvSpPr>
          <p:nvPr>
            <p:ph type="ftr" sz="quarter" idx="11"/>
          </p:nvPr>
        </p:nvSpPr>
        <p:spPr>
          <a:xfrm>
            <a:off x="2095928" y="6504691"/>
            <a:ext cx="6514672" cy="249932"/>
          </a:xfrm>
        </p:spPr>
        <p:txBody>
          <a:bodyPr/>
          <a:lstStyle/>
          <a:p>
            <a:r>
              <a:rPr lang="fr-FR" b="1" dirty="0">
                <a:solidFill>
                  <a:schemeClr val="tx1"/>
                </a:solidFill>
              </a:rPr>
              <a:t>VILLE DE LENTILLY - CONSEIL MUNICIPAL DU 31 MARS 2021 - CA 2020 - BP 2021</a:t>
            </a:r>
          </a:p>
        </p:txBody>
      </p:sp>
      <p:sp>
        <p:nvSpPr>
          <p:cNvPr id="5" name="Espace réservé du numéro de diapositive 4">
            <a:extLst>
              <a:ext uri="{FF2B5EF4-FFF2-40B4-BE49-F238E27FC236}">
                <a16:creationId xmlns:a16="http://schemas.microsoft.com/office/drawing/2014/main" id="{BBF55909-F21C-4AEE-8F4F-0EF8C4FF17C5}"/>
              </a:ext>
            </a:extLst>
          </p:cNvPr>
          <p:cNvSpPr>
            <a:spLocks noGrp="1"/>
          </p:cNvSpPr>
          <p:nvPr>
            <p:ph type="sldNum" sz="quarter" idx="12"/>
          </p:nvPr>
        </p:nvSpPr>
        <p:spPr/>
        <p:txBody>
          <a:bodyPr/>
          <a:lstStyle/>
          <a:p>
            <a:fld id="{DF5659F9-612D-4A5E-A057-854B90781FF4}" type="slidenum">
              <a:rPr lang="fr-FR" smtClean="0"/>
              <a:t>21</a:t>
            </a:fld>
            <a:endParaRPr lang="fr-FR"/>
          </a:p>
        </p:txBody>
      </p:sp>
      <p:pic>
        <p:nvPicPr>
          <p:cNvPr id="6" name="Image 5">
            <a:extLst>
              <a:ext uri="{FF2B5EF4-FFF2-40B4-BE49-F238E27FC236}">
                <a16:creationId xmlns:a16="http://schemas.microsoft.com/office/drawing/2014/main" id="{73CAD9A6-DD9E-4AEA-9896-5DCB1DFF687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3088" y="6183016"/>
            <a:ext cx="456087" cy="611399"/>
          </a:xfrm>
          <a:prstGeom prst="rect">
            <a:avLst/>
          </a:prstGeom>
        </p:spPr>
      </p:pic>
      <p:sp>
        <p:nvSpPr>
          <p:cNvPr id="8" name="Titre 1">
            <a:extLst>
              <a:ext uri="{FF2B5EF4-FFF2-40B4-BE49-F238E27FC236}">
                <a16:creationId xmlns:a16="http://schemas.microsoft.com/office/drawing/2014/main" id="{4D43F650-AA31-4B51-A868-A66D373DDD28}"/>
              </a:ext>
            </a:extLst>
          </p:cNvPr>
          <p:cNvSpPr>
            <a:spLocks noGrp="1"/>
          </p:cNvSpPr>
          <p:nvPr>
            <p:ph type="title"/>
          </p:nvPr>
        </p:nvSpPr>
        <p:spPr>
          <a:xfrm>
            <a:off x="469785" y="122048"/>
            <a:ext cx="10374447" cy="523905"/>
          </a:xfrm>
          <a:solidFill>
            <a:schemeClr val="bg1"/>
          </a:solidFill>
          <a:ln w="28575">
            <a:solidFill>
              <a:schemeClr val="tx1"/>
            </a:solidFill>
          </a:ln>
          <a:effectLst>
            <a:glow rad="101600">
              <a:schemeClr val="accent1">
                <a:satMod val="175000"/>
                <a:alpha val="40000"/>
              </a:schemeClr>
            </a:glow>
          </a:effectLst>
        </p:spPr>
        <p:txBody>
          <a:bodyPr anchor="ctr">
            <a:normAutofit fontScale="90000"/>
          </a:bodyPr>
          <a:lstStyle/>
          <a:p>
            <a:pPr algn="ctr"/>
            <a:r>
              <a:rPr lang="fr-FR" sz="3600" b="1" dirty="0">
                <a:solidFill>
                  <a:srgbClr val="000000"/>
                </a:solidFill>
                <a:latin typeface="Calibri" panose="020F0502020204030204" pitchFamily="34" charset="0"/>
              </a:rPr>
              <a:t>Subventions aux associations</a:t>
            </a:r>
            <a:endParaRPr lang="fr-FR" sz="3400" dirty="0"/>
          </a:p>
        </p:txBody>
      </p:sp>
      <p:pic>
        <p:nvPicPr>
          <p:cNvPr id="11" name="Picture 2" descr="Three vying for two Hyrum council posts | Logan Hj | hjnews.com">
            <a:extLst>
              <a:ext uri="{FF2B5EF4-FFF2-40B4-BE49-F238E27FC236}">
                <a16:creationId xmlns:a16="http://schemas.microsoft.com/office/drawing/2014/main" id="{C08EBA09-4185-4D63-BB43-552394386D17}"/>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32784" y="136525"/>
            <a:ext cx="1060081" cy="1082365"/>
          </a:xfrm>
          <a:prstGeom prst="rect">
            <a:avLst/>
          </a:prstGeom>
          <a:gradFill>
            <a:gsLst>
              <a:gs pos="55000">
                <a:schemeClr val="accent4">
                  <a:lumMod val="40000"/>
                  <a:lumOff val="60000"/>
                </a:schemeClr>
              </a:gs>
              <a:gs pos="28000">
                <a:schemeClr val="accent1">
                  <a:lumMod val="0"/>
                  <a:lumOff val="100000"/>
                </a:schemeClr>
              </a:gs>
              <a:gs pos="100000">
                <a:schemeClr val="accent1">
                  <a:lumMod val="100000"/>
                </a:schemeClr>
              </a:gs>
            </a:gsLst>
            <a:path path="circle">
              <a:fillToRect l="50000" t="-80000" r="50000" b="180000"/>
            </a:path>
          </a:gradFill>
          <a:scene3d>
            <a:camera prst="orthographicFront"/>
            <a:lightRig rig="threePt" dir="t"/>
          </a:scene3d>
          <a:sp3d contourW="25400">
            <a:bevelT/>
            <a:bevelB prst="angle"/>
            <a:contourClr>
              <a:schemeClr val="accent1">
                <a:lumMod val="75000"/>
              </a:schemeClr>
            </a:contourClr>
          </a:sp3d>
        </p:spPr>
      </p:pic>
      <p:graphicFrame>
        <p:nvGraphicFramePr>
          <p:cNvPr id="12" name="Tableau 11">
            <a:extLst>
              <a:ext uri="{FF2B5EF4-FFF2-40B4-BE49-F238E27FC236}">
                <a16:creationId xmlns:a16="http://schemas.microsoft.com/office/drawing/2014/main" id="{729AB07F-19E4-4E78-911D-92387835CD1E}"/>
              </a:ext>
            </a:extLst>
          </p:cNvPr>
          <p:cNvGraphicFramePr>
            <a:graphicFrameLocks noGrp="1"/>
          </p:cNvGraphicFramePr>
          <p:nvPr/>
        </p:nvGraphicFramePr>
        <p:xfrm>
          <a:off x="281233" y="603300"/>
          <a:ext cx="5197883" cy="4717381"/>
        </p:xfrm>
        <a:graphic>
          <a:graphicData uri="http://schemas.openxmlformats.org/drawingml/2006/table">
            <a:tbl>
              <a:tblPr/>
              <a:tblGrid>
                <a:gridCol w="696354">
                  <a:extLst>
                    <a:ext uri="{9D8B030D-6E8A-4147-A177-3AD203B41FA5}">
                      <a16:colId xmlns:a16="http://schemas.microsoft.com/office/drawing/2014/main" val="3613985038"/>
                    </a:ext>
                  </a:extLst>
                </a:gridCol>
                <a:gridCol w="555520">
                  <a:extLst>
                    <a:ext uri="{9D8B030D-6E8A-4147-A177-3AD203B41FA5}">
                      <a16:colId xmlns:a16="http://schemas.microsoft.com/office/drawing/2014/main" val="2182944638"/>
                    </a:ext>
                  </a:extLst>
                </a:gridCol>
                <a:gridCol w="1987349">
                  <a:extLst>
                    <a:ext uri="{9D8B030D-6E8A-4147-A177-3AD203B41FA5}">
                      <a16:colId xmlns:a16="http://schemas.microsoft.com/office/drawing/2014/main" val="2342191180"/>
                    </a:ext>
                  </a:extLst>
                </a:gridCol>
                <a:gridCol w="918041">
                  <a:extLst>
                    <a:ext uri="{9D8B030D-6E8A-4147-A177-3AD203B41FA5}">
                      <a16:colId xmlns:a16="http://schemas.microsoft.com/office/drawing/2014/main" val="357868694"/>
                    </a:ext>
                  </a:extLst>
                </a:gridCol>
                <a:gridCol w="61289">
                  <a:extLst>
                    <a:ext uri="{9D8B030D-6E8A-4147-A177-3AD203B41FA5}">
                      <a16:colId xmlns:a16="http://schemas.microsoft.com/office/drawing/2014/main" val="489294211"/>
                    </a:ext>
                  </a:extLst>
                </a:gridCol>
                <a:gridCol w="61289">
                  <a:extLst>
                    <a:ext uri="{9D8B030D-6E8A-4147-A177-3AD203B41FA5}">
                      <a16:colId xmlns:a16="http://schemas.microsoft.com/office/drawing/2014/main" val="1876988556"/>
                    </a:ext>
                  </a:extLst>
                </a:gridCol>
                <a:gridCol w="918041">
                  <a:extLst>
                    <a:ext uri="{9D8B030D-6E8A-4147-A177-3AD203B41FA5}">
                      <a16:colId xmlns:a16="http://schemas.microsoft.com/office/drawing/2014/main" val="628756692"/>
                    </a:ext>
                  </a:extLst>
                </a:gridCol>
              </a:tblGrid>
              <a:tr h="234891">
                <a:tc gridSpan="7">
                  <a:txBody>
                    <a:bodyPr/>
                    <a:lstStyle/>
                    <a:p>
                      <a:pPr algn="ctr" fontAlgn="ctr"/>
                      <a:endParaRPr lang="fr-FR" sz="1000" b="1" i="0" u="none" strike="noStrike" dirty="0">
                        <a:solidFill>
                          <a:srgbClr val="000000"/>
                        </a:solidFill>
                        <a:effectLst/>
                        <a:latin typeface="Calibri" panose="020F0502020204030204" pitchFamily="34" charset="0"/>
                      </a:endParaRPr>
                    </a:p>
                  </a:txBody>
                  <a:tcPr marL="4355" marR="4355" marT="435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84837259"/>
                  </a:ext>
                </a:extLst>
              </a:tr>
              <a:tr h="249165">
                <a:tc>
                  <a:txBody>
                    <a:bodyPr/>
                    <a:lstStyle/>
                    <a:p>
                      <a:pPr algn="ctr" fontAlgn="ctr"/>
                      <a:r>
                        <a:rPr lang="fr-FR" sz="800" b="1" i="0" u="none" strike="noStrike" dirty="0">
                          <a:solidFill>
                            <a:srgbClr val="000000"/>
                          </a:solidFill>
                          <a:effectLst/>
                          <a:latin typeface="Calibri" panose="020F0502020204030204" pitchFamily="34" charset="0"/>
                        </a:rPr>
                        <a:t>POLES</a:t>
                      </a:r>
                    </a:p>
                  </a:txBody>
                  <a:tcPr marL="4355" marR="4355" marT="4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dirty="0">
                          <a:solidFill>
                            <a:srgbClr val="000000"/>
                          </a:solidFill>
                          <a:effectLst/>
                          <a:latin typeface="Calibri" panose="020F0502020204030204" pitchFamily="34" charset="0"/>
                        </a:rPr>
                        <a:t>CONTRAT</a:t>
                      </a:r>
                    </a:p>
                  </a:txBody>
                  <a:tcPr marL="4355" marR="4355" marT="4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dirty="0">
                          <a:solidFill>
                            <a:srgbClr val="000000"/>
                          </a:solidFill>
                          <a:effectLst/>
                          <a:latin typeface="Calibri" panose="020F0502020204030204" pitchFamily="34" charset="0"/>
                        </a:rPr>
                        <a:t>NOMS DES ASSOCIATIONS</a:t>
                      </a:r>
                    </a:p>
                  </a:txBody>
                  <a:tcPr marL="4355" marR="4355" marT="4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Calibri" panose="020F0502020204030204" pitchFamily="34" charset="0"/>
                        </a:rPr>
                        <a:t>Budget </a:t>
                      </a:r>
                      <a:r>
                        <a:rPr lang="fr-FR" sz="800" b="1" i="0" u="none" strike="noStrike">
                          <a:solidFill>
                            <a:srgbClr val="FF0000"/>
                          </a:solidFill>
                          <a:effectLst/>
                          <a:latin typeface="Calibri" panose="020F0502020204030204" pitchFamily="34" charset="0"/>
                        </a:rPr>
                        <a:t>2021</a:t>
                      </a:r>
                      <a:endParaRPr lang="fr-FR" sz="800" b="1" i="0" u="none" strike="noStrike">
                        <a:solidFill>
                          <a:srgbClr val="000000"/>
                        </a:solidFill>
                        <a:effectLst/>
                        <a:latin typeface="Calibri" panose="020F0502020204030204" pitchFamily="34" charset="0"/>
                      </a:endParaRPr>
                    </a:p>
                  </a:txBody>
                  <a:tcPr marL="4355" marR="4355" marT="4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1" i="0" u="none" strike="noStrike">
                          <a:solidFill>
                            <a:srgbClr val="000000"/>
                          </a:solidFill>
                          <a:effectLst/>
                          <a:latin typeface="Calibri" panose="020F0502020204030204" pitchFamily="34" charset="0"/>
                        </a:rPr>
                        <a:t>Rappel  Budget 2020</a:t>
                      </a:r>
                    </a:p>
                  </a:txBody>
                  <a:tcPr marL="4355" marR="4355" marT="4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22583014"/>
                  </a:ext>
                </a:extLst>
              </a:tr>
              <a:tr h="169333">
                <a:tc>
                  <a:txBody>
                    <a:bodyPr/>
                    <a:lstStyle/>
                    <a:p>
                      <a:pPr algn="l" fontAlgn="b"/>
                      <a:r>
                        <a:rPr lang="fr-FR" sz="800" b="1" i="0" u="none" strike="noStrike">
                          <a:solidFill>
                            <a:srgbClr val="000000"/>
                          </a:solidFill>
                          <a:effectLst/>
                          <a:latin typeface="Calibri" panose="020F0502020204030204" pitchFamily="34" charset="0"/>
                        </a:rPr>
                        <a:t>ENF.JEUN.</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dirty="0">
                          <a:solidFill>
                            <a:srgbClr val="000000"/>
                          </a:solidFill>
                          <a:effectLst/>
                          <a:latin typeface="Calibri" panose="020F0502020204030204" pitchFamily="34" charset="0"/>
                        </a:rPr>
                        <a:t>CAF</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dirty="0">
                          <a:solidFill>
                            <a:srgbClr val="000000"/>
                          </a:solidFill>
                          <a:effectLst/>
                          <a:latin typeface="Calibri" panose="020F0502020204030204" pitchFamily="34" charset="0"/>
                        </a:rPr>
                        <a:t>Les petits lutins</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dirty="0">
                          <a:solidFill>
                            <a:srgbClr val="000000"/>
                          </a:solidFill>
                          <a:effectLst/>
                          <a:latin typeface="Calibri" panose="020F0502020204030204" pitchFamily="34" charset="0"/>
                        </a:rPr>
                        <a:t>                  180 000 €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solidFill>
                            <a:srgbClr val="000000"/>
                          </a:solidFill>
                          <a:effectLst/>
                          <a:latin typeface="Calibri" panose="020F0502020204030204" pitchFamily="34" charset="0"/>
                        </a:rPr>
                        <a:t>                  155 000 €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0610483"/>
                  </a:ext>
                </a:extLst>
              </a:tr>
              <a:tr h="169333">
                <a:tc>
                  <a:txBody>
                    <a:bodyPr/>
                    <a:lstStyle/>
                    <a:p>
                      <a:pPr algn="l" fontAlgn="b"/>
                      <a:r>
                        <a:rPr lang="fr-FR" sz="800" b="1" i="0" u="none" strike="noStrike">
                          <a:solidFill>
                            <a:srgbClr val="000000"/>
                          </a:solidFill>
                          <a:effectLst/>
                          <a:latin typeface="Calibri" panose="020F0502020204030204" pitchFamily="34" charset="0"/>
                        </a:rPr>
                        <a:t>ENF.JEUN.</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000000"/>
                          </a:solidFill>
                          <a:effectLst/>
                          <a:latin typeface="Calibri" panose="020F0502020204030204" pitchFamily="34" charset="0"/>
                        </a:rPr>
                        <a:t>CAF</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FF0000"/>
                          </a:solidFill>
                          <a:effectLst/>
                          <a:latin typeface="Calibri" panose="020F0502020204030204" pitchFamily="34" charset="0"/>
                        </a:rPr>
                        <a:t>Poly'gones</a:t>
                      </a:r>
                      <a:r>
                        <a:rPr lang="fr-FR" sz="800" b="0" i="0" u="none" strike="noStrike">
                          <a:solidFill>
                            <a:srgbClr val="000000"/>
                          </a:solidFill>
                          <a:effectLst/>
                          <a:latin typeface="Calibri" panose="020F0502020204030204" pitchFamily="34" charset="0"/>
                        </a:rPr>
                        <a:t> centre de loisirs</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dirty="0">
                          <a:solidFill>
                            <a:srgbClr val="000000"/>
                          </a:solidFill>
                          <a:effectLst/>
                          <a:latin typeface="Calibri" panose="020F0502020204030204" pitchFamily="34" charset="0"/>
                        </a:rPr>
                        <a:t>                    26 000 €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dirty="0">
                        <a:solidFill>
                          <a:srgbClr val="000000"/>
                        </a:solidFill>
                        <a:effectLst/>
                        <a:latin typeface="Calibri" panose="020F0502020204030204" pitchFamily="34" charset="0"/>
                      </a:endParaRPr>
                    </a:p>
                  </a:txBody>
                  <a:tcPr marL="4355" marR="4355" marT="43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solidFill>
                            <a:srgbClr val="000000"/>
                          </a:solidFill>
                          <a:effectLst/>
                          <a:latin typeface="Calibri" panose="020F0502020204030204" pitchFamily="34" charset="0"/>
                        </a:rPr>
                        <a:t>                    26 600 €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1444837"/>
                  </a:ext>
                </a:extLst>
              </a:tr>
              <a:tr h="169333">
                <a:tc>
                  <a:txBody>
                    <a:bodyPr/>
                    <a:lstStyle/>
                    <a:p>
                      <a:pPr algn="l" fontAlgn="b"/>
                      <a:r>
                        <a:rPr lang="fr-FR" sz="800" b="1" i="0" u="none" strike="noStrike">
                          <a:solidFill>
                            <a:srgbClr val="000000"/>
                          </a:solidFill>
                          <a:effectLst/>
                          <a:latin typeface="Calibri" panose="020F0502020204030204" pitchFamily="34" charset="0"/>
                        </a:rPr>
                        <a:t>ENF.JEUN.</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000000"/>
                          </a:solidFill>
                          <a:effectLst/>
                          <a:latin typeface="Calibri" panose="020F0502020204030204" pitchFamily="34" charset="0"/>
                        </a:rPr>
                        <a:t>CAF</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FF0000"/>
                          </a:solidFill>
                          <a:effectLst/>
                          <a:latin typeface="Calibri" panose="020F0502020204030204" pitchFamily="34" charset="0"/>
                        </a:rPr>
                        <a:t>poly'gones</a:t>
                      </a:r>
                      <a:r>
                        <a:rPr lang="fr-FR" sz="800" b="0" i="0" u="none" strike="noStrike">
                          <a:solidFill>
                            <a:srgbClr val="000000"/>
                          </a:solidFill>
                          <a:effectLst/>
                          <a:latin typeface="Calibri" panose="020F0502020204030204" pitchFamily="34" charset="0"/>
                        </a:rPr>
                        <a:t> secteur jeunes</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000000"/>
                          </a:solidFill>
                          <a:effectLst/>
                          <a:latin typeface="Calibri" panose="020F0502020204030204" pitchFamily="34" charset="0"/>
                        </a:rPr>
                        <a:t>                    26 000 €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dirty="0">
                          <a:solidFill>
                            <a:srgbClr val="000000"/>
                          </a:solidFill>
                          <a:effectLst/>
                          <a:latin typeface="Calibri" panose="020F0502020204030204" pitchFamily="34" charset="0"/>
                        </a:rPr>
                        <a:t>                    23 560 €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8641120"/>
                  </a:ext>
                </a:extLst>
              </a:tr>
              <a:tr h="169333">
                <a:tc>
                  <a:txBody>
                    <a:bodyPr/>
                    <a:lstStyle/>
                    <a:p>
                      <a:pPr algn="l" fontAlgn="b"/>
                      <a:r>
                        <a:rPr lang="fr-FR" sz="800" b="1" i="0" u="none" strike="noStrike">
                          <a:solidFill>
                            <a:srgbClr val="000000"/>
                          </a:solidFill>
                          <a:effectLst/>
                          <a:latin typeface="Calibri" panose="020F0502020204030204" pitchFamily="34" charset="0"/>
                        </a:rPr>
                        <a:t>ENF.JEUN.</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000000"/>
                          </a:solidFill>
                          <a:effectLst/>
                          <a:latin typeface="Calibri" panose="020F0502020204030204" pitchFamily="34" charset="0"/>
                        </a:rPr>
                        <a:t>CAF</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FF0000"/>
                          </a:solidFill>
                          <a:effectLst/>
                          <a:latin typeface="Calibri" panose="020F0502020204030204" pitchFamily="34" charset="0"/>
                        </a:rPr>
                        <a:t>poly'gones </a:t>
                      </a:r>
                      <a:r>
                        <a:rPr lang="fr-FR" sz="800" b="0" i="0" u="none" strike="noStrike">
                          <a:solidFill>
                            <a:srgbClr val="000000"/>
                          </a:solidFill>
                          <a:effectLst/>
                          <a:latin typeface="Calibri" panose="020F0502020204030204" pitchFamily="34" charset="0"/>
                        </a:rPr>
                        <a:t>camps</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dirty="0">
                          <a:solidFill>
                            <a:srgbClr val="000000"/>
                          </a:solidFill>
                          <a:effectLst/>
                          <a:latin typeface="Calibri" panose="020F0502020204030204" pitchFamily="34" charset="0"/>
                        </a:rPr>
                        <a:t>                             -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0000840"/>
                  </a:ext>
                </a:extLst>
              </a:tr>
              <a:tr h="169333">
                <a:tc>
                  <a:txBody>
                    <a:bodyPr/>
                    <a:lstStyle/>
                    <a:p>
                      <a:pPr algn="l" fontAlgn="b"/>
                      <a:r>
                        <a:rPr lang="fr-FR" sz="800" b="1" i="0" u="none" strike="noStrike">
                          <a:solidFill>
                            <a:srgbClr val="000000"/>
                          </a:solidFill>
                          <a:effectLst/>
                          <a:latin typeface="Calibri" panose="020F0502020204030204" pitchFamily="34" charset="0"/>
                        </a:rPr>
                        <a:t>ENF.JEUN.</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000000"/>
                          </a:solidFill>
                          <a:effectLst/>
                          <a:latin typeface="Calibri" panose="020F0502020204030204" pitchFamily="34" charset="0"/>
                        </a:rPr>
                        <a:t>CAF</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FF0000"/>
                          </a:solidFill>
                          <a:effectLst/>
                          <a:latin typeface="Calibri" panose="020F0502020204030204" pitchFamily="34" charset="0"/>
                        </a:rPr>
                        <a:t>poly'gones</a:t>
                      </a:r>
                      <a:r>
                        <a:rPr lang="fr-FR" sz="800" b="0" i="0" u="none" strike="noStrike">
                          <a:solidFill>
                            <a:srgbClr val="000000"/>
                          </a:solidFill>
                          <a:effectLst/>
                          <a:latin typeface="Calibri" panose="020F0502020204030204" pitchFamily="34" charset="0"/>
                        </a:rPr>
                        <a:t> bafa</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000000"/>
                          </a:solidFill>
                          <a:effectLst/>
                          <a:latin typeface="Calibri" panose="020F0502020204030204" pitchFamily="34" charset="0"/>
                        </a:rPr>
                        <a:t>                             -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dirty="0">
                          <a:solidFill>
                            <a:srgbClr val="000000"/>
                          </a:solidFill>
                          <a:effectLst/>
                          <a:latin typeface="Calibri" panose="020F0502020204030204" pitchFamily="34" charset="0"/>
                        </a:rPr>
                        <a:t>                             -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1131408"/>
                  </a:ext>
                </a:extLst>
              </a:tr>
              <a:tr h="169333">
                <a:tc>
                  <a:txBody>
                    <a:bodyPr/>
                    <a:lstStyle/>
                    <a:p>
                      <a:pPr algn="l" fontAlgn="b"/>
                      <a:r>
                        <a:rPr lang="fr-FR" sz="800" b="1" i="0" u="none" strike="noStrike">
                          <a:solidFill>
                            <a:srgbClr val="000000"/>
                          </a:solidFill>
                          <a:effectLst/>
                          <a:latin typeface="Calibri" panose="020F0502020204030204" pitchFamily="34" charset="0"/>
                        </a:rPr>
                        <a:t>ENF.JEUN.</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000000"/>
                          </a:solidFill>
                          <a:effectLst/>
                          <a:latin typeface="Calibri" panose="020F0502020204030204" pitchFamily="34" charset="0"/>
                        </a:rPr>
                        <a:t>CAF</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FF0000"/>
                          </a:solidFill>
                          <a:effectLst/>
                          <a:latin typeface="Calibri" panose="020F0502020204030204" pitchFamily="34" charset="0"/>
                        </a:rPr>
                        <a:t>poly'gones mini-bus</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000000"/>
                          </a:solidFill>
                          <a:effectLst/>
                          <a:latin typeface="Calibri" panose="020F0502020204030204" pitchFamily="34" charset="0"/>
                        </a:rPr>
                        <a:t>                             -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dirty="0">
                          <a:solidFill>
                            <a:srgbClr val="000000"/>
                          </a:solidFill>
                          <a:effectLst/>
                          <a:latin typeface="Calibri" panose="020F0502020204030204" pitchFamily="34" charset="0"/>
                        </a:rPr>
                        <a:t>                             -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6492322"/>
                  </a:ext>
                </a:extLst>
              </a:tr>
              <a:tr h="169333">
                <a:tc>
                  <a:txBody>
                    <a:bodyPr/>
                    <a:lstStyle/>
                    <a:p>
                      <a:pPr algn="l" fontAlgn="b"/>
                      <a:r>
                        <a:rPr lang="fr-FR" sz="800" b="1" i="0" u="none" strike="noStrike">
                          <a:solidFill>
                            <a:srgbClr val="000000"/>
                          </a:solidFill>
                          <a:effectLst/>
                          <a:latin typeface="Calibri" panose="020F0502020204030204" pitchFamily="34" charset="0"/>
                        </a:rPr>
                        <a:t>ENF.JEUN.</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000000"/>
                          </a:solidFill>
                          <a:effectLst/>
                          <a:latin typeface="Calibri" panose="020F0502020204030204" pitchFamily="34" charset="0"/>
                        </a:rPr>
                        <a:t>Non CAF</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000000"/>
                          </a:solidFill>
                          <a:effectLst/>
                          <a:latin typeface="Calibri" panose="020F0502020204030204" pitchFamily="34" charset="0"/>
                        </a:rPr>
                        <a:t>Resto. scolaire école publique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000000"/>
                          </a:solidFill>
                          <a:effectLst/>
                          <a:latin typeface="Calibri" panose="020F0502020204030204" pitchFamily="34" charset="0"/>
                        </a:rPr>
                        <a:t>                             -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dirty="0">
                          <a:solidFill>
                            <a:srgbClr val="000000"/>
                          </a:solidFill>
                          <a:effectLst/>
                          <a:latin typeface="Calibri" panose="020F0502020204030204" pitchFamily="34" charset="0"/>
                        </a:rPr>
                        <a:t>                             -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6417053"/>
                  </a:ext>
                </a:extLst>
              </a:tr>
              <a:tr h="169333">
                <a:tc>
                  <a:txBody>
                    <a:bodyPr/>
                    <a:lstStyle/>
                    <a:p>
                      <a:pPr algn="l" fontAlgn="b"/>
                      <a:r>
                        <a:rPr lang="fr-FR" sz="800" b="1" i="0" u="none" strike="noStrike">
                          <a:solidFill>
                            <a:srgbClr val="000000"/>
                          </a:solidFill>
                          <a:effectLst/>
                          <a:latin typeface="Calibri" panose="020F0502020204030204" pitchFamily="34" charset="0"/>
                        </a:rPr>
                        <a:t>ENF.JEUN.</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000000"/>
                          </a:solidFill>
                          <a:effectLst/>
                          <a:latin typeface="Calibri" panose="020F0502020204030204" pitchFamily="34" charset="0"/>
                        </a:rPr>
                        <a:t>Non CAF</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000000"/>
                          </a:solidFill>
                          <a:effectLst/>
                          <a:latin typeface="Calibri" panose="020F0502020204030204" pitchFamily="34" charset="0"/>
                        </a:rPr>
                        <a:t>Resto. scolaire école privé</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000000"/>
                          </a:solidFill>
                          <a:effectLst/>
                          <a:latin typeface="Calibri" panose="020F0502020204030204" pitchFamily="34" charset="0"/>
                        </a:rPr>
                        <a:t>                      3 206 €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dirty="0">
                          <a:solidFill>
                            <a:srgbClr val="000000"/>
                          </a:solidFill>
                          <a:effectLst/>
                          <a:latin typeface="Calibri" panose="020F0502020204030204" pitchFamily="34" charset="0"/>
                        </a:rPr>
                        <a:t>                      5 052 €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9288036"/>
                  </a:ext>
                </a:extLst>
              </a:tr>
              <a:tr h="169333">
                <a:tc>
                  <a:txBody>
                    <a:bodyPr/>
                    <a:lstStyle/>
                    <a:p>
                      <a:pPr algn="l" fontAlgn="b"/>
                      <a:r>
                        <a:rPr lang="fr-FR" sz="800" b="1" i="0" u="none" strike="noStrike">
                          <a:solidFill>
                            <a:srgbClr val="000000"/>
                          </a:solidFill>
                          <a:effectLst/>
                          <a:latin typeface="Calibri" panose="020F0502020204030204" pitchFamily="34" charset="0"/>
                        </a:rPr>
                        <a:t>ENF.JEUN.</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000000"/>
                          </a:solidFill>
                          <a:effectLst/>
                          <a:latin typeface="Calibri" panose="020F0502020204030204" pitchFamily="34" charset="0"/>
                        </a:rPr>
                        <a:t>Non CAF</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000000"/>
                          </a:solidFill>
                          <a:effectLst/>
                          <a:latin typeface="Calibri" panose="020F0502020204030204" pitchFamily="34" charset="0"/>
                        </a:rPr>
                        <a:t>Coop. école primaire pub.</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000000"/>
                          </a:solidFill>
                          <a:effectLst/>
                          <a:latin typeface="Calibri" panose="020F0502020204030204" pitchFamily="34" charset="0"/>
                        </a:rPr>
                        <a:t>                      9 974 €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dirty="0">
                          <a:solidFill>
                            <a:srgbClr val="000000"/>
                          </a:solidFill>
                          <a:effectLst/>
                          <a:latin typeface="Calibri" panose="020F0502020204030204" pitchFamily="34" charset="0"/>
                        </a:rPr>
                        <a:t>                      9 371 €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431658"/>
                  </a:ext>
                </a:extLst>
              </a:tr>
              <a:tr h="169333">
                <a:tc>
                  <a:txBody>
                    <a:bodyPr/>
                    <a:lstStyle/>
                    <a:p>
                      <a:pPr algn="l" fontAlgn="b"/>
                      <a:r>
                        <a:rPr lang="fr-FR" sz="800" b="1" i="0" u="none" strike="noStrike">
                          <a:solidFill>
                            <a:srgbClr val="000000"/>
                          </a:solidFill>
                          <a:effectLst/>
                          <a:latin typeface="Calibri" panose="020F0502020204030204" pitchFamily="34" charset="0"/>
                        </a:rPr>
                        <a:t>ENF.JEUN.</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000000"/>
                          </a:solidFill>
                          <a:effectLst/>
                          <a:latin typeface="Calibri" panose="020F0502020204030204" pitchFamily="34" charset="0"/>
                        </a:rPr>
                        <a:t>Non CAF</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000000"/>
                          </a:solidFill>
                          <a:effectLst/>
                          <a:latin typeface="Calibri" panose="020F0502020204030204" pitchFamily="34" charset="0"/>
                        </a:rPr>
                        <a:t>Coop. école maternelle pub.</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000000"/>
                          </a:solidFill>
                          <a:effectLst/>
                          <a:latin typeface="Calibri" panose="020F0502020204030204" pitchFamily="34" charset="0"/>
                        </a:rPr>
                        <a:t>                      4 000 €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dirty="0">
                          <a:solidFill>
                            <a:srgbClr val="000000"/>
                          </a:solidFill>
                          <a:effectLst/>
                          <a:latin typeface="Calibri" panose="020F0502020204030204" pitchFamily="34" charset="0"/>
                        </a:rPr>
                        <a:t>                      4 340 €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4842001"/>
                  </a:ext>
                </a:extLst>
              </a:tr>
              <a:tr h="169333">
                <a:tc>
                  <a:txBody>
                    <a:bodyPr/>
                    <a:lstStyle/>
                    <a:p>
                      <a:pPr algn="l" fontAlgn="b"/>
                      <a:r>
                        <a:rPr lang="fr-FR" sz="800" b="1" i="0" u="none" strike="noStrike">
                          <a:solidFill>
                            <a:srgbClr val="000000"/>
                          </a:solidFill>
                          <a:effectLst/>
                          <a:latin typeface="Calibri" panose="020F0502020204030204" pitchFamily="34" charset="0"/>
                        </a:rPr>
                        <a:t>ENF.JEUN.</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000000"/>
                          </a:solidFill>
                          <a:effectLst/>
                          <a:latin typeface="Calibri" panose="020F0502020204030204" pitchFamily="34" charset="0"/>
                        </a:rPr>
                        <a:t>Non CAF</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000000"/>
                          </a:solidFill>
                          <a:effectLst/>
                          <a:latin typeface="Calibri" panose="020F0502020204030204" pitchFamily="34" charset="0"/>
                        </a:rPr>
                        <a:t>Apel Jeanne d'Arc</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dirty="0">
                          <a:solidFill>
                            <a:srgbClr val="000000"/>
                          </a:solidFill>
                          <a:effectLst/>
                          <a:latin typeface="Calibri" panose="020F0502020204030204" pitchFamily="34" charset="0"/>
                        </a:rPr>
                        <a:t>                      3 533 €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dirty="0">
                          <a:solidFill>
                            <a:srgbClr val="000000"/>
                          </a:solidFill>
                          <a:effectLst/>
                          <a:latin typeface="Calibri" panose="020F0502020204030204" pitchFamily="34" charset="0"/>
                        </a:rPr>
                        <a:t>                      3 469 €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5421755"/>
                  </a:ext>
                </a:extLst>
              </a:tr>
              <a:tr h="169333">
                <a:tc>
                  <a:txBody>
                    <a:bodyPr/>
                    <a:lstStyle/>
                    <a:p>
                      <a:pPr algn="l" fontAlgn="b"/>
                      <a:r>
                        <a:rPr lang="fr-FR" sz="800" b="1" i="0" u="none" strike="noStrike">
                          <a:solidFill>
                            <a:srgbClr val="000000"/>
                          </a:solidFill>
                          <a:effectLst/>
                          <a:latin typeface="Calibri" panose="020F0502020204030204" pitchFamily="34" charset="0"/>
                        </a:rPr>
                        <a:t>ENF.JEUN.</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000000"/>
                          </a:solidFill>
                          <a:effectLst/>
                          <a:latin typeface="Calibri" panose="020F0502020204030204" pitchFamily="34" charset="0"/>
                        </a:rPr>
                        <a:t>Non CAF</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000000"/>
                          </a:solidFill>
                          <a:effectLst/>
                          <a:latin typeface="Calibri" panose="020F0502020204030204" pitchFamily="34" charset="0"/>
                        </a:rPr>
                        <a:t>Prévention routière</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000000"/>
                          </a:solidFill>
                          <a:effectLst/>
                          <a:latin typeface="Calibri" panose="020F0502020204030204" pitchFamily="34" charset="0"/>
                        </a:rPr>
                        <a:t>                          276 €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dirty="0">
                          <a:solidFill>
                            <a:srgbClr val="000000"/>
                          </a:solidFill>
                          <a:effectLst/>
                          <a:latin typeface="Calibri" panose="020F0502020204030204" pitchFamily="34" charset="0"/>
                        </a:rPr>
                        <a:t>                          276 €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6383064"/>
                  </a:ext>
                </a:extLst>
              </a:tr>
              <a:tr h="169333">
                <a:tc>
                  <a:txBody>
                    <a:bodyPr/>
                    <a:lstStyle/>
                    <a:p>
                      <a:pPr algn="l" fontAlgn="b"/>
                      <a:r>
                        <a:rPr lang="fr-FR" sz="800" b="1" i="0" u="none" strike="noStrike">
                          <a:solidFill>
                            <a:srgbClr val="000000"/>
                          </a:solidFill>
                          <a:effectLst/>
                          <a:latin typeface="Calibri" panose="020F0502020204030204" pitchFamily="34" charset="0"/>
                        </a:rPr>
                        <a:t>ENF.JEUN.</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000000"/>
                          </a:solidFill>
                          <a:effectLst/>
                          <a:latin typeface="Calibri" panose="020F0502020204030204" pitchFamily="34" charset="0"/>
                        </a:rPr>
                        <a:t>Non CAF</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dirty="0">
                          <a:solidFill>
                            <a:srgbClr val="000000"/>
                          </a:solidFill>
                          <a:effectLst/>
                          <a:latin typeface="Calibri" panose="020F0502020204030204" pitchFamily="34" charset="0"/>
                        </a:rPr>
                        <a:t>DDEN</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000000"/>
                          </a:solidFill>
                          <a:effectLst/>
                          <a:latin typeface="Calibri" panose="020F0502020204030204" pitchFamily="34" charset="0"/>
                        </a:rPr>
                        <a:t>                            76 €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dirty="0">
                          <a:solidFill>
                            <a:srgbClr val="000000"/>
                          </a:solidFill>
                          <a:effectLst/>
                          <a:latin typeface="Calibri" panose="020F0502020204030204" pitchFamily="34" charset="0"/>
                        </a:rPr>
                        <a:t>                            76 €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3523116"/>
                  </a:ext>
                </a:extLst>
              </a:tr>
              <a:tr h="169333">
                <a:tc gridSpan="3">
                  <a:txBody>
                    <a:bodyPr/>
                    <a:lstStyle/>
                    <a:p>
                      <a:pPr algn="ctr" fontAlgn="b"/>
                      <a:r>
                        <a:rPr lang="fr-FR" sz="800" b="1" i="0" u="none" strike="noStrike">
                          <a:solidFill>
                            <a:srgbClr val="000000"/>
                          </a:solidFill>
                          <a:effectLst/>
                          <a:latin typeface="Calibri" panose="020F0502020204030204" pitchFamily="34" charset="0"/>
                        </a:rPr>
                        <a:t>Sous total</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fr-FR"/>
                    </a:p>
                  </a:txBody>
                  <a:tcPr/>
                </a:tc>
                <a:tc hMerge="1">
                  <a:txBody>
                    <a:bodyPr/>
                    <a:lstStyle/>
                    <a:p>
                      <a:endParaRPr lang="fr-FR"/>
                    </a:p>
                  </a:txBody>
                  <a:tcPr/>
                </a:tc>
                <a:tc>
                  <a:txBody>
                    <a:bodyPr/>
                    <a:lstStyle/>
                    <a:p>
                      <a:pPr algn="l" fontAlgn="b"/>
                      <a:r>
                        <a:rPr lang="fr-FR" sz="800" b="1" i="0" u="none" strike="noStrike">
                          <a:solidFill>
                            <a:srgbClr val="000000"/>
                          </a:solidFill>
                          <a:effectLst/>
                          <a:latin typeface="Calibri" panose="020F0502020204030204" pitchFamily="34" charset="0"/>
                        </a:rPr>
                        <a:t>                  253 065 € </a:t>
                      </a:r>
                    </a:p>
                  </a:txBody>
                  <a:tcPr marL="4355" marR="4355" marT="435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1" i="0" u="none" strike="noStrike" dirty="0">
                          <a:solidFill>
                            <a:srgbClr val="000000"/>
                          </a:solidFill>
                          <a:effectLst/>
                          <a:latin typeface="Calibri" panose="020F0502020204030204" pitchFamily="34" charset="0"/>
                        </a:rPr>
                        <a:t>                  227 744 €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3522216"/>
                  </a:ext>
                </a:extLst>
              </a:tr>
              <a:tr h="169333">
                <a:tc>
                  <a:txBody>
                    <a:bodyPr/>
                    <a:lstStyle/>
                    <a:p>
                      <a:pPr algn="l" fontAlgn="b"/>
                      <a:r>
                        <a:rPr lang="fr-FR" sz="800" b="1" i="0" u="none" strike="noStrike">
                          <a:solidFill>
                            <a:srgbClr val="000000"/>
                          </a:solidFill>
                          <a:effectLst/>
                          <a:latin typeface="Calibri" panose="020F0502020204030204" pitchFamily="34" charset="0"/>
                        </a:rPr>
                        <a:t>SPORT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fr-FR" sz="800" b="0" i="0" u="none" strike="noStrike" dirty="0">
                          <a:solidFill>
                            <a:srgbClr val="000000"/>
                          </a:solidFill>
                          <a:effectLst/>
                          <a:latin typeface="Calibri" panose="020F0502020204030204" pitchFamily="34" charset="0"/>
                        </a:rPr>
                        <a:t>Amicale </a:t>
                      </a:r>
                      <a:r>
                        <a:rPr lang="fr-FR" sz="800" b="0" i="0" u="none" strike="noStrike" dirty="0" err="1">
                          <a:solidFill>
                            <a:srgbClr val="000000"/>
                          </a:solidFill>
                          <a:effectLst/>
                          <a:latin typeface="Calibri" panose="020F0502020204030204" pitchFamily="34" charset="0"/>
                        </a:rPr>
                        <a:t>laique</a:t>
                      </a:r>
                      <a:endParaRPr lang="fr-FR" sz="800" b="0" i="0" u="none" strike="noStrike" dirty="0">
                        <a:solidFill>
                          <a:srgbClr val="000000"/>
                        </a:solidFill>
                        <a:effectLst/>
                        <a:latin typeface="Calibri" panose="020F0502020204030204" pitchFamily="34" charset="0"/>
                      </a:endParaRP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fr-FR" sz="800" b="0" i="0" u="none" strike="noStrike">
                          <a:solidFill>
                            <a:srgbClr val="000000"/>
                          </a:solidFill>
                          <a:effectLst/>
                          <a:latin typeface="Calibri" panose="020F0502020204030204" pitchFamily="34" charset="0"/>
                        </a:rPr>
                        <a:t>                      5 500 €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dirty="0">
                          <a:solidFill>
                            <a:srgbClr val="000000"/>
                          </a:solidFill>
                          <a:effectLst/>
                          <a:latin typeface="Calibri" panose="020F0502020204030204" pitchFamily="34" charset="0"/>
                        </a:rPr>
                        <a:t>                      5 446 €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4165041"/>
                  </a:ext>
                </a:extLst>
              </a:tr>
              <a:tr h="169333">
                <a:tc>
                  <a:txBody>
                    <a:bodyPr/>
                    <a:lstStyle/>
                    <a:p>
                      <a:pPr algn="l" fontAlgn="b"/>
                      <a:r>
                        <a:rPr lang="fr-FR" sz="800" b="1" i="0" u="none" strike="noStrike">
                          <a:solidFill>
                            <a:srgbClr val="000000"/>
                          </a:solidFill>
                          <a:effectLst/>
                          <a:latin typeface="Calibri" panose="020F0502020204030204" pitchFamily="34" charset="0"/>
                        </a:rPr>
                        <a:t>SPORT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fr-FR" sz="800" b="0" i="0" u="none" strike="noStrike">
                          <a:solidFill>
                            <a:srgbClr val="000000"/>
                          </a:solidFill>
                          <a:effectLst/>
                          <a:latin typeface="Calibri" panose="020F0502020204030204" pitchFamily="34" charset="0"/>
                        </a:rPr>
                        <a:t>ACCL</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fr-FR" sz="800" b="0" i="0" u="none" strike="noStrike">
                          <a:solidFill>
                            <a:srgbClr val="000000"/>
                          </a:solidFill>
                          <a:effectLst/>
                          <a:latin typeface="Calibri" panose="020F0502020204030204" pitchFamily="34" charset="0"/>
                        </a:rPr>
                        <a:t>                             -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dirty="0">
                          <a:solidFill>
                            <a:srgbClr val="000000"/>
                          </a:solidFill>
                          <a:effectLst/>
                          <a:latin typeface="Calibri" panose="020F0502020204030204" pitchFamily="34" charset="0"/>
                        </a:rPr>
                        <a:t>                            72 €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1248089"/>
                  </a:ext>
                </a:extLst>
              </a:tr>
              <a:tr h="169333">
                <a:tc>
                  <a:txBody>
                    <a:bodyPr/>
                    <a:lstStyle/>
                    <a:p>
                      <a:pPr algn="l" fontAlgn="b"/>
                      <a:r>
                        <a:rPr lang="fr-FR" sz="800" b="1" i="0" u="none" strike="noStrike">
                          <a:solidFill>
                            <a:srgbClr val="000000"/>
                          </a:solidFill>
                          <a:effectLst/>
                          <a:latin typeface="Calibri" panose="020F0502020204030204" pitchFamily="34" charset="0"/>
                        </a:rPr>
                        <a:t>SPORT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fr-FR" sz="800" b="0" i="0" u="none" strike="noStrike">
                          <a:solidFill>
                            <a:srgbClr val="000000"/>
                          </a:solidFill>
                          <a:effectLst/>
                          <a:latin typeface="Calibri" panose="020F0502020204030204" pitchFamily="34" charset="0"/>
                        </a:rPr>
                        <a:t>Blees</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fr-FR" sz="800" b="0" i="0" u="none" strike="noStrike">
                          <a:solidFill>
                            <a:srgbClr val="000000"/>
                          </a:solidFill>
                          <a:effectLst/>
                          <a:latin typeface="Calibri" panose="020F0502020204030204" pitchFamily="34" charset="0"/>
                        </a:rPr>
                        <a:t>                      2 500 €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dirty="0">
                          <a:solidFill>
                            <a:srgbClr val="000000"/>
                          </a:solidFill>
                          <a:effectLst/>
                          <a:latin typeface="Calibri" panose="020F0502020204030204" pitchFamily="34" charset="0"/>
                        </a:rPr>
                        <a:t>                      2 404 €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1714541"/>
                  </a:ext>
                </a:extLst>
              </a:tr>
              <a:tr h="169333">
                <a:tc>
                  <a:txBody>
                    <a:bodyPr/>
                    <a:lstStyle/>
                    <a:p>
                      <a:pPr algn="l" fontAlgn="b"/>
                      <a:r>
                        <a:rPr lang="fr-FR" sz="800" b="1" i="0" u="none" strike="noStrike">
                          <a:solidFill>
                            <a:srgbClr val="000000"/>
                          </a:solidFill>
                          <a:effectLst/>
                          <a:latin typeface="Calibri" panose="020F0502020204030204" pitchFamily="34" charset="0"/>
                        </a:rPr>
                        <a:t>SPORT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fr-FR" sz="800" b="0" i="0" u="none" strike="noStrike">
                          <a:solidFill>
                            <a:srgbClr val="000000"/>
                          </a:solidFill>
                          <a:effectLst/>
                          <a:latin typeface="Calibri" panose="020F0502020204030204" pitchFamily="34" charset="0"/>
                        </a:rPr>
                        <a:t>Clem</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fr-FR" sz="800" b="0" i="0" u="none" strike="noStrike">
                          <a:solidFill>
                            <a:srgbClr val="000000"/>
                          </a:solidFill>
                          <a:effectLst/>
                          <a:latin typeface="Calibri" panose="020F0502020204030204" pitchFamily="34" charset="0"/>
                        </a:rPr>
                        <a:t>                             -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dirty="0">
                          <a:solidFill>
                            <a:srgbClr val="000000"/>
                          </a:solidFill>
                          <a:effectLst/>
                          <a:latin typeface="Calibri" panose="020F0502020204030204" pitchFamily="34" charset="0"/>
                        </a:rPr>
                        <a:t>                      1 416 €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9589203"/>
                  </a:ext>
                </a:extLst>
              </a:tr>
              <a:tr h="169333">
                <a:tc>
                  <a:txBody>
                    <a:bodyPr/>
                    <a:lstStyle/>
                    <a:p>
                      <a:pPr algn="l" fontAlgn="b"/>
                      <a:r>
                        <a:rPr lang="fr-FR" sz="800" b="1" i="0" u="none" strike="noStrike">
                          <a:solidFill>
                            <a:srgbClr val="000000"/>
                          </a:solidFill>
                          <a:effectLst/>
                          <a:latin typeface="Calibri" panose="020F0502020204030204" pitchFamily="34" charset="0"/>
                        </a:rPr>
                        <a:t>SPORT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fr-FR" sz="800" b="0" i="0" u="none" strike="noStrike">
                          <a:solidFill>
                            <a:srgbClr val="000000"/>
                          </a:solidFill>
                          <a:effectLst/>
                          <a:latin typeface="Calibri" panose="020F0502020204030204" pitchFamily="34" charset="0"/>
                        </a:rPr>
                        <a:t>Futsal</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fr-FR" sz="800" b="0" i="0" u="none" strike="noStrike">
                          <a:solidFill>
                            <a:srgbClr val="000000"/>
                          </a:solidFill>
                          <a:effectLst/>
                          <a:latin typeface="Calibri" panose="020F0502020204030204" pitchFamily="34" charset="0"/>
                        </a:rPr>
                        <a:t>                             -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dirty="0">
                          <a:solidFill>
                            <a:srgbClr val="000000"/>
                          </a:solidFill>
                          <a:effectLst/>
                          <a:latin typeface="Calibri" panose="020F0502020204030204" pitchFamily="34" charset="0"/>
                        </a:rPr>
                        <a:t>                             -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5103057"/>
                  </a:ext>
                </a:extLst>
              </a:tr>
              <a:tr h="169333">
                <a:tc>
                  <a:txBody>
                    <a:bodyPr/>
                    <a:lstStyle/>
                    <a:p>
                      <a:pPr algn="l" fontAlgn="b"/>
                      <a:r>
                        <a:rPr lang="fr-FR" sz="800" b="1" i="0" u="none" strike="noStrike">
                          <a:solidFill>
                            <a:srgbClr val="000000"/>
                          </a:solidFill>
                          <a:effectLst/>
                          <a:latin typeface="Calibri" panose="020F0502020204030204" pitchFamily="34" charset="0"/>
                        </a:rPr>
                        <a:t>SPORT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fr-FR" sz="800" b="0" i="0" u="none" strike="noStrike">
                          <a:solidFill>
                            <a:srgbClr val="000000"/>
                          </a:solidFill>
                          <a:effectLst/>
                          <a:latin typeface="Calibri" panose="020F0502020204030204" pitchFamily="34" charset="0"/>
                        </a:rPr>
                        <a:t>Fcpa</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fr-FR" sz="800" b="0" i="0" u="none" strike="noStrike">
                          <a:solidFill>
                            <a:srgbClr val="000000"/>
                          </a:solidFill>
                          <a:effectLst/>
                          <a:latin typeface="Calibri" panose="020F0502020204030204" pitchFamily="34" charset="0"/>
                        </a:rPr>
                        <a:t>                      1 500 €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dirty="0">
                          <a:solidFill>
                            <a:srgbClr val="000000"/>
                          </a:solidFill>
                          <a:effectLst/>
                          <a:latin typeface="Calibri" panose="020F0502020204030204" pitchFamily="34" charset="0"/>
                        </a:rPr>
                        <a:t>                      1 378 €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837544"/>
                  </a:ext>
                </a:extLst>
              </a:tr>
              <a:tr h="169333">
                <a:tc>
                  <a:txBody>
                    <a:bodyPr/>
                    <a:lstStyle/>
                    <a:p>
                      <a:pPr algn="l" fontAlgn="b"/>
                      <a:r>
                        <a:rPr lang="fr-FR" sz="800" b="1" i="0" u="none" strike="noStrike">
                          <a:solidFill>
                            <a:srgbClr val="000000"/>
                          </a:solidFill>
                          <a:effectLst/>
                          <a:latin typeface="Calibri" panose="020F0502020204030204" pitchFamily="34" charset="0"/>
                        </a:rPr>
                        <a:t>SPORT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fr-FR" sz="800" b="0" i="0" u="none" strike="noStrike">
                          <a:solidFill>
                            <a:srgbClr val="000000"/>
                          </a:solidFill>
                          <a:effectLst/>
                          <a:latin typeface="Calibri" panose="020F0502020204030204" pitchFamily="34" charset="0"/>
                        </a:rPr>
                        <a:t>HBCPA</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fr-FR" sz="800" b="0" i="0" u="none" strike="noStrike">
                          <a:solidFill>
                            <a:srgbClr val="000000"/>
                          </a:solidFill>
                          <a:effectLst/>
                          <a:latin typeface="Calibri" panose="020F0502020204030204" pitchFamily="34" charset="0"/>
                        </a:rPr>
                        <a:t>                      1 000 €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dirty="0">
                          <a:solidFill>
                            <a:srgbClr val="000000"/>
                          </a:solidFill>
                          <a:effectLst/>
                          <a:latin typeface="Calibri" panose="020F0502020204030204" pitchFamily="34" charset="0"/>
                        </a:rPr>
                        <a:t>                          814 €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0373606"/>
                  </a:ext>
                </a:extLst>
              </a:tr>
              <a:tr h="169333">
                <a:tc>
                  <a:txBody>
                    <a:bodyPr/>
                    <a:lstStyle/>
                    <a:p>
                      <a:pPr algn="l" fontAlgn="b"/>
                      <a:r>
                        <a:rPr lang="fr-FR" sz="800" b="1" i="0" u="none" strike="noStrike">
                          <a:solidFill>
                            <a:srgbClr val="000000"/>
                          </a:solidFill>
                          <a:effectLst/>
                          <a:latin typeface="Calibri" panose="020F0502020204030204" pitchFamily="34" charset="0"/>
                        </a:rPr>
                        <a:t>SPORT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fr-FR" sz="800" b="0" i="0" u="none" strike="noStrike" dirty="0">
                          <a:solidFill>
                            <a:srgbClr val="000000"/>
                          </a:solidFill>
                          <a:effectLst/>
                          <a:latin typeface="Calibri" panose="020F0502020204030204" pitchFamily="34" charset="0"/>
                        </a:rPr>
                        <a:t>Karaté club</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fr-FR" sz="800" b="0" i="0" u="none" strike="noStrike">
                          <a:solidFill>
                            <a:srgbClr val="000000"/>
                          </a:solidFill>
                          <a:effectLst/>
                          <a:latin typeface="Calibri" panose="020F0502020204030204" pitchFamily="34" charset="0"/>
                        </a:rPr>
                        <a:t>                             -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dirty="0">
                          <a:solidFill>
                            <a:srgbClr val="000000"/>
                          </a:solidFill>
                          <a:effectLst/>
                          <a:latin typeface="Calibri" panose="020F0502020204030204" pitchFamily="34" charset="0"/>
                        </a:rPr>
                        <a:t>                             -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004722"/>
                  </a:ext>
                </a:extLst>
              </a:tr>
              <a:tr h="169333">
                <a:tc>
                  <a:txBody>
                    <a:bodyPr/>
                    <a:lstStyle/>
                    <a:p>
                      <a:pPr algn="l" fontAlgn="b"/>
                      <a:r>
                        <a:rPr lang="fr-FR" sz="800" b="1" i="0" u="none" strike="noStrike">
                          <a:solidFill>
                            <a:srgbClr val="000000"/>
                          </a:solidFill>
                          <a:effectLst/>
                          <a:latin typeface="Calibri" panose="020F0502020204030204" pitchFamily="34" charset="0"/>
                        </a:rPr>
                        <a:t>SPORT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fr-FR" sz="800" b="0" i="0" u="none" strike="noStrike">
                          <a:solidFill>
                            <a:srgbClr val="000000"/>
                          </a:solidFill>
                          <a:effectLst/>
                          <a:latin typeface="Calibri" panose="020F0502020204030204" pitchFamily="34" charset="0"/>
                        </a:rPr>
                        <a:t>Laswen</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fr-FR" sz="800" b="0" i="0" u="none" strike="noStrike">
                          <a:solidFill>
                            <a:srgbClr val="000000"/>
                          </a:solidFill>
                          <a:effectLst/>
                          <a:latin typeface="Calibri" panose="020F0502020204030204" pitchFamily="34" charset="0"/>
                        </a:rPr>
                        <a:t>                      1 400 €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dirty="0">
                          <a:solidFill>
                            <a:srgbClr val="000000"/>
                          </a:solidFill>
                          <a:effectLst/>
                          <a:latin typeface="Calibri" panose="020F0502020204030204" pitchFamily="34" charset="0"/>
                        </a:rPr>
                        <a:t>                      1 312 €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5261460"/>
                  </a:ext>
                </a:extLst>
              </a:tr>
              <a:tr h="169333">
                <a:tc>
                  <a:txBody>
                    <a:bodyPr/>
                    <a:lstStyle/>
                    <a:p>
                      <a:pPr algn="l" fontAlgn="b"/>
                      <a:r>
                        <a:rPr lang="fr-FR" sz="800" b="1" i="0" u="none" strike="noStrike">
                          <a:solidFill>
                            <a:srgbClr val="000000"/>
                          </a:solidFill>
                          <a:effectLst/>
                          <a:latin typeface="Calibri" panose="020F0502020204030204" pitchFamily="34" charset="0"/>
                        </a:rPr>
                        <a:t>SPORT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fr-FR" sz="800" b="0" i="0" u="none" strike="noStrike">
                          <a:solidFill>
                            <a:srgbClr val="000000"/>
                          </a:solidFill>
                          <a:effectLst/>
                          <a:latin typeface="Calibri" panose="020F0502020204030204" pitchFamily="34" charset="0"/>
                        </a:rPr>
                        <a:t>Tennis Club Lentilly Fleurieux</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fr-FR" sz="800" b="0" i="0" u="none" strike="noStrike">
                          <a:solidFill>
                            <a:srgbClr val="000000"/>
                          </a:solidFill>
                          <a:effectLst/>
                          <a:latin typeface="Calibri" panose="020F0502020204030204" pitchFamily="34" charset="0"/>
                        </a:rPr>
                        <a:t>                      1 900 €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55" marR="4355" marT="43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dirty="0">
                          <a:solidFill>
                            <a:srgbClr val="000000"/>
                          </a:solidFill>
                          <a:effectLst/>
                          <a:latin typeface="Calibri" panose="020F0502020204030204" pitchFamily="34" charset="0"/>
                        </a:rPr>
                        <a:t>                      1 842 €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5853875"/>
                  </a:ext>
                </a:extLst>
              </a:tr>
              <a:tr h="169333">
                <a:tc gridSpan="3">
                  <a:txBody>
                    <a:bodyPr/>
                    <a:lstStyle/>
                    <a:p>
                      <a:pPr algn="ctr" fontAlgn="b"/>
                      <a:r>
                        <a:rPr lang="fr-FR" sz="800" b="1" i="0" u="none" strike="noStrike" dirty="0">
                          <a:solidFill>
                            <a:srgbClr val="000000"/>
                          </a:solidFill>
                          <a:effectLst/>
                          <a:latin typeface="Calibri" panose="020F0502020204030204" pitchFamily="34" charset="0"/>
                        </a:rPr>
                        <a:t>Sous total</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fr-FR"/>
                    </a:p>
                  </a:txBody>
                  <a:tcPr/>
                </a:tc>
                <a:tc hMerge="1">
                  <a:txBody>
                    <a:bodyPr/>
                    <a:lstStyle/>
                    <a:p>
                      <a:endParaRPr lang="fr-FR"/>
                    </a:p>
                  </a:txBody>
                  <a:tcPr/>
                </a:tc>
                <a:tc>
                  <a:txBody>
                    <a:bodyPr/>
                    <a:lstStyle/>
                    <a:p>
                      <a:pPr algn="l" fontAlgn="b"/>
                      <a:r>
                        <a:rPr lang="fr-FR" sz="800" b="1" i="0" u="none" strike="noStrike">
                          <a:solidFill>
                            <a:srgbClr val="000000"/>
                          </a:solidFill>
                          <a:effectLst/>
                          <a:latin typeface="Calibri" panose="020F0502020204030204" pitchFamily="34" charset="0"/>
                        </a:rPr>
                        <a:t>                    13 800 € </a:t>
                      </a:r>
                    </a:p>
                  </a:txBody>
                  <a:tcPr marL="4355" marR="4355" marT="435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endParaRPr lang="fr-FR" sz="800" b="1" i="0" u="none" strike="noStrike">
                        <a:solidFill>
                          <a:srgbClr val="000000"/>
                        </a:solidFill>
                        <a:effectLst/>
                        <a:latin typeface="Calibri" panose="020F0502020204030204" pitchFamily="34" charset="0"/>
                      </a:endParaRPr>
                    </a:p>
                  </a:txBody>
                  <a:tcPr marL="4355" marR="4355" marT="4355" marB="0" anchor="b">
                    <a:lnL>
                      <a:noFill/>
                    </a:lnL>
                    <a:lnR>
                      <a:noFill/>
                    </a:lnR>
                    <a:lnT>
                      <a:noFill/>
                    </a:lnT>
                    <a:lnB>
                      <a:noFill/>
                    </a:lnB>
                  </a:tcPr>
                </a:tc>
                <a:tc>
                  <a:txBody>
                    <a:bodyPr/>
                    <a:lstStyle/>
                    <a:p>
                      <a:pPr algn="l" fontAlgn="b"/>
                      <a:endParaRPr lang="fr-FR" sz="800" b="1" i="0" u="none" strike="noStrike">
                        <a:solidFill>
                          <a:srgbClr val="000000"/>
                        </a:solidFill>
                        <a:effectLst/>
                        <a:latin typeface="Calibri" panose="020F0502020204030204" pitchFamily="34" charset="0"/>
                      </a:endParaRPr>
                    </a:p>
                  </a:txBody>
                  <a:tcPr marL="4355" marR="4355" marT="43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1" i="0" u="none" strike="noStrike" dirty="0">
                          <a:solidFill>
                            <a:srgbClr val="000000"/>
                          </a:solidFill>
                          <a:effectLst/>
                          <a:latin typeface="Calibri" panose="020F0502020204030204" pitchFamily="34" charset="0"/>
                        </a:rPr>
                        <a:t>                    14 684 € </a:t>
                      </a:r>
                    </a:p>
                  </a:txBody>
                  <a:tcPr marL="4355" marR="4355" marT="43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0531419"/>
                  </a:ext>
                </a:extLst>
              </a:tr>
            </a:tbl>
          </a:graphicData>
        </a:graphic>
      </p:graphicFrame>
      <p:graphicFrame>
        <p:nvGraphicFramePr>
          <p:cNvPr id="14" name="Tableau 13">
            <a:extLst>
              <a:ext uri="{FF2B5EF4-FFF2-40B4-BE49-F238E27FC236}">
                <a16:creationId xmlns:a16="http://schemas.microsoft.com/office/drawing/2014/main" id="{32D739FC-86B0-4598-AC8A-177F6C35AD06}"/>
              </a:ext>
            </a:extLst>
          </p:cNvPr>
          <p:cNvGraphicFramePr>
            <a:graphicFrameLocks noGrp="1"/>
          </p:cNvGraphicFramePr>
          <p:nvPr/>
        </p:nvGraphicFramePr>
        <p:xfrm>
          <a:off x="5680709" y="794294"/>
          <a:ext cx="5257799" cy="4674267"/>
        </p:xfrm>
        <a:graphic>
          <a:graphicData uri="http://schemas.openxmlformats.org/drawingml/2006/table">
            <a:tbl>
              <a:tblPr/>
              <a:tblGrid>
                <a:gridCol w="705991">
                  <a:extLst>
                    <a:ext uri="{9D8B030D-6E8A-4147-A177-3AD203B41FA5}">
                      <a16:colId xmlns:a16="http://schemas.microsoft.com/office/drawing/2014/main" val="425041603"/>
                    </a:ext>
                  </a:extLst>
                </a:gridCol>
                <a:gridCol w="561106">
                  <a:extLst>
                    <a:ext uri="{9D8B030D-6E8A-4147-A177-3AD203B41FA5}">
                      <a16:colId xmlns:a16="http://schemas.microsoft.com/office/drawing/2014/main" val="4094501431"/>
                    </a:ext>
                  </a:extLst>
                </a:gridCol>
                <a:gridCol w="2012604">
                  <a:extLst>
                    <a:ext uri="{9D8B030D-6E8A-4147-A177-3AD203B41FA5}">
                      <a16:colId xmlns:a16="http://schemas.microsoft.com/office/drawing/2014/main" val="3988948248"/>
                    </a:ext>
                  </a:extLst>
                </a:gridCol>
                <a:gridCol w="927272">
                  <a:extLst>
                    <a:ext uri="{9D8B030D-6E8A-4147-A177-3AD203B41FA5}">
                      <a16:colId xmlns:a16="http://schemas.microsoft.com/office/drawing/2014/main" val="2807869986"/>
                    </a:ext>
                  </a:extLst>
                </a:gridCol>
                <a:gridCol w="61777">
                  <a:extLst>
                    <a:ext uri="{9D8B030D-6E8A-4147-A177-3AD203B41FA5}">
                      <a16:colId xmlns:a16="http://schemas.microsoft.com/office/drawing/2014/main" val="2244210417"/>
                    </a:ext>
                  </a:extLst>
                </a:gridCol>
                <a:gridCol w="61777">
                  <a:extLst>
                    <a:ext uri="{9D8B030D-6E8A-4147-A177-3AD203B41FA5}">
                      <a16:colId xmlns:a16="http://schemas.microsoft.com/office/drawing/2014/main" val="1811099540"/>
                    </a:ext>
                  </a:extLst>
                </a:gridCol>
                <a:gridCol w="927272">
                  <a:extLst>
                    <a:ext uri="{9D8B030D-6E8A-4147-A177-3AD203B41FA5}">
                      <a16:colId xmlns:a16="http://schemas.microsoft.com/office/drawing/2014/main" val="480157025"/>
                    </a:ext>
                  </a:extLst>
                </a:gridCol>
              </a:tblGrid>
              <a:tr h="250367">
                <a:tc>
                  <a:txBody>
                    <a:bodyPr/>
                    <a:lstStyle/>
                    <a:p>
                      <a:pPr algn="ctr" fontAlgn="ctr"/>
                      <a:r>
                        <a:rPr lang="fr-FR" sz="800" b="1" i="0" u="none" strike="noStrike" dirty="0">
                          <a:solidFill>
                            <a:srgbClr val="000000"/>
                          </a:solidFill>
                          <a:effectLst/>
                          <a:latin typeface="Calibri" panose="020F0502020204030204" pitchFamily="34" charset="0"/>
                        </a:rPr>
                        <a:t>POLES</a:t>
                      </a:r>
                    </a:p>
                  </a:txBody>
                  <a:tcPr marL="4376" marR="4376" marT="4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Calibri" panose="020F0502020204030204" pitchFamily="34" charset="0"/>
                        </a:rPr>
                        <a:t>CONTRAT</a:t>
                      </a:r>
                    </a:p>
                  </a:txBody>
                  <a:tcPr marL="4376" marR="4376" marT="4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Calibri" panose="020F0502020204030204" pitchFamily="34" charset="0"/>
                        </a:rPr>
                        <a:t>NOMS DES ASSOCIATIONS</a:t>
                      </a:r>
                    </a:p>
                  </a:txBody>
                  <a:tcPr marL="4376" marR="4376" marT="4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Calibri" panose="020F0502020204030204" pitchFamily="34" charset="0"/>
                        </a:rPr>
                        <a:t>Budget </a:t>
                      </a:r>
                      <a:r>
                        <a:rPr lang="fr-FR" sz="800" b="1" i="0" u="none" strike="noStrike">
                          <a:solidFill>
                            <a:srgbClr val="FF0000"/>
                          </a:solidFill>
                          <a:effectLst/>
                          <a:latin typeface="Calibri" panose="020F0502020204030204" pitchFamily="34" charset="0"/>
                        </a:rPr>
                        <a:t>2021</a:t>
                      </a:r>
                      <a:endParaRPr lang="fr-FR" sz="800" b="1" i="0" u="none" strike="noStrike">
                        <a:solidFill>
                          <a:srgbClr val="000000"/>
                        </a:solidFill>
                        <a:effectLst/>
                        <a:latin typeface="Calibri" panose="020F0502020204030204" pitchFamily="34" charset="0"/>
                      </a:endParaRPr>
                    </a:p>
                  </a:txBody>
                  <a:tcPr marL="4376" marR="4376" marT="4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1" i="0" u="none" strike="noStrike">
                          <a:solidFill>
                            <a:srgbClr val="000000"/>
                          </a:solidFill>
                          <a:effectLst/>
                          <a:latin typeface="Calibri" panose="020F0502020204030204" pitchFamily="34" charset="0"/>
                        </a:rPr>
                        <a:t>Rappel  Budget 2020</a:t>
                      </a:r>
                    </a:p>
                  </a:txBody>
                  <a:tcPr marL="4376" marR="4376" marT="4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21241045"/>
                  </a:ext>
                </a:extLst>
              </a:tr>
              <a:tr h="170150">
                <a:tc>
                  <a:txBody>
                    <a:bodyPr/>
                    <a:lstStyle/>
                    <a:p>
                      <a:pPr algn="l" fontAlgn="b"/>
                      <a:r>
                        <a:rPr lang="fr-FR" sz="800" b="1" i="0" u="none" strike="noStrike" dirty="0">
                          <a:solidFill>
                            <a:srgbClr val="000000"/>
                          </a:solidFill>
                          <a:effectLst/>
                          <a:latin typeface="Calibri" panose="020F0502020204030204" pitchFamily="34" charset="0"/>
                        </a:rPr>
                        <a:t>CULTURE</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a:solidFill>
                            <a:srgbClr val="000000"/>
                          </a:solidFill>
                          <a:effectLst/>
                          <a:latin typeface="Calibri" panose="020F0502020204030204" pitchFamily="34" charset="0"/>
                        </a:rPr>
                        <a:t>EMA</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a:solidFill>
                            <a:srgbClr val="000000"/>
                          </a:solidFill>
                          <a:effectLst/>
                          <a:latin typeface="Calibri" panose="020F0502020204030204" pitchFamily="34" charset="0"/>
                        </a:rPr>
                        <a:t>                          500 €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solidFill>
                            <a:srgbClr val="000000"/>
                          </a:solidFill>
                          <a:effectLst/>
                          <a:latin typeface="Calibri" panose="020F0502020204030204" pitchFamily="34" charset="0"/>
                        </a:rPr>
                        <a:t>                             -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338046"/>
                  </a:ext>
                </a:extLst>
              </a:tr>
              <a:tr h="170150">
                <a:tc>
                  <a:txBody>
                    <a:bodyPr/>
                    <a:lstStyle/>
                    <a:p>
                      <a:pPr algn="l" fontAlgn="b"/>
                      <a:r>
                        <a:rPr lang="fr-FR" sz="800" b="1" i="0" u="none" strike="noStrike" dirty="0">
                          <a:solidFill>
                            <a:srgbClr val="000000"/>
                          </a:solidFill>
                          <a:effectLst/>
                          <a:latin typeface="Calibri" panose="020F0502020204030204" pitchFamily="34" charset="0"/>
                        </a:rPr>
                        <a:t>CULTURE</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a:solidFill>
                            <a:srgbClr val="000000"/>
                          </a:solidFill>
                          <a:effectLst/>
                          <a:latin typeface="Calibri" panose="020F0502020204030204" pitchFamily="34" charset="0"/>
                        </a:rPr>
                        <a:t>Esperance Lentilloise</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a:solidFill>
                            <a:srgbClr val="000000"/>
                          </a:solidFill>
                          <a:effectLst/>
                          <a:latin typeface="Calibri" panose="020F0502020204030204" pitchFamily="34" charset="0"/>
                        </a:rPr>
                        <a:t>                             -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solidFill>
                            <a:srgbClr val="000000"/>
                          </a:solidFill>
                          <a:effectLst/>
                          <a:latin typeface="Calibri" panose="020F0502020204030204" pitchFamily="34" charset="0"/>
                        </a:rPr>
                        <a:t>                      1 100 €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9602275"/>
                  </a:ext>
                </a:extLst>
              </a:tr>
              <a:tr h="170150">
                <a:tc>
                  <a:txBody>
                    <a:bodyPr/>
                    <a:lstStyle/>
                    <a:p>
                      <a:pPr algn="l" fontAlgn="b"/>
                      <a:r>
                        <a:rPr lang="fr-FR" sz="800" b="1" i="0" u="none" strike="noStrike" dirty="0">
                          <a:solidFill>
                            <a:srgbClr val="000000"/>
                          </a:solidFill>
                          <a:effectLst/>
                          <a:latin typeface="Calibri" panose="020F0502020204030204" pitchFamily="34" charset="0"/>
                        </a:rPr>
                        <a:t>CULTURE</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a:solidFill>
                            <a:srgbClr val="000000"/>
                          </a:solidFill>
                          <a:effectLst/>
                          <a:latin typeface="Calibri" panose="020F0502020204030204" pitchFamily="34" charset="0"/>
                        </a:rPr>
                        <a:t>Méli-Molody</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a:solidFill>
                            <a:srgbClr val="000000"/>
                          </a:solidFill>
                          <a:effectLst/>
                          <a:latin typeface="Calibri" panose="020F0502020204030204" pitchFamily="34" charset="0"/>
                        </a:rPr>
                        <a:t>                          800 €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solidFill>
                            <a:srgbClr val="000000"/>
                          </a:solidFill>
                          <a:effectLst/>
                          <a:latin typeface="Calibri" panose="020F0502020204030204" pitchFamily="34" charset="0"/>
                        </a:rPr>
                        <a:t>                          800 €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100677"/>
                  </a:ext>
                </a:extLst>
              </a:tr>
              <a:tr h="170150">
                <a:tc>
                  <a:txBody>
                    <a:bodyPr/>
                    <a:lstStyle/>
                    <a:p>
                      <a:pPr algn="l" fontAlgn="b"/>
                      <a:r>
                        <a:rPr lang="fr-FR" sz="800" b="1" i="0" u="none" strike="noStrike">
                          <a:solidFill>
                            <a:srgbClr val="000000"/>
                          </a:solidFill>
                          <a:effectLst/>
                          <a:latin typeface="Calibri" panose="020F0502020204030204" pitchFamily="34" charset="0"/>
                        </a:rPr>
                        <a:t>CULTURE</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dirty="0">
                          <a:solidFill>
                            <a:srgbClr val="000000"/>
                          </a:solidFill>
                          <a:effectLst/>
                          <a:latin typeface="Calibri" panose="020F0502020204030204" pitchFamily="34" charset="0"/>
                        </a:rPr>
                        <a:t>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a:solidFill>
                            <a:srgbClr val="000000"/>
                          </a:solidFill>
                          <a:effectLst/>
                          <a:latin typeface="Calibri" panose="020F0502020204030204" pitchFamily="34" charset="0"/>
                        </a:rPr>
                        <a:t>La Note</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a:solidFill>
                            <a:srgbClr val="000000"/>
                          </a:solidFill>
                          <a:effectLst/>
                          <a:latin typeface="Calibri" panose="020F0502020204030204" pitchFamily="34" charset="0"/>
                        </a:rPr>
                        <a:t>                      6 200 €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solidFill>
                            <a:srgbClr val="000000"/>
                          </a:solidFill>
                          <a:effectLst/>
                          <a:latin typeface="Calibri" panose="020F0502020204030204" pitchFamily="34" charset="0"/>
                        </a:rPr>
                        <a:t>                      6 200 €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0778704"/>
                  </a:ext>
                </a:extLst>
              </a:tr>
              <a:tr h="170150">
                <a:tc>
                  <a:txBody>
                    <a:bodyPr/>
                    <a:lstStyle/>
                    <a:p>
                      <a:pPr algn="l" fontAlgn="b"/>
                      <a:r>
                        <a:rPr lang="fr-FR" sz="800" b="1" i="0" u="none" strike="noStrike">
                          <a:solidFill>
                            <a:srgbClr val="000000"/>
                          </a:solidFill>
                          <a:effectLst/>
                          <a:latin typeface="Calibri" panose="020F0502020204030204" pitchFamily="34" charset="0"/>
                        </a:rPr>
                        <a:t>CULTURE</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dirty="0">
                          <a:solidFill>
                            <a:srgbClr val="000000"/>
                          </a:solidFill>
                          <a:effectLst/>
                          <a:latin typeface="Calibri" panose="020F0502020204030204" pitchFamily="34" charset="0"/>
                        </a:rPr>
                        <a:t>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dirty="0">
                          <a:solidFill>
                            <a:srgbClr val="000000"/>
                          </a:solidFill>
                          <a:effectLst/>
                          <a:latin typeface="Calibri" panose="020F0502020204030204" pitchFamily="34" charset="0"/>
                        </a:rPr>
                        <a:t>Atelier du Bois seigneur</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a:solidFill>
                            <a:srgbClr val="000000"/>
                          </a:solidFill>
                          <a:effectLst/>
                          <a:latin typeface="Calibri" panose="020F0502020204030204" pitchFamily="34" charset="0"/>
                        </a:rPr>
                        <a:t>                          120 €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solidFill>
                            <a:srgbClr val="000000"/>
                          </a:solidFill>
                          <a:effectLst/>
                          <a:latin typeface="Calibri" panose="020F0502020204030204" pitchFamily="34" charset="0"/>
                        </a:rPr>
                        <a:t>                          120 €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1982188"/>
                  </a:ext>
                </a:extLst>
              </a:tr>
              <a:tr h="170150">
                <a:tc>
                  <a:txBody>
                    <a:bodyPr/>
                    <a:lstStyle/>
                    <a:p>
                      <a:pPr algn="l" fontAlgn="b"/>
                      <a:r>
                        <a:rPr lang="fr-FR" sz="800" b="1" i="0" u="none" strike="noStrike">
                          <a:solidFill>
                            <a:srgbClr val="000000"/>
                          </a:solidFill>
                          <a:effectLst/>
                          <a:latin typeface="Calibri" panose="020F0502020204030204" pitchFamily="34" charset="0"/>
                        </a:rPr>
                        <a:t>CULTURE</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dirty="0">
                          <a:solidFill>
                            <a:srgbClr val="000000"/>
                          </a:solidFill>
                          <a:effectLst/>
                          <a:latin typeface="Calibri" panose="020F0502020204030204" pitchFamily="34" charset="0"/>
                        </a:rPr>
                        <a:t>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a:solidFill>
                            <a:srgbClr val="000000"/>
                          </a:solidFill>
                          <a:effectLst/>
                          <a:latin typeface="Calibri" panose="020F0502020204030204" pitchFamily="34" charset="0"/>
                        </a:rPr>
                        <a:t>Club Photo</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a:solidFill>
                            <a:srgbClr val="000000"/>
                          </a:solidFill>
                          <a:effectLst/>
                          <a:latin typeface="Calibri" panose="020F0502020204030204" pitchFamily="34" charset="0"/>
                        </a:rPr>
                        <a:t>                          400 €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solidFill>
                            <a:srgbClr val="000000"/>
                          </a:solidFill>
                          <a:effectLst/>
                          <a:latin typeface="Calibri" panose="020F0502020204030204" pitchFamily="34" charset="0"/>
                        </a:rPr>
                        <a:t>                          376 €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159312"/>
                  </a:ext>
                </a:extLst>
              </a:tr>
              <a:tr h="170150">
                <a:tc>
                  <a:txBody>
                    <a:bodyPr/>
                    <a:lstStyle/>
                    <a:p>
                      <a:pPr algn="l" fontAlgn="b"/>
                      <a:r>
                        <a:rPr lang="fr-FR" sz="800" b="1" i="0" u="none" strike="noStrike">
                          <a:solidFill>
                            <a:srgbClr val="000000"/>
                          </a:solidFill>
                          <a:effectLst/>
                          <a:latin typeface="Calibri" panose="020F0502020204030204" pitchFamily="34" charset="0"/>
                        </a:rPr>
                        <a:t>CULTURE</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dirty="0">
                          <a:solidFill>
                            <a:srgbClr val="000000"/>
                          </a:solidFill>
                          <a:effectLst/>
                          <a:latin typeface="Calibri" panose="020F0502020204030204" pitchFamily="34" charset="0"/>
                        </a:rPr>
                        <a:t>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a:solidFill>
                            <a:srgbClr val="000000"/>
                          </a:solidFill>
                          <a:effectLst/>
                          <a:latin typeface="Calibri" panose="020F0502020204030204" pitchFamily="34" charset="0"/>
                        </a:rPr>
                        <a:t>Formes et Couleurs</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a:solidFill>
                            <a:srgbClr val="000000"/>
                          </a:solidFill>
                          <a:effectLst/>
                          <a:latin typeface="Calibri" panose="020F0502020204030204" pitchFamily="34" charset="0"/>
                        </a:rPr>
                        <a:t>                          800 €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solidFill>
                            <a:srgbClr val="000000"/>
                          </a:solidFill>
                          <a:effectLst/>
                          <a:latin typeface="Calibri" panose="020F0502020204030204" pitchFamily="34" charset="0"/>
                        </a:rPr>
                        <a:t>                          800 €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3829990"/>
                  </a:ext>
                </a:extLst>
              </a:tr>
              <a:tr h="170150">
                <a:tc>
                  <a:txBody>
                    <a:bodyPr/>
                    <a:lstStyle/>
                    <a:p>
                      <a:pPr algn="l" fontAlgn="b"/>
                      <a:r>
                        <a:rPr lang="fr-FR" sz="800" b="1" i="0" u="none" strike="noStrike">
                          <a:solidFill>
                            <a:srgbClr val="000000"/>
                          </a:solidFill>
                          <a:effectLst/>
                          <a:latin typeface="Calibri" panose="020F0502020204030204" pitchFamily="34" charset="0"/>
                        </a:rPr>
                        <a:t>CULTURE</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dirty="0">
                          <a:solidFill>
                            <a:srgbClr val="000000"/>
                          </a:solidFill>
                          <a:effectLst/>
                          <a:latin typeface="Calibri" panose="020F0502020204030204" pitchFamily="34" charset="0"/>
                        </a:rPr>
                        <a:t>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a:solidFill>
                            <a:srgbClr val="000000"/>
                          </a:solidFill>
                          <a:effectLst/>
                          <a:latin typeface="Calibri" panose="020F0502020204030204" pitchFamily="34" charset="0"/>
                        </a:rPr>
                        <a:t>Les vieilles pierres</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a:solidFill>
                            <a:srgbClr val="000000"/>
                          </a:solidFill>
                          <a:effectLst/>
                          <a:latin typeface="Calibri" panose="020F0502020204030204" pitchFamily="34" charset="0"/>
                        </a:rPr>
                        <a:t>                          450 €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solidFill>
                            <a:srgbClr val="000000"/>
                          </a:solidFill>
                          <a:effectLst/>
                          <a:latin typeface="Calibri" panose="020F0502020204030204" pitchFamily="34" charset="0"/>
                        </a:rPr>
                        <a:t>                          224 €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5701559"/>
                  </a:ext>
                </a:extLst>
              </a:tr>
              <a:tr h="170150">
                <a:tc>
                  <a:txBody>
                    <a:bodyPr/>
                    <a:lstStyle/>
                    <a:p>
                      <a:pPr algn="l" fontAlgn="b"/>
                      <a:r>
                        <a:rPr lang="fr-FR" sz="800" b="1" i="0" u="none" strike="noStrike">
                          <a:solidFill>
                            <a:srgbClr val="000000"/>
                          </a:solidFill>
                          <a:effectLst/>
                          <a:latin typeface="Calibri" panose="020F0502020204030204" pitchFamily="34" charset="0"/>
                        </a:rPr>
                        <a:t>CULTURE</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dirty="0">
                          <a:solidFill>
                            <a:srgbClr val="000000"/>
                          </a:solidFill>
                          <a:effectLst/>
                          <a:latin typeface="Calibri" panose="020F0502020204030204" pitchFamily="34" charset="0"/>
                        </a:rPr>
                        <a:t>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a:solidFill>
                            <a:srgbClr val="000000"/>
                          </a:solidFill>
                          <a:effectLst/>
                          <a:latin typeface="Calibri" panose="020F0502020204030204" pitchFamily="34" charset="0"/>
                        </a:rPr>
                        <a:t>La bobine magique</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a:solidFill>
                            <a:srgbClr val="000000"/>
                          </a:solidFill>
                          <a:effectLst/>
                          <a:latin typeface="Calibri" panose="020F0502020204030204" pitchFamily="34" charset="0"/>
                        </a:rPr>
                        <a:t>                          750 €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solidFill>
                            <a:srgbClr val="000000"/>
                          </a:solidFill>
                          <a:effectLst/>
                          <a:latin typeface="Calibri" panose="020F0502020204030204" pitchFamily="34" charset="0"/>
                        </a:rPr>
                        <a:t>                          656 €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0118841"/>
                  </a:ext>
                </a:extLst>
              </a:tr>
              <a:tr h="170150">
                <a:tc>
                  <a:txBody>
                    <a:bodyPr/>
                    <a:lstStyle/>
                    <a:p>
                      <a:pPr algn="l" fontAlgn="b"/>
                      <a:r>
                        <a:rPr lang="fr-FR" sz="800" b="1" i="0" u="none" strike="noStrike">
                          <a:solidFill>
                            <a:srgbClr val="000000"/>
                          </a:solidFill>
                          <a:effectLst/>
                          <a:latin typeface="Calibri" panose="020F0502020204030204" pitchFamily="34" charset="0"/>
                        </a:rPr>
                        <a:t>CULTURE</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dirty="0">
                          <a:solidFill>
                            <a:srgbClr val="000000"/>
                          </a:solidFill>
                          <a:effectLst/>
                          <a:latin typeface="Calibri" panose="020F0502020204030204" pitchFamily="34" charset="0"/>
                        </a:rPr>
                        <a:t>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a:solidFill>
                            <a:srgbClr val="000000"/>
                          </a:solidFill>
                          <a:effectLst/>
                          <a:latin typeface="Calibri" panose="020F0502020204030204" pitchFamily="34" charset="0"/>
                        </a:rPr>
                        <a:t>Vibratos</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a:solidFill>
                            <a:srgbClr val="000000"/>
                          </a:solidFill>
                          <a:effectLst/>
                          <a:latin typeface="Calibri" panose="020F0502020204030204" pitchFamily="34" charset="0"/>
                        </a:rPr>
                        <a:t>                          450 €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solidFill>
                            <a:srgbClr val="000000"/>
                          </a:solidFill>
                          <a:effectLst/>
                          <a:latin typeface="Calibri" panose="020F0502020204030204" pitchFamily="34" charset="0"/>
                        </a:rPr>
                        <a:t>                          364 €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3631769"/>
                  </a:ext>
                </a:extLst>
              </a:tr>
              <a:tr h="170150">
                <a:tc>
                  <a:txBody>
                    <a:bodyPr/>
                    <a:lstStyle/>
                    <a:p>
                      <a:pPr algn="l" fontAlgn="b"/>
                      <a:r>
                        <a:rPr lang="fr-FR" sz="800" b="1" i="0" u="none" strike="noStrike">
                          <a:solidFill>
                            <a:srgbClr val="000000"/>
                          </a:solidFill>
                          <a:effectLst/>
                          <a:latin typeface="Calibri" panose="020F0502020204030204" pitchFamily="34" charset="0"/>
                        </a:rPr>
                        <a:t>CULTURE</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dirty="0">
                          <a:solidFill>
                            <a:srgbClr val="000000"/>
                          </a:solidFill>
                          <a:effectLst/>
                          <a:latin typeface="Calibri" panose="020F0502020204030204" pitchFamily="34" charset="0"/>
                        </a:rPr>
                        <a:t>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a:solidFill>
                            <a:srgbClr val="000000"/>
                          </a:solidFill>
                          <a:effectLst/>
                          <a:latin typeface="Calibri" panose="020F0502020204030204" pitchFamily="34" charset="0"/>
                        </a:rPr>
                        <a:t>Vents d'ouest</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a:solidFill>
                            <a:srgbClr val="000000"/>
                          </a:solidFill>
                          <a:effectLst/>
                          <a:latin typeface="Calibri" panose="020F0502020204030204" pitchFamily="34" charset="0"/>
                        </a:rPr>
                        <a:t>                          700 €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solidFill>
                            <a:srgbClr val="000000"/>
                          </a:solidFill>
                          <a:effectLst/>
                          <a:latin typeface="Calibri" panose="020F0502020204030204" pitchFamily="34" charset="0"/>
                        </a:rPr>
                        <a:t>                          592 €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2772862"/>
                  </a:ext>
                </a:extLst>
              </a:tr>
              <a:tr h="170150">
                <a:tc>
                  <a:txBody>
                    <a:bodyPr/>
                    <a:lstStyle/>
                    <a:p>
                      <a:pPr algn="l" fontAlgn="b"/>
                      <a:r>
                        <a:rPr lang="fr-FR" sz="800" b="1" i="0" u="none" strike="noStrike">
                          <a:solidFill>
                            <a:srgbClr val="000000"/>
                          </a:solidFill>
                          <a:effectLst/>
                          <a:latin typeface="Calibri" panose="020F0502020204030204" pitchFamily="34" charset="0"/>
                        </a:rPr>
                        <a:t>CULTURE</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dirty="0">
                          <a:solidFill>
                            <a:srgbClr val="000000"/>
                          </a:solidFill>
                          <a:effectLst/>
                          <a:latin typeface="Calibri" panose="020F0502020204030204" pitchFamily="34" charset="0"/>
                        </a:rPr>
                        <a:t>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a:solidFill>
                            <a:srgbClr val="000000"/>
                          </a:solidFill>
                          <a:effectLst/>
                          <a:latin typeface="Calibri" panose="020F0502020204030204" pitchFamily="34" charset="0"/>
                        </a:rPr>
                        <a:t>Nuit du conte</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fr-FR" sz="800" b="0" i="0" u="none" strike="noStrike">
                          <a:solidFill>
                            <a:srgbClr val="000000"/>
                          </a:solidFill>
                          <a:effectLst/>
                          <a:latin typeface="Calibri" panose="020F0502020204030204" pitchFamily="34" charset="0"/>
                        </a:rPr>
                        <a:t>                          150 €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solidFill>
                            <a:srgbClr val="000000"/>
                          </a:solidFill>
                          <a:effectLst/>
                          <a:latin typeface="Calibri" panose="020F0502020204030204" pitchFamily="34" charset="0"/>
                        </a:rPr>
                        <a:t>                             -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2223803"/>
                  </a:ext>
                </a:extLst>
              </a:tr>
              <a:tr h="170150">
                <a:tc gridSpan="3">
                  <a:txBody>
                    <a:bodyPr/>
                    <a:lstStyle/>
                    <a:p>
                      <a:pPr algn="ctr" fontAlgn="b"/>
                      <a:r>
                        <a:rPr lang="fr-FR" sz="800" b="1" i="0" u="none" strike="noStrike" dirty="0">
                          <a:solidFill>
                            <a:srgbClr val="000000"/>
                          </a:solidFill>
                          <a:effectLst/>
                          <a:latin typeface="Calibri" panose="020F0502020204030204" pitchFamily="34" charset="0"/>
                        </a:rPr>
                        <a:t>Sous total</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hMerge="1">
                  <a:txBody>
                    <a:bodyPr/>
                    <a:lstStyle/>
                    <a:p>
                      <a:endParaRPr lang="fr-FR"/>
                    </a:p>
                  </a:txBody>
                  <a:tcPr/>
                </a:tc>
                <a:tc hMerge="1">
                  <a:txBody>
                    <a:bodyPr/>
                    <a:lstStyle/>
                    <a:p>
                      <a:endParaRPr lang="fr-FR"/>
                    </a:p>
                  </a:txBody>
                  <a:tcPr/>
                </a:tc>
                <a:tc>
                  <a:txBody>
                    <a:bodyPr/>
                    <a:lstStyle/>
                    <a:p>
                      <a:pPr algn="l" fontAlgn="b"/>
                      <a:r>
                        <a:rPr lang="fr-FR" sz="800" b="1" i="0" u="none" strike="noStrike">
                          <a:solidFill>
                            <a:srgbClr val="000000"/>
                          </a:solidFill>
                          <a:effectLst/>
                          <a:latin typeface="Calibri" panose="020F0502020204030204" pitchFamily="34" charset="0"/>
                        </a:rPr>
                        <a:t>                    11 320 € </a:t>
                      </a:r>
                    </a:p>
                  </a:txBody>
                  <a:tcPr marL="4376" marR="4376" marT="437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fr-FR" sz="800" b="1" i="0" u="none" strike="noStrike">
                        <a:solidFill>
                          <a:srgbClr val="000000"/>
                        </a:solidFill>
                        <a:effectLst/>
                        <a:latin typeface="Calibri" panose="020F0502020204030204" pitchFamily="34" charset="0"/>
                      </a:endParaRPr>
                    </a:p>
                  </a:txBody>
                  <a:tcPr marL="4376" marR="4376" marT="4376" marB="0" anchor="b">
                    <a:lnL>
                      <a:noFill/>
                    </a:lnL>
                    <a:lnR>
                      <a:noFill/>
                    </a:lnR>
                    <a:lnT>
                      <a:noFill/>
                    </a:lnT>
                    <a:lnB>
                      <a:noFill/>
                    </a:lnB>
                  </a:tcPr>
                </a:tc>
                <a:tc>
                  <a:txBody>
                    <a:bodyPr/>
                    <a:lstStyle/>
                    <a:p>
                      <a:pPr algn="l" fontAlgn="b"/>
                      <a:endParaRPr lang="fr-FR" sz="800" b="1" i="0" u="none" strike="noStrike">
                        <a:solidFill>
                          <a:srgbClr val="000000"/>
                        </a:solidFill>
                        <a:effectLst/>
                        <a:latin typeface="Calibri" panose="020F0502020204030204" pitchFamily="34" charset="0"/>
                      </a:endParaRPr>
                    </a:p>
                  </a:txBody>
                  <a:tcPr marL="4376" marR="4376" marT="43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1" i="0" u="none" strike="noStrike">
                          <a:solidFill>
                            <a:srgbClr val="000000"/>
                          </a:solidFill>
                          <a:effectLst/>
                          <a:latin typeface="Calibri" panose="020F0502020204030204" pitchFamily="34" charset="0"/>
                        </a:rPr>
                        <a:t>                    11 232 €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9278218"/>
                  </a:ext>
                </a:extLst>
              </a:tr>
              <a:tr h="170150">
                <a:tc>
                  <a:txBody>
                    <a:bodyPr/>
                    <a:lstStyle/>
                    <a:p>
                      <a:pPr algn="l" fontAlgn="b"/>
                      <a:r>
                        <a:rPr lang="fr-FR" sz="800" b="1" i="0" u="none" strike="noStrike">
                          <a:solidFill>
                            <a:srgbClr val="000000"/>
                          </a:solidFill>
                          <a:effectLst/>
                          <a:latin typeface="Calibri" panose="020F0502020204030204" pitchFamily="34" charset="0"/>
                        </a:rPr>
                        <a:t>CAD. DE VIE</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fr-FR" sz="800" b="0" i="0" u="none" strike="noStrike" dirty="0">
                          <a:solidFill>
                            <a:srgbClr val="000000"/>
                          </a:solidFill>
                          <a:effectLst/>
                          <a:latin typeface="Calibri" panose="020F0502020204030204" pitchFamily="34" charset="0"/>
                        </a:rPr>
                        <a:t>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fr-FR" sz="800" b="0" i="0" u="none" strike="noStrike">
                          <a:solidFill>
                            <a:srgbClr val="000000"/>
                          </a:solidFill>
                          <a:effectLst/>
                          <a:latin typeface="Calibri" panose="020F0502020204030204" pitchFamily="34" charset="0"/>
                        </a:rPr>
                        <a:t>Classes</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fr-FR" sz="800" b="0" i="0" u="none" strike="noStrike">
                          <a:solidFill>
                            <a:srgbClr val="000000"/>
                          </a:solidFill>
                          <a:effectLst/>
                          <a:latin typeface="Calibri" panose="020F0502020204030204" pitchFamily="34" charset="0"/>
                        </a:rPr>
                        <a:t>                          350 €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solidFill>
                            <a:srgbClr val="000000"/>
                          </a:solidFill>
                          <a:effectLst/>
                          <a:latin typeface="Calibri" panose="020F0502020204030204" pitchFamily="34" charset="0"/>
                        </a:rPr>
                        <a:t>                          350 €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3317805"/>
                  </a:ext>
                </a:extLst>
              </a:tr>
              <a:tr h="170150">
                <a:tc>
                  <a:txBody>
                    <a:bodyPr/>
                    <a:lstStyle/>
                    <a:p>
                      <a:pPr algn="l" fontAlgn="b"/>
                      <a:r>
                        <a:rPr lang="fr-FR" sz="800" b="1" i="0" u="none" strike="noStrike">
                          <a:solidFill>
                            <a:srgbClr val="000000"/>
                          </a:solidFill>
                          <a:effectLst/>
                          <a:latin typeface="Calibri" panose="020F0502020204030204" pitchFamily="34" charset="0"/>
                        </a:rPr>
                        <a:t>CAD. DE VIE</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fr-FR" sz="800" b="0" i="0" u="none" strike="noStrike" dirty="0">
                          <a:solidFill>
                            <a:srgbClr val="000000"/>
                          </a:solidFill>
                          <a:effectLst/>
                          <a:latin typeface="Calibri" panose="020F0502020204030204" pitchFamily="34" charset="0"/>
                        </a:rPr>
                        <a:t>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fr-FR" sz="800" b="0" i="0" u="none" strike="noStrike">
                          <a:solidFill>
                            <a:srgbClr val="000000"/>
                          </a:solidFill>
                          <a:effectLst/>
                          <a:latin typeface="Calibri" panose="020F0502020204030204" pitchFamily="34" charset="0"/>
                        </a:rPr>
                        <a:t>Comité des fêtes</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fr-FR" sz="800" b="0" i="0" u="none" strike="noStrike">
                          <a:solidFill>
                            <a:srgbClr val="000000"/>
                          </a:solidFill>
                          <a:effectLst/>
                          <a:latin typeface="Calibri" panose="020F0502020204030204" pitchFamily="34" charset="0"/>
                        </a:rPr>
                        <a:t>                             -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solidFill>
                            <a:srgbClr val="000000"/>
                          </a:solidFill>
                          <a:effectLst/>
                          <a:latin typeface="Calibri" panose="020F0502020204030204" pitchFamily="34" charset="0"/>
                        </a:rPr>
                        <a:t>                             -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3153650"/>
                  </a:ext>
                </a:extLst>
              </a:tr>
              <a:tr h="170150">
                <a:tc gridSpan="3">
                  <a:txBody>
                    <a:bodyPr/>
                    <a:lstStyle/>
                    <a:p>
                      <a:pPr algn="ctr" fontAlgn="b"/>
                      <a:r>
                        <a:rPr lang="fr-FR" sz="800" b="1" i="0" u="none" strike="noStrike" dirty="0">
                          <a:solidFill>
                            <a:srgbClr val="000000"/>
                          </a:solidFill>
                          <a:effectLst/>
                          <a:latin typeface="Calibri" panose="020F0502020204030204" pitchFamily="34" charset="0"/>
                        </a:rPr>
                        <a:t>Sous total</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fr-FR"/>
                    </a:p>
                  </a:txBody>
                  <a:tcPr/>
                </a:tc>
                <a:tc hMerge="1">
                  <a:txBody>
                    <a:bodyPr/>
                    <a:lstStyle/>
                    <a:p>
                      <a:endParaRPr lang="fr-FR"/>
                    </a:p>
                  </a:txBody>
                  <a:tcPr/>
                </a:tc>
                <a:tc>
                  <a:txBody>
                    <a:bodyPr/>
                    <a:lstStyle/>
                    <a:p>
                      <a:pPr algn="l" fontAlgn="b"/>
                      <a:r>
                        <a:rPr lang="fr-FR" sz="800" b="1" i="0" u="none" strike="noStrike">
                          <a:solidFill>
                            <a:srgbClr val="000000"/>
                          </a:solidFill>
                          <a:effectLst/>
                          <a:latin typeface="Calibri" panose="020F0502020204030204" pitchFamily="34" charset="0"/>
                        </a:rPr>
                        <a:t>                          350 € </a:t>
                      </a:r>
                    </a:p>
                  </a:txBody>
                  <a:tcPr marL="4376" marR="4376" marT="437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fr-FR" sz="800" b="1" i="0" u="none" strike="noStrike">
                        <a:solidFill>
                          <a:srgbClr val="000000"/>
                        </a:solidFill>
                        <a:effectLst/>
                        <a:latin typeface="Calibri" panose="020F0502020204030204" pitchFamily="34" charset="0"/>
                      </a:endParaRPr>
                    </a:p>
                  </a:txBody>
                  <a:tcPr marL="4376" marR="4376" marT="4376" marB="0" anchor="b">
                    <a:lnL>
                      <a:noFill/>
                    </a:lnL>
                    <a:lnR>
                      <a:noFill/>
                    </a:lnR>
                    <a:lnT>
                      <a:noFill/>
                    </a:lnT>
                    <a:lnB>
                      <a:noFill/>
                    </a:lnB>
                  </a:tcPr>
                </a:tc>
                <a:tc>
                  <a:txBody>
                    <a:bodyPr/>
                    <a:lstStyle/>
                    <a:p>
                      <a:pPr algn="l" fontAlgn="b"/>
                      <a:endParaRPr lang="fr-FR" sz="800" b="1" i="0" u="none" strike="noStrike">
                        <a:solidFill>
                          <a:srgbClr val="000000"/>
                        </a:solidFill>
                        <a:effectLst/>
                        <a:latin typeface="Calibri" panose="020F0502020204030204" pitchFamily="34" charset="0"/>
                      </a:endParaRPr>
                    </a:p>
                  </a:txBody>
                  <a:tcPr marL="4376" marR="4376" marT="43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1" i="0" u="none" strike="noStrike">
                          <a:solidFill>
                            <a:srgbClr val="000000"/>
                          </a:solidFill>
                          <a:effectLst/>
                          <a:latin typeface="Calibri" panose="020F0502020204030204" pitchFamily="34" charset="0"/>
                        </a:rPr>
                        <a:t>                          350 €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5675088"/>
                  </a:ext>
                </a:extLst>
              </a:tr>
              <a:tr h="170150">
                <a:tc>
                  <a:txBody>
                    <a:bodyPr/>
                    <a:lstStyle/>
                    <a:p>
                      <a:pPr algn="l" fontAlgn="b"/>
                      <a:r>
                        <a:rPr lang="fr-FR" sz="800" b="1" i="0" u="none" strike="noStrike">
                          <a:solidFill>
                            <a:srgbClr val="000000"/>
                          </a:solidFill>
                          <a:effectLst/>
                          <a:latin typeface="Calibri" panose="020F0502020204030204" pitchFamily="34" charset="0"/>
                        </a:rPr>
                        <a:t>SOLIDARITE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800" b="0" i="0" u="none" strike="noStrike" dirty="0">
                          <a:solidFill>
                            <a:srgbClr val="000000"/>
                          </a:solidFill>
                          <a:effectLst/>
                          <a:latin typeface="Calibri" panose="020F0502020204030204" pitchFamily="34" charset="0"/>
                        </a:rPr>
                        <a:t>ADMR (3€/hab.)</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800" b="0" i="0" u="none" strike="noStrike">
                          <a:solidFill>
                            <a:srgbClr val="000000"/>
                          </a:solidFill>
                          <a:effectLst/>
                          <a:latin typeface="Calibri" panose="020F0502020204030204" pitchFamily="34" charset="0"/>
                        </a:rPr>
                        <a:t>                    18 852 €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solidFill>
                            <a:srgbClr val="000000"/>
                          </a:solidFill>
                          <a:effectLst/>
                          <a:latin typeface="Calibri" panose="020F0502020204030204" pitchFamily="34" charset="0"/>
                        </a:rPr>
                        <a:t>                    17 790 €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9415480"/>
                  </a:ext>
                </a:extLst>
              </a:tr>
              <a:tr h="170150">
                <a:tc>
                  <a:txBody>
                    <a:bodyPr/>
                    <a:lstStyle/>
                    <a:p>
                      <a:pPr algn="l" fontAlgn="b"/>
                      <a:r>
                        <a:rPr lang="fr-FR" sz="800" b="1" i="0" u="none" strike="noStrike">
                          <a:solidFill>
                            <a:srgbClr val="000000"/>
                          </a:solidFill>
                          <a:effectLst/>
                          <a:latin typeface="Calibri" panose="020F0502020204030204" pitchFamily="34" charset="0"/>
                        </a:rPr>
                        <a:t>SOLIDARITE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800" b="0" i="0" u="none" strike="noStrike" dirty="0">
                          <a:solidFill>
                            <a:srgbClr val="000000"/>
                          </a:solidFill>
                          <a:effectLst/>
                          <a:latin typeface="Calibri" panose="020F0502020204030204" pitchFamily="34" charset="0"/>
                        </a:rPr>
                        <a:t>UNC</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800" b="0" i="0" u="none" strike="noStrike">
                          <a:solidFill>
                            <a:srgbClr val="000000"/>
                          </a:solidFill>
                          <a:effectLst/>
                          <a:latin typeface="Calibri" panose="020F0502020204030204" pitchFamily="34" charset="0"/>
                        </a:rPr>
                        <a:t>                          850 €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solidFill>
                            <a:srgbClr val="000000"/>
                          </a:solidFill>
                          <a:effectLst/>
                          <a:latin typeface="Calibri" panose="020F0502020204030204" pitchFamily="34" charset="0"/>
                        </a:rPr>
                        <a:t>                          850 €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7918334"/>
                  </a:ext>
                </a:extLst>
              </a:tr>
              <a:tr h="170150">
                <a:tc>
                  <a:txBody>
                    <a:bodyPr/>
                    <a:lstStyle/>
                    <a:p>
                      <a:pPr algn="l" fontAlgn="b"/>
                      <a:r>
                        <a:rPr lang="fr-FR" sz="800" b="1" i="0" u="none" strike="noStrike">
                          <a:solidFill>
                            <a:srgbClr val="000000"/>
                          </a:solidFill>
                          <a:effectLst/>
                          <a:latin typeface="Calibri" panose="020F0502020204030204" pitchFamily="34" charset="0"/>
                        </a:rPr>
                        <a:t>SOLIDARITE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800" b="0" i="0" u="none" strike="noStrike" dirty="0">
                          <a:solidFill>
                            <a:srgbClr val="000000"/>
                          </a:solidFill>
                          <a:effectLst/>
                          <a:latin typeface="Calibri" panose="020F0502020204030204" pitchFamily="34" charset="0"/>
                        </a:rPr>
                        <a:t>Jumelage MALTERDINGEN</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800" b="0" i="0" u="none" strike="noStrike">
                          <a:solidFill>
                            <a:srgbClr val="000000"/>
                          </a:solidFill>
                          <a:effectLst/>
                          <a:latin typeface="Calibri" panose="020F0502020204030204" pitchFamily="34" charset="0"/>
                        </a:rPr>
                        <a:t>                          620 €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solidFill>
                            <a:srgbClr val="000000"/>
                          </a:solidFill>
                          <a:effectLst/>
                          <a:latin typeface="Calibri" panose="020F0502020204030204" pitchFamily="34" charset="0"/>
                        </a:rPr>
                        <a:t>                          620 €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6135880"/>
                  </a:ext>
                </a:extLst>
              </a:tr>
              <a:tr h="170150">
                <a:tc>
                  <a:txBody>
                    <a:bodyPr/>
                    <a:lstStyle/>
                    <a:p>
                      <a:pPr algn="l" fontAlgn="b"/>
                      <a:r>
                        <a:rPr lang="fr-FR" sz="800" b="1" i="0" u="none" strike="noStrike">
                          <a:solidFill>
                            <a:srgbClr val="000000"/>
                          </a:solidFill>
                          <a:effectLst/>
                          <a:latin typeface="Calibri" panose="020F0502020204030204" pitchFamily="34" charset="0"/>
                        </a:rPr>
                        <a:t>SOLIDARITE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800" b="0" i="0" u="none" strike="noStrike" dirty="0">
                          <a:solidFill>
                            <a:srgbClr val="000000"/>
                          </a:solidFill>
                          <a:effectLst/>
                          <a:latin typeface="Calibri" panose="020F0502020204030204" pitchFamily="34" charset="0"/>
                        </a:rPr>
                        <a:t>Jumelage KOUILA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800" b="0" i="0" u="none" strike="noStrike">
                          <a:solidFill>
                            <a:srgbClr val="000000"/>
                          </a:solidFill>
                          <a:effectLst/>
                          <a:latin typeface="Calibri" panose="020F0502020204030204" pitchFamily="34" charset="0"/>
                        </a:rPr>
                        <a:t>                          620 €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solidFill>
                            <a:srgbClr val="000000"/>
                          </a:solidFill>
                          <a:effectLst/>
                          <a:latin typeface="Calibri" panose="020F0502020204030204" pitchFamily="34" charset="0"/>
                        </a:rPr>
                        <a:t>                          620 €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0663757"/>
                  </a:ext>
                </a:extLst>
              </a:tr>
              <a:tr h="170150">
                <a:tc>
                  <a:txBody>
                    <a:bodyPr/>
                    <a:lstStyle/>
                    <a:p>
                      <a:pPr algn="l" fontAlgn="b"/>
                      <a:r>
                        <a:rPr lang="fr-FR" sz="800" b="1" i="0" u="none" strike="noStrike">
                          <a:solidFill>
                            <a:srgbClr val="000000"/>
                          </a:solidFill>
                          <a:effectLst/>
                          <a:latin typeface="Calibri" panose="020F0502020204030204" pitchFamily="34" charset="0"/>
                        </a:rPr>
                        <a:t>SOLIDARITE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800" b="0" i="0" u="none" strike="noStrike" dirty="0">
                          <a:solidFill>
                            <a:srgbClr val="000000"/>
                          </a:solidFill>
                          <a:effectLst/>
                          <a:latin typeface="Calibri" panose="020F0502020204030204" pitchFamily="34" charset="0"/>
                        </a:rPr>
                        <a:t>Résidence des Pins</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800" b="0" i="0" u="none" strike="noStrike">
                          <a:solidFill>
                            <a:srgbClr val="000000"/>
                          </a:solidFill>
                          <a:effectLst/>
                          <a:latin typeface="Calibri" panose="020F0502020204030204" pitchFamily="34" charset="0"/>
                        </a:rPr>
                        <a:t>                          285 €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solidFill>
                            <a:srgbClr val="000000"/>
                          </a:solidFill>
                          <a:effectLst/>
                          <a:latin typeface="Calibri" panose="020F0502020204030204" pitchFamily="34" charset="0"/>
                        </a:rPr>
                        <a:t>                          285 €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5406192"/>
                  </a:ext>
                </a:extLst>
              </a:tr>
              <a:tr h="170150">
                <a:tc>
                  <a:txBody>
                    <a:bodyPr/>
                    <a:lstStyle/>
                    <a:p>
                      <a:pPr algn="l" fontAlgn="b"/>
                      <a:r>
                        <a:rPr lang="fr-FR" sz="800" b="1" i="0" u="none" strike="noStrike">
                          <a:solidFill>
                            <a:srgbClr val="000000"/>
                          </a:solidFill>
                          <a:effectLst/>
                          <a:latin typeface="Calibri" panose="020F0502020204030204" pitchFamily="34" charset="0"/>
                        </a:rPr>
                        <a:t>SOLIDARITE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800" b="0" i="0" u="none" strike="noStrike" dirty="0">
                          <a:solidFill>
                            <a:srgbClr val="000000"/>
                          </a:solidFill>
                          <a:effectLst/>
                          <a:latin typeface="Calibri" panose="020F0502020204030204" pitchFamily="34" charset="0"/>
                        </a:rPr>
                        <a:t>Sourire du Vietnam</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800" b="0" i="0" u="none" strike="noStrike">
                          <a:solidFill>
                            <a:srgbClr val="000000"/>
                          </a:solidFill>
                          <a:effectLst/>
                          <a:latin typeface="Calibri" panose="020F0502020204030204" pitchFamily="34" charset="0"/>
                        </a:rPr>
                        <a:t>                          285 €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solidFill>
                            <a:srgbClr val="000000"/>
                          </a:solidFill>
                          <a:effectLst/>
                          <a:latin typeface="Calibri" panose="020F0502020204030204" pitchFamily="34" charset="0"/>
                        </a:rPr>
                        <a:t>                          285 €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2948128"/>
                  </a:ext>
                </a:extLst>
              </a:tr>
              <a:tr h="170150">
                <a:tc>
                  <a:txBody>
                    <a:bodyPr/>
                    <a:lstStyle/>
                    <a:p>
                      <a:pPr algn="l" fontAlgn="b"/>
                      <a:r>
                        <a:rPr lang="fr-FR" sz="800" b="1" i="0" u="none" strike="noStrike" dirty="0">
                          <a:solidFill>
                            <a:srgbClr val="000000"/>
                          </a:solidFill>
                          <a:effectLst/>
                          <a:latin typeface="Calibri" panose="020F0502020204030204" pitchFamily="34" charset="0"/>
                        </a:rPr>
                        <a:t>SOLIDARITE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800" b="0" i="0" u="none" strike="noStrike" dirty="0">
                          <a:solidFill>
                            <a:srgbClr val="000000"/>
                          </a:solidFill>
                          <a:effectLst/>
                          <a:latin typeface="Calibri" panose="020F0502020204030204" pitchFamily="34" charset="0"/>
                        </a:rPr>
                        <a:t>Solidarité emploi (0,50€/</a:t>
                      </a:r>
                      <a:r>
                        <a:rPr lang="fr-FR" sz="800" b="0" i="0" u="none" strike="noStrike" dirty="0" err="1">
                          <a:solidFill>
                            <a:srgbClr val="000000"/>
                          </a:solidFill>
                          <a:effectLst/>
                          <a:latin typeface="Calibri" panose="020F0502020204030204" pitchFamily="34" charset="0"/>
                        </a:rPr>
                        <a:t>hab</a:t>
                      </a:r>
                      <a:r>
                        <a:rPr lang="fr-FR" sz="800" b="0" i="0" u="none" strike="noStrike" dirty="0">
                          <a:solidFill>
                            <a:srgbClr val="000000"/>
                          </a:solidFill>
                          <a:effectLst/>
                          <a:latin typeface="Calibri" panose="020F0502020204030204" pitchFamily="34" charset="0"/>
                        </a:rPr>
                        <a:t>)</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FR" sz="800" b="0" i="0" u="none" strike="noStrike">
                          <a:solidFill>
                            <a:srgbClr val="000000"/>
                          </a:solidFill>
                          <a:effectLst/>
                          <a:latin typeface="Calibri" panose="020F0502020204030204" pitchFamily="34" charset="0"/>
                        </a:rPr>
                        <a:t>                      3 142 €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solidFill>
                            <a:srgbClr val="000000"/>
                          </a:solidFill>
                          <a:effectLst/>
                          <a:latin typeface="Calibri" panose="020F0502020204030204" pitchFamily="34" charset="0"/>
                        </a:rPr>
                        <a:t>                      2 965 €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628964"/>
                  </a:ext>
                </a:extLst>
              </a:tr>
              <a:tr h="170150">
                <a:tc gridSpan="3">
                  <a:txBody>
                    <a:bodyPr/>
                    <a:lstStyle/>
                    <a:p>
                      <a:pPr algn="ctr" fontAlgn="b"/>
                      <a:r>
                        <a:rPr lang="fr-FR" sz="800" b="1" i="0" u="none" strike="noStrike" dirty="0">
                          <a:solidFill>
                            <a:srgbClr val="000000"/>
                          </a:solidFill>
                          <a:effectLst/>
                          <a:latin typeface="Calibri" panose="020F0502020204030204" pitchFamily="34" charset="0"/>
                        </a:rPr>
                        <a:t>Sous total</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fr-FR"/>
                    </a:p>
                  </a:txBody>
                  <a:tcPr/>
                </a:tc>
                <a:tc hMerge="1">
                  <a:txBody>
                    <a:bodyPr/>
                    <a:lstStyle/>
                    <a:p>
                      <a:endParaRPr lang="fr-FR"/>
                    </a:p>
                  </a:txBody>
                  <a:tcPr/>
                </a:tc>
                <a:tc>
                  <a:txBody>
                    <a:bodyPr/>
                    <a:lstStyle/>
                    <a:p>
                      <a:pPr algn="l" fontAlgn="b"/>
                      <a:r>
                        <a:rPr lang="fr-FR" sz="800" b="1" i="0" u="none" strike="noStrike">
                          <a:solidFill>
                            <a:srgbClr val="000000"/>
                          </a:solidFill>
                          <a:effectLst/>
                          <a:latin typeface="Calibri" panose="020F0502020204030204" pitchFamily="34" charset="0"/>
                        </a:rPr>
                        <a:t>                    24 654 € </a:t>
                      </a:r>
                    </a:p>
                  </a:txBody>
                  <a:tcPr marL="4376" marR="4376" marT="437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fr-FR" sz="800" b="1" i="0" u="none" strike="noStrike">
                        <a:solidFill>
                          <a:srgbClr val="000000"/>
                        </a:solidFill>
                        <a:effectLst/>
                        <a:latin typeface="Calibri" panose="020F0502020204030204" pitchFamily="34" charset="0"/>
                      </a:endParaRPr>
                    </a:p>
                  </a:txBody>
                  <a:tcPr marL="4376" marR="4376" marT="4376" marB="0" anchor="b">
                    <a:lnL>
                      <a:noFill/>
                    </a:lnL>
                    <a:lnR>
                      <a:noFill/>
                    </a:lnR>
                    <a:lnT>
                      <a:noFill/>
                    </a:lnT>
                    <a:lnB>
                      <a:noFill/>
                    </a:lnB>
                  </a:tcPr>
                </a:tc>
                <a:tc>
                  <a:txBody>
                    <a:bodyPr/>
                    <a:lstStyle/>
                    <a:p>
                      <a:pPr algn="l" fontAlgn="b"/>
                      <a:endParaRPr lang="fr-FR" sz="800" b="1" i="0" u="none" strike="noStrike">
                        <a:solidFill>
                          <a:srgbClr val="000000"/>
                        </a:solidFill>
                        <a:effectLst/>
                        <a:latin typeface="Calibri" panose="020F0502020204030204" pitchFamily="34" charset="0"/>
                      </a:endParaRPr>
                    </a:p>
                  </a:txBody>
                  <a:tcPr marL="4376" marR="4376" marT="43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1" i="0" u="none" strike="noStrike">
                          <a:solidFill>
                            <a:srgbClr val="000000"/>
                          </a:solidFill>
                          <a:effectLst/>
                          <a:latin typeface="Calibri" panose="020F0502020204030204" pitchFamily="34" charset="0"/>
                        </a:rPr>
                        <a:t>                    23 415 €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0111737"/>
                  </a:ext>
                </a:extLst>
              </a:tr>
              <a:tr h="170150">
                <a:tc>
                  <a:txBody>
                    <a:bodyPr/>
                    <a:lstStyle/>
                    <a:p>
                      <a:pPr algn="l" fontAlgn="b"/>
                      <a:r>
                        <a:rPr lang="fr-FR" sz="800" b="1" i="0" u="none" strike="noStrike">
                          <a:solidFill>
                            <a:srgbClr val="000000"/>
                          </a:solidFill>
                          <a:effectLst/>
                          <a:latin typeface="Calibri" panose="020F0502020204030204" pitchFamily="34" charset="0"/>
                        </a:rPr>
                        <a:t>AUTRES</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dirty="0">
                          <a:solidFill>
                            <a:srgbClr val="000000"/>
                          </a:solidFill>
                          <a:effectLst/>
                          <a:latin typeface="Calibri" panose="020F0502020204030204" pitchFamily="34" charset="0"/>
                        </a:rPr>
                        <a:t>Autres subventions</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dirty="0">
                          <a:solidFill>
                            <a:srgbClr val="000000"/>
                          </a:solidFill>
                          <a:effectLst/>
                          <a:latin typeface="Calibri" panose="020F0502020204030204" pitchFamily="34" charset="0"/>
                        </a:rPr>
                        <a:t>                      6 811 €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dirty="0">
                        <a:solidFill>
                          <a:srgbClr val="000000"/>
                        </a:solidFill>
                        <a:effectLst/>
                        <a:latin typeface="Calibri" panose="020F0502020204030204" pitchFamily="34" charset="0"/>
                      </a:endParaRPr>
                    </a:p>
                  </a:txBody>
                  <a:tcPr marL="4376" marR="4376" marT="43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dirty="0">
                        <a:solidFill>
                          <a:srgbClr val="000000"/>
                        </a:solidFill>
                        <a:effectLst/>
                        <a:latin typeface="Calibri" panose="020F0502020204030204" pitchFamily="34" charset="0"/>
                      </a:endParaRPr>
                    </a:p>
                  </a:txBody>
                  <a:tcPr marL="4376" marR="4376" marT="43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dirty="0">
                          <a:solidFill>
                            <a:srgbClr val="000000"/>
                          </a:solidFill>
                          <a:effectLst/>
                          <a:latin typeface="Calibri" panose="020F0502020204030204" pitchFamily="34" charset="0"/>
                        </a:rPr>
                        <a:t>                    11 221 €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5990931"/>
                  </a:ext>
                </a:extLst>
              </a:tr>
              <a:tr h="170150">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4376" marR="4376" marT="437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fr-FR" sz="800" b="1" i="0" u="none" strike="noStrike">
                          <a:solidFill>
                            <a:srgbClr val="FF0000"/>
                          </a:solidFill>
                          <a:effectLst/>
                          <a:latin typeface="Calibri" panose="020F0502020204030204" pitchFamily="34" charset="0"/>
                        </a:rPr>
                        <a:t>TOTAL SUBVENTIONS</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800" b="1" i="0" u="none" strike="noStrike">
                          <a:solidFill>
                            <a:srgbClr val="FF0000"/>
                          </a:solidFill>
                          <a:effectLst/>
                          <a:latin typeface="Calibri" panose="020F0502020204030204" pitchFamily="34" charset="0"/>
                        </a:rPr>
                        <a:t>                  310 000 €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800" b="1" i="0" u="none" strike="noStrike">
                          <a:solidFill>
                            <a:srgbClr val="FF0000"/>
                          </a:solidFill>
                          <a:effectLst/>
                          <a:latin typeface="Calibri" panose="020F0502020204030204" pitchFamily="34" charset="0"/>
                        </a:rPr>
                        <a:t> </a:t>
                      </a:r>
                    </a:p>
                  </a:txBody>
                  <a:tcPr marL="4376" marR="4376" marT="437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800" b="1" i="0" u="none" strike="noStrike">
                          <a:solidFill>
                            <a:srgbClr val="FF0000"/>
                          </a:solidFill>
                          <a:effectLst/>
                          <a:latin typeface="Calibri" panose="020F0502020204030204" pitchFamily="34" charset="0"/>
                        </a:rPr>
                        <a:t> </a:t>
                      </a:r>
                    </a:p>
                  </a:txBody>
                  <a:tcPr marL="4376" marR="4376" marT="4376"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800" b="1" i="0" u="none" strike="noStrike" dirty="0">
                          <a:solidFill>
                            <a:srgbClr val="000000"/>
                          </a:solidFill>
                          <a:effectLst/>
                          <a:latin typeface="Calibri" panose="020F0502020204030204" pitchFamily="34" charset="0"/>
                        </a:rPr>
                        <a:t>                  288 646 € </a:t>
                      </a:r>
                    </a:p>
                  </a:txBody>
                  <a:tcPr marL="4376" marR="4376"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46233535"/>
                  </a:ext>
                </a:extLst>
              </a:tr>
            </a:tbl>
          </a:graphicData>
        </a:graphic>
      </p:graphicFrame>
      <p:graphicFrame>
        <p:nvGraphicFramePr>
          <p:cNvPr id="20" name="Tableau 19">
            <a:extLst>
              <a:ext uri="{FF2B5EF4-FFF2-40B4-BE49-F238E27FC236}">
                <a16:creationId xmlns:a16="http://schemas.microsoft.com/office/drawing/2014/main" id="{8807944B-3101-4A27-894E-919E9F755B8D}"/>
              </a:ext>
            </a:extLst>
          </p:cNvPr>
          <p:cNvGraphicFramePr>
            <a:graphicFrameLocks noGrp="1"/>
          </p:cNvGraphicFramePr>
          <p:nvPr/>
        </p:nvGraphicFramePr>
        <p:xfrm>
          <a:off x="1662382" y="5357460"/>
          <a:ext cx="8036653" cy="1146045"/>
        </p:xfrm>
        <a:graphic>
          <a:graphicData uri="http://schemas.openxmlformats.org/drawingml/2006/table">
            <a:tbl>
              <a:tblPr/>
              <a:tblGrid>
                <a:gridCol w="1079370">
                  <a:extLst>
                    <a:ext uri="{9D8B030D-6E8A-4147-A177-3AD203B41FA5}">
                      <a16:colId xmlns:a16="http://schemas.microsoft.com/office/drawing/2014/main" val="4117407284"/>
                    </a:ext>
                  </a:extLst>
                </a:gridCol>
                <a:gridCol w="861070">
                  <a:extLst>
                    <a:ext uri="{9D8B030D-6E8A-4147-A177-3AD203B41FA5}">
                      <a16:colId xmlns:a16="http://schemas.microsoft.com/office/drawing/2014/main" val="3386940060"/>
                    </a:ext>
                  </a:extLst>
                </a:gridCol>
                <a:gridCol w="3080447">
                  <a:extLst>
                    <a:ext uri="{9D8B030D-6E8A-4147-A177-3AD203B41FA5}">
                      <a16:colId xmlns:a16="http://schemas.microsoft.com/office/drawing/2014/main" val="1298818326"/>
                    </a:ext>
                  </a:extLst>
                </a:gridCol>
                <a:gridCol w="1422989">
                  <a:extLst>
                    <a:ext uri="{9D8B030D-6E8A-4147-A177-3AD203B41FA5}">
                      <a16:colId xmlns:a16="http://schemas.microsoft.com/office/drawing/2014/main" val="2685270074"/>
                    </a:ext>
                  </a:extLst>
                </a:gridCol>
                <a:gridCol w="84894">
                  <a:extLst>
                    <a:ext uri="{9D8B030D-6E8A-4147-A177-3AD203B41FA5}">
                      <a16:colId xmlns:a16="http://schemas.microsoft.com/office/drawing/2014/main" val="1676343909"/>
                    </a:ext>
                  </a:extLst>
                </a:gridCol>
                <a:gridCol w="84894">
                  <a:extLst>
                    <a:ext uri="{9D8B030D-6E8A-4147-A177-3AD203B41FA5}">
                      <a16:colId xmlns:a16="http://schemas.microsoft.com/office/drawing/2014/main" val="3745139082"/>
                    </a:ext>
                  </a:extLst>
                </a:gridCol>
                <a:gridCol w="1422989">
                  <a:extLst>
                    <a:ext uri="{9D8B030D-6E8A-4147-A177-3AD203B41FA5}">
                      <a16:colId xmlns:a16="http://schemas.microsoft.com/office/drawing/2014/main" val="2078133596"/>
                    </a:ext>
                  </a:extLst>
                </a:gridCol>
              </a:tblGrid>
              <a:tr h="271867">
                <a:tc gridSpan="7">
                  <a:txBody>
                    <a:bodyPr/>
                    <a:lstStyle/>
                    <a:p>
                      <a:pPr algn="ctr" fontAlgn="ctr"/>
                      <a:r>
                        <a:rPr lang="fr-FR" sz="800" b="1" i="0" u="none" strike="noStrike" dirty="0">
                          <a:solidFill>
                            <a:srgbClr val="000000"/>
                          </a:solidFill>
                          <a:effectLst/>
                          <a:latin typeface="+mn-lt"/>
                        </a:rPr>
                        <a:t>CONTRIBUTIONS FINANCIÈRES 2021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885846441"/>
                  </a:ext>
                </a:extLst>
              </a:tr>
              <a:tr h="139688">
                <a:tc>
                  <a:txBody>
                    <a:bodyPr/>
                    <a:lstStyle/>
                    <a:p>
                      <a:pPr algn="ctr" fontAlgn="ctr"/>
                      <a:r>
                        <a:rPr lang="fr-FR" sz="800" b="1" i="0" u="none" strike="noStrike">
                          <a:solidFill>
                            <a:srgbClr val="000000"/>
                          </a:solidFill>
                          <a:effectLst/>
                          <a:latin typeface="Calibri" panose="020F0502020204030204" pitchFamily="34" charset="0"/>
                        </a:rPr>
                        <a:t>POLES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Calibri" panose="020F0502020204030204" pitchFamily="34" charset="0"/>
                        </a:rPr>
                        <a:t>CONTRAT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dirty="0">
                          <a:solidFill>
                            <a:srgbClr val="000000"/>
                          </a:solidFill>
                          <a:effectLst/>
                          <a:latin typeface="+mn-lt"/>
                        </a:rPr>
                        <a:t>NOMS DU CONCESSIONNAIRE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1" i="0" u="none" strike="noStrike">
                          <a:solidFill>
                            <a:srgbClr val="000000"/>
                          </a:solidFill>
                          <a:effectLst/>
                          <a:latin typeface="+mn-lt"/>
                        </a:rPr>
                        <a:t>Budget </a:t>
                      </a:r>
                      <a:r>
                        <a:rPr lang="fr-FR" sz="800" b="1" i="0" u="none" strike="noStrike">
                          <a:solidFill>
                            <a:srgbClr val="FF0000"/>
                          </a:solidFill>
                          <a:effectLst/>
                          <a:latin typeface="+mn-lt"/>
                        </a:rPr>
                        <a:t>2021</a:t>
                      </a:r>
                      <a:endParaRPr lang="fr-FR" sz="800" b="1"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FR" sz="8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mn-lt"/>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1" i="0" u="none" strike="noStrike">
                          <a:solidFill>
                            <a:srgbClr val="000000"/>
                          </a:solidFill>
                          <a:effectLst/>
                          <a:latin typeface="+mn-lt"/>
                        </a:rPr>
                        <a:t>Rappel  Budget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29607729"/>
                  </a:ext>
                </a:extLst>
              </a:tr>
              <a:tr h="139688">
                <a:tc>
                  <a:txBody>
                    <a:bodyPr/>
                    <a:lstStyle/>
                    <a:p>
                      <a:pPr algn="l" fontAlgn="b"/>
                      <a:r>
                        <a:rPr lang="fr-FR" sz="800" b="1" i="0" u="none" strike="noStrike">
                          <a:solidFill>
                            <a:srgbClr val="000000"/>
                          </a:solidFill>
                          <a:effectLst/>
                          <a:latin typeface="Calibri" panose="020F0502020204030204" pitchFamily="34" charset="0"/>
                        </a:rPr>
                        <a:t>ENF.JEUN.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000000"/>
                          </a:solidFill>
                          <a:effectLst/>
                          <a:latin typeface="Calibri" panose="020F0502020204030204" pitchFamily="34" charset="0"/>
                        </a:rPr>
                        <a:t>Non CAF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dirty="0">
                          <a:solidFill>
                            <a:srgbClr val="000000"/>
                          </a:solidFill>
                          <a:effectLst/>
                          <a:latin typeface="+mn-lt"/>
                        </a:rPr>
                        <a:t>Mille et un repas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000000"/>
                          </a:solidFill>
                          <a:effectLst/>
                          <a:latin typeface="+mn-lt"/>
                        </a:rPr>
                        <a:t>                    20 000 €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mn-lt"/>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solidFill>
                            <a:srgbClr val="000000"/>
                          </a:solidFill>
                          <a:effectLst/>
                          <a:latin typeface="+mn-lt"/>
                        </a:rPr>
                        <a:t>                    20 000 €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8575981"/>
                  </a:ext>
                </a:extLst>
              </a:tr>
              <a:tr h="139688">
                <a:tc>
                  <a:txBody>
                    <a:bodyPr/>
                    <a:lstStyle/>
                    <a:p>
                      <a:pPr algn="l" fontAlgn="b"/>
                      <a:r>
                        <a:rPr lang="fr-FR" sz="800" b="1" i="0" u="none" strike="noStrike">
                          <a:solidFill>
                            <a:srgbClr val="000000"/>
                          </a:solidFill>
                          <a:effectLst/>
                          <a:latin typeface="Calibri" panose="020F0502020204030204" pitchFamily="34" charset="0"/>
                        </a:rPr>
                        <a:t>ENF.JEUN.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000000"/>
                          </a:solidFill>
                          <a:effectLst/>
                          <a:latin typeface="Calibri" panose="020F0502020204030204" pitchFamily="34" charset="0"/>
                        </a:rPr>
                        <a:t>Non CAF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dirty="0">
                          <a:solidFill>
                            <a:srgbClr val="000000"/>
                          </a:solidFill>
                          <a:effectLst/>
                          <a:latin typeface="+mn-lt"/>
                        </a:rPr>
                        <a:t>Alfa 3A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800" b="0" i="0" u="none" strike="noStrike">
                          <a:solidFill>
                            <a:srgbClr val="000000"/>
                          </a:solidFill>
                          <a:effectLst/>
                          <a:latin typeface="+mn-lt"/>
                        </a:rPr>
                        <a:t>                  200 000 €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0" i="0" u="none" strike="noStrike">
                        <a:solidFill>
                          <a:srgbClr val="000000"/>
                        </a:solidFill>
                        <a:effectLst/>
                        <a:latin typeface="+mn-lt"/>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dirty="0">
                          <a:solidFill>
                            <a:srgbClr val="000000"/>
                          </a:solidFill>
                          <a:effectLst/>
                          <a:latin typeface="+mn-lt"/>
                        </a:rPr>
                        <a:t>                  220 000 €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4121235"/>
                  </a:ext>
                </a:extLst>
              </a:tr>
              <a:tr h="139688">
                <a:tc>
                  <a:txBody>
                    <a:bodyPr/>
                    <a:lstStyle/>
                    <a:p>
                      <a:pPr algn="l" fontAlgn="b"/>
                      <a:endParaRPr lang="fr-FR" sz="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fr-FR" sz="800" b="1" i="0" u="none" strike="noStrike" dirty="0">
                          <a:solidFill>
                            <a:srgbClr val="FF0000"/>
                          </a:solidFill>
                          <a:effectLst/>
                          <a:latin typeface="+mn-lt"/>
                        </a:rPr>
                        <a:t>TOTAL CONTRIBUTIONS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800" b="1" i="0" u="none" strike="noStrike">
                          <a:solidFill>
                            <a:srgbClr val="FF0000"/>
                          </a:solidFill>
                          <a:effectLst/>
                          <a:latin typeface="+mn-lt"/>
                        </a:rPr>
                        <a:t>                  220 000 €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800" b="1" i="0" u="none" strike="noStrike">
                          <a:solidFill>
                            <a:srgbClr val="FF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b"/>
                      <a:r>
                        <a:rPr lang="fr-FR" sz="800" b="1" i="0" u="none" strike="noStrike">
                          <a:solidFill>
                            <a:srgbClr val="FF0000"/>
                          </a:solidFill>
                          <a:effectLst/>
                          <a:latin typeface="+mn-lt"/>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800" b="1" i="0" u="none" strike="noStrike">
                          <a:solidFill>
                            <a:srgbClr val="000000"/>
                          </a:solidFill>
                          <a:effectLst/>
                          <a:latin typeface="+mn-lt"/>
                        </a:rPr>
                        <a:t>                  240 000 €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11020886"/>
                  </a:ext>
                </a:extLst>
              </a:tr>
              <a:tr h="151705">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fr-FR" sz="800" b="0" i="0" u="none" strike="noStrike" dirty="0">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fr-FR" sz="800" b="0" i="0" u="none" strike="noStrike" dirty="0">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fr-FR" sz="8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fr-FR" sz="800" b="0"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13676448"/>
                  </a:ext>
                </a:extLst>
              </a:tr>
              <a:tr h="163721">
                <a:tc gridSpan="3">
                  <a:txBody>
                    <a:bodyPr/>
                    <a:lstStyle/>
                    <a:p>
                      <a:pPr algn="ctr" fontAlgn="b"/>
                      <a:r>
                        <a:rPr lang="fr-FR" sz="800" b="1" i="0" u="none" strike="noStrike">
                          <a:solidFill>
                            <a:srgbClr val="FF0000"/>
                          </a:solidFill>
                          <a:effectLst/>
                          <a:latin typeface="+mn-lt"/>
                        </a:rPr>
                        <a:t>TOTAL SUBVENTIONS ET CONTRIBUTIONS_Cpte 6574</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fr-FR"/>
                    </a:p>
                  </a:txBody>
                  <a:tcPr/>
                </a:tc>
                <a:tc hMerge="1">
                  <a:txBody>
                    <a:bodyPr/>
                    <a:lstStyle/>
                    <a:p>
                      <a:endParaRPr lang="fr-FR"/>
                    </a:p>
                  </a:txBody>
                  <a:tcPr/>
                </a:tc>
                <a:tc>
                  <a:txBody>
                    <a:bodyPr/>
                    <a:lstStyle/>
                    <a:p>
                      <a:pPr algn="ctr" fontAlgn="b"/>
                      <a:r>
                        <a:rPr lang="fr-FR" sz="800" b="1" i="0" u="none" strike="noStrike" dirty="0">
                          <a:solidFill>
                            <a:srgbClr val="FF0000"/>
                          </a:solidFill>
                          <a:effectLst/>
                          <a:latin typeface="+mn-lt"/>
                        </a:rPr>
                        <a:t>      530 000 € </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fr-FR" sz="800" b="1" i="0" u="none" strike="noStrike" dirty="0">
                        <a:solidFill>
                          <a:srgbClr val="000000"/>
                        </a:solidFill>
                        <a:effectLst/>
                        <a:latin typeface="+mn-lt"/>
                      </a:endParaRPr>
                    </a:p>
                  </a:txBody>
                  <a:tcPr marL="9525" marR="9525" marT="9525"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800" b="1" i="0" u="none" strike="noStrike" dirty="0">
                        <a:solidFill>
                          <a:srgbClr val="000000"/>
                        </a:solidFill>
                        <a:effectLst/>
                        <a:latin typeface="+mn-lt"/>
                      </a:endParaRPr>
                    </a:p>
                  </a:txBody>
                  <a:tcPr marL="9525" marR="9525" marT="9525"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fr-FR" sz="800" b="1" i="0" u="none" strike="noStrike" dirty="0">
                          <a:solidFill>
                            <a:srgbClr val="000000"/>
                          </a:solidFill>
                          <a:effectLst/>
                          <a:latin typeface="+mn-lt"/>
                        </a:rPr>
                        <a:t>      528 646 € </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112309262"/>
                  </a:ext>
                </a:extLst>
              </a:tr>
            </a:tbl>
          </a:graphicData>
        </a:graphic>
      </p:graphicFrame>
    </p:spTree>
    <p:extLst>
      <p:ext uri="{BB962C8B-B14F-4D97-AF65-F5344CB8AC3E}">
        <p14:creationId xmlns:p14="http://schemas.microsoft.com/office/powerpoint/2010/main" val="2606446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A6F91F7-42B0-450D-B2CB-9C13EFD54D85}"/>
              </a:ext>
            </a:extLst>
          </p:cNvPr>
          <p:cNvSpPr>
            <a:spLocks noGrp="1"/>
          </p:cNvSpPr>
          <p:nvPr>
            <p:ph type="ftr" sz="quarter" idx="11"/>
          </p:nvPr>
        </p:nvSpPr>
        <p:spPr>
          <a:xfrm>
            <a:off x="2095928" y="6504691"/>
            <a:ext cx="6514672" cy="249932"/>
          </a:xfrm>
        </p:spPr>
        <p:txBody>
          <a:bodyPr/>
          <a:lstStyle/>
          <a:p>
            <a:r>
              <a:rPr lang="fr-FR" b="1" dirty="0">
                <a:solidFill>
                  <a:schemeClr val="tx1"/>
                </a:solidFill>
              </a:rPr>
              <a:t>VILLE DE LENTILLY - CONSEIL MUNICIPAL DU 31 MARS 2021 - CA 2020 - BP 2021</a:t>
            </a:r>
          </a:p>
        </p:txBody>
      </p:sp>
      <p:sp>
        <p:nvSpPr>
          <p:cNvPr id="5" name="Espace réservé du numéro de diapositive 4">
            <a:extLst>
              <a:ext uri="{FF2B5EF4-FFF2-40B4-BE49-F238E27FC236}">
                <a16:creationId xmlns:a16="http://schemas.microsoft.com/office/drawing/2014/main" id="{BBF55909-F21C-4AEE-8F4F-0EF8C4FF17C5}"/>
              </a:ext>
            </a:extLst>
          </p:cNvPr>
          <p:cNvSpPr>
            <a:spLocks noGrp="1"/>
          </p:cNvSpPr>
          <p:nvPr>
            <p:ph type="sldNum" sz="quarter" idx="12"/>
          </p:nvPr>
        </p:nvSpPr>
        <p:spPr/>
        <p:txBody>
          <a:bodyPr/>
          <a:lstStyle/>
          <a:p>
            <a:fld id="{DF5659F9-612D-4A5E-A057-854B90781FF4}" type="slidenum">
              <a:rPr lang="fr-FR" smtClean="0"/>
              <a:t>22</a:t>
            </a:fld>
            <a:endParaRPr lang="fr-FR"/>
          </a:p>
        </p:txBody>
      </p:sp>
      <p:pic>
        <p:nvPicPr>
          <p:cNvPr id="6" name="Image 5">
            <a:extLst>
              <a:ext uri="{FF2B5EF4-FFF2-40B4-BE49-F238E27FC236}">
                <a16:creationId xmlns:a16="http://schemas.microsoft.com/office/drawing/2014/main" id="{73CAD9A6-DD9E-4AEA-9896-5DCB1DFF687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3088" y="6183016"/>
            <a:ext cx="456087" cy="611399"/>
          </a:xfrm>
          <a:prstGeom prst="rect">
            <a:avLst/>
          </a:prstGeom>
        </p:spPr>
      </p:pic>
      <p:sp>
        <p:nvSpPr>
          <p:cNvPr id="8" name="Titre 1">
            <a:extLst>
              <a:ext uri="{FF2B5EF4-FFF2-40B4-BE49-F238E27FC236}">
                <a16:creationId xmlns:a16="http://schemas.microsoft.com/office/drawing/2014/main" id="{4D43F650-AA31-4B51-A868-A66D373DDD28}"/>
              </a:ext>
            </a:extLst>
          </p:cNvPr>
          <p:cNvSpPr>
            <a:spLocks noGrp="1"/>
          </p:cNvSpPr>
          <p:nvPr>
            <p:ph type="title"/>
          </p:nvPr>
        </p:nvSpPr>
        <p:spPr>
          <a:xfrm>
            <a:off x="469785" y="122048"/>
            <a:ext cx="10374447" cy="523905"/>
          </a:xfrm>
          <a:solidFill>
            <a:schemeClr val="bg1"/>
          </a:solidFill>
          <a:ln w="28575">
            <a:solidFill>
              <a:schemeClr val="tx1"/>
            </a:solidFill>
          </a:ln>
          <a:effectLst>
            <a:glow rad="101600">
              <a:schemeClr val="accent1">
                <a:satMod val="175000"/>
                <a:alpha val="40000"/>
              </a:schemeClr>
            </a:glow>
          </a:effectLst>
        </p:spPr>
        <p:txBody>
          <a:bodyPr anchor="ctr">
            <a:normAutofit fontScale="90000"/>
          </a:bodyPr>
          <a:lstStyle/>
          <a:p>
            <a:pPr algn="ctr"/>
            <a:r>
              <a:rPr lang="fr-FR" sz="3600" b="1" dirty="0">
                <a:solidFill>
                  <a:srgbClr val="000000"/>
                </a:solidFill>
                <a:latin typeface="Calibri" panose="020F0502020204030204" pitchFamily="34" charset="0"/>
              </a:rPr>
              <a:t>Subventions aux associations</a:t>
            </a:r>
            <a:endParaRPr lang="fr-FR" sz="3400" dirty="0"/>
          </a:p>
        </p:txBody>
      </p:sp>
      <p:sp>
        <p:nvSpPr>
          <p:cNvPr id="9" name="Rectangle 8">
            <a:extLst>
              <a:ext uri="{FF2B5EF4-FFF2-40B4-BE49-F238E27FC236}">
                <a16:creationId xmlns:a16="http://schemas.microsoft.com/office/drawing/2014/main" id="{520BAFB5-14F0-49FA-9C82-F359B20398A1}"/>
              </a:ext>
            </a:extLst>
          </p:cNvPr>
          <p:cNvSpPr/>
          <p:nvPr/>
        </p:nvSpPr>
        <p:spPr>
          <a:xfrm>
            <a:off x="629175" y="717794"/>
            <a:ext cx="10374446" cy="707886"/>
          </a:xfrm>
          <a:prstGeom prst="rect">
            <a:avLst/>
          </a:prstGeom>
          <a:solidFill>
            <a:schemeClr val="accent1">
              <a:lumMod val="60000"/>
              <a:lumOff val="40000"/>
            </a:scheme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prstClr val="black"/>
                </a:solidFill>
                <a:effectLst/>
                <a:uLnTx/>
                <a:uFillTx/>
              </a:rPr>
              <a:t>Répartition des subventions = 530K€ </a:t>
            </a:r>
            <a:r>
              <a:rPr kumimoji="0" lang="fr-FR" sz="2000" b="0" i="0" u="none" strike="noStrike" kern="0" cap="none" spc="0" normalizeH="0" baseline="0" noProof="0" dirty="0">
                <a:ln>
                  <a:noFill/>
                </a:ln>
                <a:solidFill>
                  <a:srgbClr val="FF0000"/>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prstClr val="black"/>
                </a:solidFill>
                <a:effectLst/>
                <a:uLnTx/>
                <a:uFillTx/>
              </a:rPr>
              <a:t>et comparaison de 2018 à 2021</a:t>
            </a:r>
          </a:p>
        </p:txBody>
      </p:sp>
      <p:sp>
        <p:nvSpPr>
          <p:cNvPr id="10" name="Rectangle 9">
            <a:extLst>
              <a:ext uri="{FF2B5EF4-FFF2-40B4-BE49-F238E27FC236}">
                <a16:creationId xmlns:a16="http://schemas.microsoft.com/office/drawing/2014/main" id="{20E28BEA-7324-4742-A572-5F386087A501}"/>
              </a:ext>
            </a:extLst>
          </p:cNvPr>
          <p:cNvSpPr/>
          <p:nvPr/>
        </p:nvSpPr>
        <p:spPr>
          <a:xfrm>
            <a:off x="750053" y="6096293"/>
            <a:ext cx="8856984" cy="461665"/>
          </a:xfrm>
          <a:prstGeom prst="rect">
            <a:avLst/>
          </a:prstGeom>
          <a:solidFill>
            <a:sysClr val="window" lastClr="FFFFFF"/>
          </a:solidFill>
        </p:spPr>
        <p:txBody>
          <a:bodyPr wrap="square">
            <a:spAutoFit/>
          </a:bodyPr>
          <a:lstStyle/>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0" cap="none" spc="0" normalizeH="0" baseline="0" noProof="0" dirty="0">
                <a:ln>
                  <a:noFill/>
                </a:ln>
                <a:solidFill>
                  <a:srgbClr val="FF0000"/>
                </a:solidFill>
                <a:effectLst/>
                <a:uLnTx/>
                <a:uFillTx/>
              </a:rPr>
              <a:t>Dont 6 811€ non affectés</a:t>
            </a:r>
          </a:p>
          <a:p>
            <a:pPr marL="171450" indent="-171450" algn="ctr">
              <a:buFont typeface="Arial" panose="020B0604020202020204" pitchFamily="34" charset="0"/>
              <a:buChar char="•"/>
              <a:defRPr/>
            </a:pPr>
            <a:r>
              <a:rPr kumimoji="0" lang="fr-FR" sz="1200" b="0" i="0" u="none" strike="noStrike" kern="0" cap="none" spc="0" normalizeH="0" baseline="0" noProof="0" dirty="0">
                <a:ln>
                  <a:noFill/>
                </a:ln>
                <a:solidFill>
                  <a:srgbClr val="FF0000"/>
                </a:solidFill>
                <a:effectLst/>
                <a:uLnTx/>
                <a:uFillTx/>
              </a:rPr>
              <a:t>Contributions financières (contrat d’affermage)</a:t>
            </a:r>
          </a:p>
        </p:txBody>
      </p:sp>
      <p:pic>
        <p:nvPicPr>
          <p:cNvPr id="11" name="Picture 2" descr="Three vying for two Hyrum council posts | Logan Hj | hjnews.com">
            <a:extLst>
              <a:ext uri="{FF2B5EF4-FFF2-40B4-BE49-F238E27FC236}">
                <a16:creationId xmlns:a16="http://schemas.microsoft.com/office/drawing/2014/main" id="{C08EBA09-4185-4D63-BB43-552394386D17}"/>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32784" y="136525"/>
            <a:ext cx="1060081" cy="1082365"/>
          </a:xfrm>
          <a:prstGeom prst="rect">
            <a:avLst/>
          </a:prstGeom>
          <a:gradFill>
            <a:gsLst>
              <a:gs pos="55000">
                <a:schemeClr val="accent4">
                  <a:lumMod val="40000"/>
                  <a:lumOff val="60000"/>
                </a:schemeClr>
              </a:gs>
              <a:gs pos="28000">
                <a:schemeClr val="accent1">
                  <a:lumMod val="0"/>
                  <a:lumOff val="100000"/>
                </a:schemeClr>
              </a:gs>
              <a:gs pos="100000">
                <a:schemeClr val="accent1">
                  <a:lumMod val="100000"/>
                </a:schemeClr>
              </a:gs>
            </a:gsLst>
            <a:path path="circle">
              <a:fillToRect l="50000" t="-80000" r="50000" b="180000"/>
            </a:path>
          </a:gradFill>
          <a:scene3d>
            <a:camera prst="orthographicFront"/>
            <a:lightRig rig="threePt" dir="t"/>
          </a:scene3d>
          <a:sp3d contourW="25400">
            <a:bevelT/>
            <a:bevelB prst="angle"/>
            <a:contourClr>
              <a:schemeClr val="accent1">
                <a:lumMod val="75000"/>
              </a:schemeClr>
            </a:contourClr>
          </a:sp3d>
        </p:spPr>
      </p:pic>
      <p:sp>
        <p:nvSpPr>
          <p:cNvPr id="15" name="Heptagone 14">
            <a:extLst>
              <a:ext uri="{FF2B5EF4-FFF2-40B4-BE49-F238E27FC236}">
                <a16:creationId xmlns:a16="http://schemas.microsoft.com/office/drawing/2014/main" id="{86B89BEB-4C58-467D-86E6-473357DB029E}"/>
              </a:ext>
            </a:extLst>
          </p:cNvPr>
          <p:cNvSpPr/>
          <p:nvPr/>
        </p:nvSpPr>
        <p:spPr>
          <a:xfrm>
            <a:off x="4250138" y="5084371"/>
            <a:ext cx="221194" cy="176169"/>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1</a:t>
            </a:r>
          </a:p>
        </p:txBody>
      </p:sp>
      <p:sp>
        <p:nvSpPr>
          <p:cNvPr id="16" name="Heptagone 15">
            <a:extLst>
              <a:ext uri="{FF2B5EF4-FFF2-40B4-BE49-F238E27FC236}">
                <a16:creationId xmlns:a16="http://schemas.microsoft.com/office/drawing/2014/main" id="{72BCBE84-4AFD-4784-9053-28DE066E6558}"/>
              </a:ext>
            </a:extLst>
          </p:cNvPr>
          <p:cNvSpPr/>
          <p:nvPr/>
        </p:nvSpPr>
        <p:spPr>
          <a:xfrm>
            <a:off x="3581401" y="6325321"/>
            <a:ext cx="178551" cy="188612"/>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1</a:t>
            </a:r>
          </a:p>
        </p:txBody>
      </p:sp>
      <p:graphicFrame>
        <p:nvGraphicFramePr>
          <p:cNvPr id="17" name="Graphique 16">
            <a:extLst>
              <a:ext uri="{FF2B5EF4-FFF2-40B4-BE49-F238E27FC236}">
                <a16:creationId xmlns:a16="http://schemas.microsoft.com/office/drawing/2014/main" id="{CEAC9AB6-1102-4C3E-A67E-25E43C06F197}"/>
              </a:ext>
            </a:extLst>
          </p:cNvPr>
          <p:cNvGraphicFramePr>
            <a:graphicFrameLocks/>
          </p:cNvGraphicFramePr>
          <p:nvPr/>
        </p:nvGraphicFramePr>
        <p:xfrm>
          <a:off x="629176" y="1337596"/>
          <a:ext cx="10403608" cy="4811964"/>
        </p:xfrm>
        <a:graphic>
          <a:graphicData uri="http://schemas.openxmlformats.org/drawingml/2006/chart">
            <c:chart xmlns:c="http://schemas.openxmlformats.org/drawingml/2006/chart" xmlns:r="http://schemas.openxmlformats.org/officeDocument/2006/relationships" r:id="rId4"/>
          </a:graphicData>
        </a:graphic>
      </p:graphicFrame>
      <p:sp>
        <p:nvSpPr>
          <p:cNvPr id="18" name="Heptagone 17">
            <a:extLst>
              <a:ext uri="{FF2B5EF4-FFF2-40B4-BE49-F238E27FC236}">
                <a16:creationId xmlns:a16="http://schemas.microsoft.com/office/drawing/2014/main" id="{C41EC9AB-659B-432C-8AA4-0645F1BD971D}"/>
              </a:ext>
            </a:extLst>
          </p:cNvPr>
          <p:cNvSpPr/>
          <p:nvPr/>
        </p:nvSpPr>
        <p:spPr>
          <a:xfrm>
            <a:off x="4250138" y="5220269"/>
            <a:ext cx="178551" cy="188612"/>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1</a:t>
            </a:r>
          </a:p>
        </p:txBody>
      </p:sp>
      <p:sp>
        <p:nvSpPr>
          <p:cNvPr id="19" name="Heptagone 18">
            <a:extLst>
              <a:ext uri="{FF2B5EF4-FFF2-40B4-BE49-F238E27FC236}">
                <a16:creationId xmlns:a16="http://schemas.microsoft.com/office/drawing/2014/main" id="{5E52E776-EC7D-48BE-A73D-82826984A65E}"/>
              </a:ext>
            </a:extLst>
          </p:cNvPr>
          <p:cNvSpPr/>
          <p:nvPr/>
        </p:nvSpPr>
        <p:spPr>
          <a:xfrm>
            <a:off x="5478457" y="5220269"/>
            <a:ext cx="178551" cy="188612"/>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1</a:t>
            </a:r>
          </a:p>
        </p:txBody>
      </p:sp>
    </p:spTree>
    <p:extLst>
      <p:ext uri="{BB962C8B-B14F-4D97-AF65-F5344CB8AC3E}">
        <p14:creationId xmlns:p14="http://schemas.microsoft.com/office/powerpoint/2010/main" val="1295891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A6F91F7-42B0-450D-B2CB-9C13EFD54D85}"/>
              </a:ext>
            </a:extLst>
          </p:cNvPr>
          <p:cNvSpPr>
            <a:spLocks noGrp="1"/>
          </p:cNvSpPr>
          <p:nvPr>
            <p:ph type="ftr" sz="quarter" idx="11"/>
          </p:nvPr>
        </p:nvSpPr>
        <p:spPr>
          <a:xfrm>
            <a:off x="2095928" y="6356351"/>
            <a:ext cx="6514672" cy="249932"/>
          </a:xfrm>
        </p:spPr>
        <p:txBody>
          <a:bodyPr/>
          <a:lstStyle/>
          <a:p>
            <a:r>
              <a:rPr lang="fr-FR" b="1">
                <a:solidFill>
                  <a:schemeClr val="tx1"/>
                </a:solidFill>
              </a:rPr>
              <a:t>VILLE DE LENTILLY - CONSEIL MUNICIPAL DU 31 MARS 2021 - CA 2020 - BP 2021</a:t>
            </a:r>
          </a:p>
        </p:txBody>
      </p:sp>
      <p:sp>
        <p:nvSpPr>
          <p:cNvPr id="5" name="Espace réservé du numéro de diapositive 4">
            <a:extLst>
              <a:ext uri="{FF2B5EF4-FFF2-40B4-BE49-F238E27FC236}">
                <a16:creationId xmlns:a16="http://schemas.microsoft.com/office/drawing/2014/main" id="{BBF55909-F21C-4AEE-8F4F-0EF8C4FF17C5}"/>
              </a:ext>
            </a:extLst>
          </p:cNvPr>
          <p:cNvSpPr>
            <a:spLocks noGrp="1"/>
          </p:cNvSpPr>
          <p:nvPr>
            <p:ph type="sldNum" sz="quarter" idx="12"/>
          </p:nvPr>
        </p:nvSpPr>
        <p:spPr/>
        <p:txBody>
          <a:bodyPr/>
          <a:lstStyle/>
          <a:p>
            <a:fld id="{DF5659F9-612D-4A5E-A057-854B90781FF4}" type="slidenum">
              <a:rPr lang="fr-FR" smtClean="0"/>
              <a:t>23</a:t>
            </a:fld>
            <a:endParaRPr lang="fr-FR"/>
          </a:p>
        </p:txBody>
      </p:sp>
      <p:pic>
        <p:nvPicPr>
          <p:cNvPr id="6" name="Image 5">
            <a:extLst>
              <a:ext uri="{FF2B5EF4-FFF2-40B4-BE49-F238E27FC236}">
                <a16:creationId xmlns:a16="http://schemas.microsoft.com/office/drawing/2014/main" id="{73CAD9A6-DD9E-4AEA-9896-5DCB1DFF687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088" y="6183016"/>
            <a:ext cx="456087" cy="611399"/>
          </a:xfrm>
          <a:prstGeom prst="rect">
            <a:avLst/>
          </a:prstGeom>
        </p:spPr>
      </p:pic>
      <p:sp>
        <p:nvSpPr>
          <p:cNvPr id="8" name="Titre 1">
            <a:extLst>
              <a:ext uri="{FF2B5EF4-FFF2-40B4-BE49-F238E27FC236}">
                <a16:creationId xmlns:a16="http://schemas.microsoft.com/office/drawing/2014/main" id="{4D43F650-AA31-4B51-A868-A66D373DDD28}"/>
              </a:ext>
            </a:extLst>
          </p:cNvPr>
          <p:cNvSpPr>
            <a:spLocks noGrp="1"/>
          </p:cNvSpPr>
          <p:nvPr>
            <p:ph type="title"/>
          </p:nvPr>
        </p:nvSpPr>
        <p:spPr>
          <a:xfrm>
            <a:off x="629175" y="176468"/>
            <a:ext cx="10374447" cy="523905"/>
          </a:xfrm>
          <a:solidFill>
            <a:schemeClr val="bg1"/>
          </a:solidFill>
          <a:ln w="28575">
            <a:solidFill>
              <a:schemeClr val="tx1"/>
            </a:solidFill>
          </a:ln>
          <a:effectLst>
            <a:glow rad="101600">
              <a:schemeClr val="accent1">
                <a:satMod val="175000"/>
                <a:alpha val="40000"/>
              </a:schemeClr>
            </a:glow>
          </a:effectLst>
        </p:spPr>
        <p:txBody>
          <a:bodyPr anchor="ctr">
            <a:normAutofit fontScale="90000"/>
          </a:bodyPr>
          <a:lstStyle/>
          <a:p>
            <a:pPr algn="ctr"/>
            <a:r>
              <a:rPr lang="fr-FR" sz="3600" b="1" dirty="0">
                <a:solidFill>
                  <a:srgbClr val="000000"/>
                </a:solidFill>
                <a:latin typeface="Calibri" panose="020F0502020204030204" pitchFamily="34" charset="0"/>
              </a:rPr>
              <a:t>BP 2021 – Détail des investissements</a:t>
            </a:r>
            <a:endParaRPr lang="fr-FR" sz="3400" dirty="0"/>
          </a:p>
        </p:txBody>
      </p:sp>
      <p:sp>
        <p:nvSpPr>
          <p:cNvPr id="9" name="ZoneTexte 8">
            <a:extLst>
              <a:ext uri="{FF2B5EF4-FFF2-40B4-BE49-F238E27FC236}">
                <a16:creationId xmlns:a16="http://schemas.microsoft.com/office/drawing/2014/main" id="{F7E66CD1-01F1-4621-83AF-12CF00D39F4D}"/>
              </a:ext>
            </a:extLst>
          </p:cNvPr>
          <p:cNvSpPr txBox="1"/>
          <p:nvPr/>
        </p:nvSpPr>
        <p:spPr>
          <a:xfrm>
            <a:off x="629175" y="701648"/>
            <a:ext cx="10374447" cy="1200329"/>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FR" kern="0" dirty="0">
                <a:solidFill>
                  <a:prstClr val="black"/>
                </a:solidFill>
              </a:rPr>
              <a:t>Les orientations seront précisées lors de la présentation du plan de mandat en juin 2021 et nous permettront de définir le projet pluriannuel des investissements. </a:t>
            </a:r>
            <a:endParaRPr kumimoji="0" lang="fr-FR" sz="18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FR" kern="0" dirty="0">
                <a:solidFill>
                  <a:prstClr val="black"/>
                </a:solidFill>
              </a:rPr>
              <a:t>Pour 2021, l’accent sera mis sur les opportunités de foncier et sur les participations aux projets immobiliers (tènement Laurent et rue du Joly)</a:t>
            </a:r>
            <a:r>
              <a:rPr kumimoji="0" lang="fr-FR" sz="1800" b="0" i="0" u="none" strike="noStrike" kern="0" cap="none" spc="0" normalizeH="0" baseline="0" noProof="0" dirty="0">
                <a:ln>
                  <a:noFill/>
                </a:ln>
                <a:solidFill>
                  <a:prstClr val="black"/>
                </a:solidFill>
                <a:effectLst/>
                <a:uLnTx/>
                <a:uFillTx/>
              </a:rPr>
              <a:t>		</a:t>
            </a:r>
          </a:p>
        </p:txBody>
      </p:sp>
      <p:graphicFrame>
        <p:nvGraphicFramePr>
          <p:cNvPr id="2" name="Objet 1">
            <a:extLst>
              <a:ext uri="{FF2B5EF4-FFF2-40B4-BE49-F238E27FC236}">
                <a16:creationId xmlns:a16="http://schemas.microsoft.com/office/drawing/2014/main" id="{9802366B-593B-4E5E-803D-8932DA1A69F5}"/>
              </a:ext>
            </a:extLst>
          </p:cNvPr>
          <p:cNvGraphicFramePr>
            <a:graphicFrameLocks noChangeAspect="1"/>
          </p:cNvGraphicFramePr>
          <p:nvPr>
            <p:extLst>
              <p:ext uri="{D42A27DB-BD31-4B8C-83A1-F6EECF244321}">
                <p14:modId xmlns:p14="http://schemas.microsoft.com/office/powerpoint/2010/main" val="3082267361"/>
              </p:ext>
            </p:extLst>
          </p:nvPr>
        </p:nvGraphicFramePr>
        <p:xfrm>
          <a:off x="903870" y="1901977"/>
          <a:ext cx="9850816" cy="4385263"/>
        </p:xfrm>
        <a:graphic>
          <a:graphicData uri="http://schemas.openxmlformats.org/presentationml/2006/ole">
            <mc:AlternateContent xmlns:mc="http://schemas.openxmlformats.org/markup-compatibility/2006">
              <mc:Choice xmlns:v="urn:schemas-microsoft-com:vml" Requires="v">
                <p:oleObj spid="_x0000_s1040" name="Worksheet" r:id="rId4" imgW="7515300" imgH="3800341" progId="Excel.Sheet.12">
                  <p:embed/>
                </p:oleObj>
              </mc:Choice>
              <mc:Fallback>
                <p:oleObj name="Worksheet" r:id="rId4" imgW="7515300" imgH="3800341" progId="Excel.Sheet.12">
                  <p:embed/>
                  <p:pic>
                    <p:nvPicPr>
                      <p:cNvPr id="0" name=""/>
                      <p:cNvPicPr/>
                      <p:nvPr/>
                    </p:nvPicPr>
                    <p:blipFill>
                      <a:blip r:embed="rId5"/>
                      <a:stretch>
                        <a:fillRect/>
                      </a:stretch>
                    </p:blipFill>
                    <p:spPr>
                      <a:xfrm>
                        <a:off x="903870" y="1901977"/>
                        <a:ext cx="9850816" cy="4385263"/>
                      </a:xfrm>
                      <a:prstGeom prst="rect">
                        <a:avLst/>
                      </a:prstGeom>
                    </p:spPr>
                  </p:pic>
                </p:oleObj>
              </mc:Fallback>
            </mc:AlternateContent>
          </a:graphicData>
        </a:graphic>
      </p:graphicFrame>
      <p:sp>
        <p:nvSpPr>
          <p:cNvPr id="10" name="Rectangle : coins arrondis 9">
            <a:extLst>
              <a:ext uri="{FF2B5EF4-FFF2-40B4-BE49-F238E27FC236}">
                <a16:creationId xmlns:a16="http://schemas.microsoft.com/office/drawing/2014/main" id="{DC2551E9-517B-4FB9-B958-637FC8F95538}"/>
              </a:ext>
            </a:extLst>
          </p:cNvPr>
          <p:cNvSpPr/>
          <p:nvPr/>
        </p:nvSpPr>
        <p:spPr>
          <a:xfrm>
            <a:off x="4463021" y="4544683"/>
            <a:ext cx="3013856" cy="328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Détail des chapitres en annexe</a:t>
            </a:r>
          </a:p>
        </p:txBody>
      </p:sp>
      <p:sp>
        <p:nvSpPr>
          <p:cNvPr id="11" name="Flèche droite 1">
            <a:hlinkClick r:id="rId6" action="ppaction://hlinksldjump"/>
            <a:extLst>
              <a:ext uri="{FF2B5EF4-FFF2-40B4-BE49-F238E27FC236}">
                <a16:creationId xmlns:a16="http://schemas.microsoft.com/office/drawing/2014/main" id="{8684F034-5ED9-4AAE-9415-6000E18FAE8D}"/>
              </a:ext>
            </a:extLst>
          </p:cNvPr>
          <p:cNvSpPr/>
          <p:nvPr/>
        </p:nvSpPr>
        <p:spPr>
          <a:xfrm>
            <a:off x="249333" y="2538208"/>
            <a:ext cx="615954" cy="176022"/>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annexe</a:t>
            </a:r>
          </a:p>
        </p:txBody>
      </p:sp>
      <p:sp>
        <p:nvSpPr>
          <p:cNvPr id="12" name="Flèche droite 1">
            <a:hlinkClick r:id="rId7" action="ppaction://hlinksldjump"/>
            <a:extLst>
              <a:ext uri="{FF2B5EF4-FFF2-40B4-BE49-F238E27FC236}">
                <a16:creationId xmlns:a16="http://schemas.microsoft.com/office/drawing/2014/main" id="{3505890D-D7D7-4C6A-AF14-833FD884DF80}"/>
              </a:ext>
            </a:extLst>
          </p:cNvPr>
          <p:cNvSpPr/>
          <p:nvPr/>
        </p:nvSpPr>
        <p:spPr>
          <a:xfrm>
            <a:off x="249333" y="2828542"/>
            <a:ext cx="615954" cy="176022"/>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annexe</a:t>
            </a:r>
          </a:p>
        </p:txBody>
      </p:sp>
      <p:sp>
        <p:nvSpPr>
          <p:cNvPr id="13" name="Flèche droite 1">
            <a:hlinkClick r:id="rId8" action="ppaction://hlinksldjump"/>
            <a:extLst>
              <a:ext uri="{FF2B5EF4-FFF2-40B4-BE49-F238E27FC236}">
                <a16:creationId xmlns:a16="http://schemas.microsoft.com/office/drawing/2014/main" id="{1DBFF04E-E8EA-45DF-A137-9E3AEA2C2E6D}"/>
              </a:ext>
            </a:extLst>
          </p:cNvPr>
          <p:cNvSpPr/>
          <p:nvPr/>
        </p:nvSpPr>
        <p:spPr>
          <a:xfrm>
            <a:off x="249333" y="3122783"/>
            <a:ext cx="615954" cy="176022"/>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annexe</a:t>
            </a:r>
          </a:p>
        </p:txBody>
      </p:sp>
      <p:sp>
        <p:nvSpPr>
          <p:cNvPr id="14" name="Flèche droite 1">
            <a:hlinkClick r:id="rId9" action="ppaction://hlinksldjump"/>
            <a:extLst>
              <a:ext uri="{FF2B5EF4-FFF2-40B4-BE49-F238E27FC236}">
                <a16:creationId xmlns:a16="http://schemas.microsoft.com/office/drawing/2014/main" id="{60AE1FBB-94FE-4EBF-BF97-438131C50697}"/>
              </a:ext>
            </a:extLst>
          </p:cNvPr>
          <p:cNvSpPr/>
          <p:nvPr/>
        </p:nvSpPr>
        <p:spPr>
          <a:xfrm>
            <a:off x="246485" y="3425690"/>
            <a:ext cx="615954" cy="176022"/>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annexe</a:t>
            </a:r>
          </a:p>
        </p:txBody>
      </p:sp>
      <p:sp>
        <p:nvSpPr>
          <p:cNvPr id="15" name="Flèche droite 1">
            <a:hlinkClick r:id="rId10" action="ppaction://hlinksldjump"/>
            <a:extLst>
              <a:ext uri="{FF2B5EF4-FFF2-40B4-BE49-F238E27FC236}">
                <a16:creationId xmlns:a16="http://schemas.microsoft.com/office/drawing/2014/main" id="{12B890AE-F692-4DBA-AFA3-F920A73D1E58}"/>
              </a:ext>
            </a:extLst>
          </p:cNvPr>
          <p:cNvSpPr/>
          <p:nvPr/>
        </p:nvSpPr>
        <p:spPr>
          <a:xfrm>
            <a:off x="246485" y="3735715"/>
            <a:ext cx="615954" cy="176022"/>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annexe</a:t>
            </a:r>
          </a:p>
        </p:txBody>
      </p:sp>
      <p:sp>
        <p:nvSpPr>
          <p:cNvPr id="16" name="Flèche droite 1">
            <a:hlinkClick r:id="rId11" action="ppaction://hlinksldjump"/>
            <a:extLst>
              <a:ext uri="{FF2B5EF4-FFF2-40B4-BE49-F238E27FC236}">
                <a16:creationId xmlns:a16="http://schemas.microsoft.com/office/drawing/2014/main" id="{DC6E402B-CB3E-4548-B4E9-2FEC7CE8BE5F}"/>
              </a:ext>
            </a:extLst>
          </p:cNvPr>
          <p:cNvSpPr/>
          <p:nvPr/>
        </p:nvSpPr>
        <p:spPr>
          <a:xfrm>
            <a:off x="38980" y="4300350"/>
            <a:ext cx="615954" cy="176022"/>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annexe</a:t>
            </a:r>
          </a:p>
        </p:txBody>
      </p:sp>
      <p:sp>
        <p:nvSpPr>
          <p:cNvPr id="19" name="Flèche droite 1">
            <a:hlinkClick r:id="rId12" action="ppaction://hlinksldjump"/>
            <a:extLst>
              <a:ext uri="{FF2B5EF4-FFF2-40B4-BE49-F238E27FC236}">
                <a16:creationId xmlns:a16="http://schemas.microsoft.com/office/drawing/2014/main" id="{AB0C6CD3-C5EE-40A8-80DC-F1B8A16D59E1}"/>
              </a:ext>
            </a:extLst>
          </p:cNvPr>
          <p:cNvSpPr/>
          <p:nvPr/>
        </p:nvSpPr>
        <p:spPr>
          <a:xfrm>
            <a:off x="42184" y="5207523"/>
            <a:ext cx="615954" cy="176022"/>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annexe</a:t>
            </a:r>
          </a:p>
        </p:txBody>
      </p:sp>
      <p:sp>
        <p:nvSpPr>
          <p:cNvPr id="22" name="Accolade ouvrante 21">
            <a:extLst>
              <a:ext uri="{FF2B5EF4-FFF2-40B4-BE49-F238E27FC236}">
                <a16:creationId xmlns:a16="http://schemas.microsoft.com/office/drawing/2014/main" id="{AD6B971E-6099-464D-B061-13108CFDED2C}"/>
              </a:ext>
            </a:extLst>
          </p:cNvPr>
          <p:cNvSpPr/>
          <p:nvPr/>
        </p:nvSpPr>
        <p:spPr>
          <a:xfrm>
            <a:off x="723570" y="3988521"/>
            <a:ext cx="141717" cy="8104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Accolade ouvrante 22">
            <a:extLst>
              <a:ext uri="{FF2B5EF4-FFF2-40B4-BE49-F238E27FC236}">
                <a16:creationId xmlns:a16="http://schemas.microsoft.com/office/drawing/2014/main" id="{96B41E9E-35DE-498F-A7FA-66FECBA961DB}"/>
              </a:ext>
            </a:extLst>
          </p:cNvPr>
          <p:cNvSpPr/>
          <p:nvPr/>
        </p:nvSpPr>
        <p:spPr>
          <a:xfrm>
            <a:off x="743748" y="4873616"/>
            <a:ext cx="141717" cy="8104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263816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A6F91F7-42B0-450D-B2CB-9C13EFD54D85}"/>
              </a:ext>
            </a:extLst>
          </p:cNvPr>
          <p:cNvSpPr>
            <a:spLocks noGrp="1"/>
          </p:cNvSpPr>
          <p:nvPr>
            <p:ph type="ftr" sz="quarter" idx="11"/>
          </p:nvPr>
        </p:nvSpPr>
        <p:spPr>
          <a:xfrm>
            <a:off x="2205656" y="6454003"/>
            <a:ext cx="6514672" cy="249932"/>
          </a:xfrm>
        </p:spPr>
        <p:txBody>
          <a:bodyPr/>
          <a:lstStyle/>
          <a:p>
            <a:r>
              <a:rPr lang="fr-FR" b="1">
                <a:solidFill>
                  <a:schemeClr val="tx1"/>
                </a:solidFill>
              </a:rPr>
              <a:t>VILLE DE LENTILLY - CONSEIL MUNICIPAL DU 31 MARS 2021 - CA 2020 - BP 2021</a:t>
            </a:r>
            <a:endParaRPr lang="fr-FR" b="1" dirty="0">
              <a:solidFill>
                <a:schemeClr val="tx1"/>
              </a:solidFill>
            </a:endParaRPr>
          </a:p>
        </p:txBody>
      </p:sp>
      <p:sp>
        <p:nvSpPr>
          <p:cNvPr id="5" name="Espace réservé du numéro de diapositive 4">
            <a:extLst>
              <a:ext uri="{FF2B5EF4-FFF2-40B4-BE49-F238E27FC236}">
                <a16:creationId xmlns:a16="http://schemas.microsoft.com/office/drawing/2014/main" id="{BBF55909-F21C-4AEE-8F4F-0EF8C4FF17C5}"/>
              </a:ext>
            </a:extLst>
          </p:cNvPr>
          <p:cNvSpPr>
            <a:spLocks noGrp="1"/>
          </p:cNvSpPr>
          <p:nvPr>
            <p:ph type="sldNum" sz="quarter" idx="12"/>
          </p:nvPr>
        </p:nvSpPr>
        <p:spPr/>
        <p:txBody>
          <a:bodyPr/>
          <a:lstStyle/>
          <a:p>
            <a:fld id="{DF5659F9-612D-4A5E-A057-854B90781FF4}" type="slidenum">
              <a:rPr lang="fr-FR" smtClean="0"/>
              <a:t>24</a:t>
            </a:fld>
            <a:endParaRPr lang="fr-FR"/>
          </a:p>
        </p:txBody>
      </p:sp>
      <p:pic>
        <p:nvPicPr>
          <p:cNvPr id="6" name="Image 5">
            <a:extLst>
              <a:ext uri="{FF2B5EF4-FFF2-40B4-BE49-F238E27FC236}">
                <a16:creationId xmlns:a16="http://schemas.microsoft.com/office/drawing/2014/main" id="{73CAD9A6-DD9E-4AEA-9896-5DCB1DFF687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3088" y="6183016"/>
            <a:ext cx="456087" cy="611399"/>
          </a:xfrm>
          <a:prstGeom prst="rect">
            <a:avLst/>
          </a:prstGeom>
        </p:spPr>
      </p:pic>
      <p:sp>
        <p:nvSpPr>
          <p:cNvPr id="8" name="Titre 1">
            <a:extLst>
              <a:ext uri="{FF2B5EF4-FFF2-40B4-BE49-F238E27FC236}">
                <a16:creationId xmlns:a16="http://schemas.microsoft.com/office/drawing/2014/main" id="{4D43F650-AA31-4B51-A868-A66D373DDD28}"/>
              </a:ext>
            </a:extLst>
          </p:cNvPr>
          <p:cNvSpPr>
            <a:spLocks noGrp="1"/>
          </p:cNvSpPr>
          <p:nvPr>
            <p:ph type="title"/>
          </p:nvPr>
        </p:nvSpPr>
        <p:spPr>
          <a:xfrm>
            <a:off x="489846" y="192312"/>
            <a:ext cx="11212305" cy="739843"/>
          </a:xfrm>
          <a:solidFill>
            <a:schemeClr val="bg1"/>
          </a:solidFill>
          <a:ln w="28575">
            <a:solidFill>
              <a:schemeClr val="tx1"/>
            </a:solidFill>
          </a:ln>
          <a:effectLst>
            <a:glow rad="101600">
              <a:schemeClr val="accent1">
                <a:satMod val="175000"/>
                <a:alpha val="40000"/>
              </a:schemeClr>
            </a:glow>
          </a:effectLst>
        </p:spPr>
        <p:txBody>
          <a:bodyPr anchor="ctr">
            <a:normAutofit/>
          </a:bodyPr>
          <a:lstStyle/>
          <a:p>
            <a:pPr algn="ctr"/>
            <a:r>
              <a:rPr lang="fr-FR" sz="3600" b="1" dirty="0">
                <a:solidFill>
                  <a:srgbClr val="000000"/>
                </a:solidFill>
                <a:latin typeface="Calibri" panose="020F0502020204030204" pitchFamily="34" charset="0"/>
              </a:rPr>
              <a:t>LA DETTE</a:t>
            </a:r>
            <a:endParaRPr lang="fr-FR" sz="3400" dirty="0"/>
          </a:p>
        </p:txBody>
      </p:sp>
      <p:graphicFrame>
        <p:nvGraphicFramePr>
          <p:cNvPr id="9" name="Graphique 8">
            <a:extLst>
              <a:ext uri="{FF2B5EF4-FFF2-40B4-BE49-F238E27FC236}">
                <a16:creationId xmlns:a16="http://schemas.microsoft.com/office/drawing/2014/main" id="{00000000-0008-0000-0200-000002000000}"/>
              </a:ext>
            </a:extLst>
          </p:cNvPr>
          <p:cNvGraphicFramePr>
            <a:graphicFrameLocks/>
          </p:cNvGraphicFramePr>
          <p:nvPr>
            <p:extLst/>
          </p:nvPr>
        </p:nvGraphicFramePr>
        <p:xfrm>
          <a:off x="123822" y="1029807"/>
          <a:ext cx="11944351" cy="50158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au 6">
            <a:extLst>
              <a:ext uri="{FF2B5EF4-FFF2-40B4-BE49-F238E27FC236}">
                <a16:creationId xmlns:a16="http://schemas.microsoft.com/office/drawing/2014/main" id="{53DE69B0-279E-476C-AF14-D732B9022D8E}"/>
              </a:ext>
            </a:extLst>
          </p:cNvPr>
          <p:cNvGraphicFramePr>
            <a:graphicFrameLocks noGrp="1"/>
          </p:cNvGraphicFramePr>
          <p:nvPr>
            <p:extLst/>
          </p:nvPr>
        </p:nvGraphicFramePr>
        <p:xfrm>
          <a:off x="900344" y="5501265"/>
          <a:ext cx="11013490" cy="326928"/>
        </p:xfrm>
        <a:graphic>
          <a:graphicData uri="http://schemas.openxmlformats.org/drawingml/2006/table">
            <a:tbl>
              <a:tblPr/>
              <a:tblGrid>
                <a:gridCol w="591105">
                  <a:extLst>
                    <a:ext uri="{9D8B030D-6E8A-4147-A177-3AD203B41FA5}">
                      <a16:colId xmlns:a16="http://schemas.microsoft.com/office/drawing/2014/main" val="265997925"/>
                    </a:ext>
                  </a:extLst>
                </a:gridCol>
                <a:gridCol w="559293">
                  <a:extLst>
                    <a:ext uri="{9D8B030D-6E8A-4147-A177-3AD203B41FA5}">
                      <a16:colId xmlns:a16="http://schemas.microsoft.com/office/drawing/2014/main" val="2610331344"/>
                    </a:ext>
                  </a:extLst>
                </a:gridCol>
                <a:gridCol w="594804">
                  <a:extLst>
                    <a:ext uri="{9D8B030D-6E8A-4147-A177-3AD203B41FA5}">
                      <a16:colId xmlns:a16="http://schemas.microsoft.com/office/drawing/2014/main" val="2992175648"/>
                    </a:ext>
                  </a:extLst>
                </a:gridCol>
                <a:gridCol w="568171">
                  <a:extLst>
                    <a:ext uri="{9D8B030D-6E8A-4147-A177-3AD203B41FA5}">
                      <a16:colId xmlns:a16="http://schemas.microsoft.com/office/drawing/2014/main" val="3304037158"/>
                    </a:ext>
                  </a:extLst>
                </a:gridCol>
                <a:gridCol w="577049">
                  <a:extLst>
                    <a:ext uri="{9D8B030D-6E8A-4147-A177-3AD203B41FA5}">
                      <a16:colId xmlns:a16="http://schemas.microsoft.com/office/drawing/2014/main" val="2308647602"/>
                    </a:ext>
                  </a:extLst>
                </a:gridCol>
                <a:gridCol w="585926">
                  <a:extLst>
                    <a:ext uri="{9D8B030D-6E8A-4147-A177-3AD203B41FA5}">
                      <a16:colId xmlns:a16="http://schemas.microsoft.com/office/drawing/2014/main" val="755837951"/>
                    </a:ext>
                  </a:extLst>
                </a:gridCol>
                <a:gridCol w="568171">
                  <a:extLst>
                    <a:ext uri="{9D8B030D-6E8A-4147-A177-3AD203B41FA5}">
                      <a16:colId xmlns:a16="http://schemas.microsoft.com/office/drawing/2014/main" val="3879222018"/>
                    </a:ext>
                  </a:extLst>
                </a:gridCol>
                <a:gridCol w="577048">
                  <a:extLst>
                    <a:ext uri="{9D8B030D-6E8A-4147-A177-3AD203B41FA5}">
                      <a16:colId xmlns:a16="http://schemas.microsoft.com/office/drawing/2014/main" val="3250682801"/>
                    </a:ext>
                  </a:extLst>
                </a:gridCol>
                <a:gridCol w="585927">
                  <a:extLst>
                    <a:ext uri="{9D8B030D-6E8A-4147-A177-3AD203B41FA5}">
                      <a16:colId xmlns:a16="http://schemas.microsoft.com/office/drawing/2014/main" val="2382989551"/>
                    </a:ext>
                  </a:extLst>
                </a:gridCol>
                <a:gridCol w="585926">
                  <a:extLst>
                    <a:ext uri="{9D8B030D-6E8A-4147-A177-3AD203B41FA5}">
                      <a16:colId xmlns:a16="http://schemas.microsoft.com/office/drawing/2014/main" val="1029999966"/>
                    </a:ext>
                  </a:extLst>
                </a:gridCol>
                <a:gridCol w="577048">
                  <a:extLst>
                    <a:ext uri="{9D8B030D-6E8A-4147-A177-3AD203B41FA5}">
                      <a16:colId xmlns:a16="http://schemas.microsoft.com/office/drawing/2014/main" val="726088472"/>
                    </a:ext>
                  </a:extLst>
                </a:gridCol>
                <a:gridCol w="585927">
                  <a:extLst>
                    <a:ext uri="{9D8B030D-6E8A-4147-A177-3AD203B41FA5}">
                      <a16:colId xmlns:a16="http://schemas.microsoft.com/office/drawing/2014/main" val="2392542789"/>
                    </a:ext>
                  </a:extLst>
                </a:gridCol>
                <a:gridCol w="577048">
                  <a:extLst>
                    <a:ext uri="{9D8B030D-6E8A-4147-A177-3AD203B41FA5}">
                      <a16:colId xmlns:a16="http://schemas.microsoft.com/office/drawing/2014/main" val="664255124"/>
                    </a:ext>
                  </a:extLst>
                </a:gridCol>
                <a:gridCol w="568171">
                  <a:extLst>
                    <a:ext uri="{9D8B030D-6E8A-4147-A177-3AD203B41FA5}">
                      <a16:colId xmlns:a16="http://schemas.microsoft.com/office/drawing/2014/main" val="512518525"/>
                    </a:ext>
                  </a:extLst>
                </a:gridCol>
                <a:gridCol w="577048">
                  <a:extLst>
                    <a:ext uri="{9D8B030D-6E8A-4147-A177-3AD203B41FA5}">
                      <a16:colId xmlns:a16="http://schemas.microsoft.com/office/drawing/2014/main" val="1982973155"/>
                    </a:ext>
                  </a:extLst>
                </a:gridCol>
                <a:gridCol w="585927">
                  <a:extLst>
                    <a:ext uri="{9D8B030D-6E8A-4147-A177-3AD203B41FA5}">
                      <a16:colId xmlns:a16="http://schemas.microsoft.com/office/drawing/2014/main" val="1673022505"/>
                    </a:ext>
                  </a:extLst>
                </a:gridCol>
                <a:gridCol w="577048">
                  <a:extLst>
                    <a:ext uri="{9D8B030D-6E8A-4147-A177-3AD203B41FA5}">
                      <a16:colId xmlns:a16="http://schemas.microsoft.com/office/drawing/2014/main" val="3551780919"/>
                    </a:ext>
                  </a:extLst>
                </a:gridCol>
                <a:gridCol w="585926">
                  <a:extLst>
                    <a:ext uri="{9D8B030D-6E8A-4147-A177-3AD203B41FA5}">
                      <a16:colId xmlns:a16="http://schemas.microsoft.com/office/drawing/2014/main" val="2978853864"/>
                    </a:ext>
                  </a:extLst>
                </a:gridCol>
                <a:gridCol w="585927">
                  <a:extLst>
                    <a:ext uri="{9D8B030D-6E8A-4147-A177-3AD203B41FA5}">
                      <a16:colId xmlns:a16="http://schemas.microsoft.com/office/drawing/2014/main" val="3781843833"/>
                    </a:ext>
                  </a:extLst>
                </a:gridCol>
              </a:tblGrid>
              <a:tr h="140497">
                <a:tc>
                  <a:txBody>
                    <a:bodyPr/>
                    <a:lstStyle/>
                    <a:p>
                      <a:pPr algn="ctr" rtl="0" fontAlgn="b"/>
                      <a:r>
                        <a:rPr lang="fr-FR" sz="900" b="1" i="0" u="none" strike="noStrike">
                          <a:solidFill>
                            <a:srgbClr val="000000"/>
                          </a:solidFill>
                          <a:effectLst/>
                          <a:latin typeface="Calibri" panose="020F0502020204030204" pitchFamily="34" charset="0"/>
                        </a:rPr>
                        <a:t>2008</a:t>
                      </a:r>
                    </a:p>
                  </a:txBody>
                  <a:tcPr marL="5984" marR="5984" marT="5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900" b="1" i="0" u="none" strike="noStrike">
                          <a:solidFill>
                            <a:srgbClr val="000000"/>
                          </a:solidFill>
                          <a:effectLst/>
                          <a:latin typeface="Calibri" panose="020F0502020204030204" pitchFamily="34" charset="0"/>
                        </a:rPr>
                        <a:t>2009</a:t>
                      </a:r>
                    </a:p>
                  </a:txBody>
                  <a:tcPr marL="5984" marR="5984" marT="5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900" b="1" i="0" u="none" strike="noStrike">
                          <a:solidFill>
                            <a:srgbClr val="000000"/>
                          </a:solidFill>
                          <a:effectLst/>
                          <a:latin typeface="Calibri" panose="020F0502020204030204" pitchFamily="34" charset="0"/>
                        </a:rPr>
                        <a:t>2010</a:t>
                      </a:r>
                    </a:p>
                  </a:txBody>
                  <a:tcPr marL="5984" marR="5984" marT="5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900" b="1" i="0" u="none" strike="noStrike">
                          <a:solidFill>
                            <a:srgbClr val="000000"/>
                          </a:solidFill>
                          <a:effectLst/>
                          <a:latin typeface="Calibri" panose="020F0502020204030204" pitchFamily="34" charset="0"/>
                        </a:rPr>
                        <a:t>2011</a:t>
                      </a:r>
                    </a:p>
                  </a:txBody>
                  <a:tcPr marL="5984" marR="5984" marT="5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900" b="1" i="0" u="none" strike="noStrike">
                          <a:solidFill>
                            <a:srgbClr val="000000"/>
                          </a:solidFill>
                          <a:effectLst/>
                          <a:latin typeface="Calibri" panose="020F0502020204030204" pitchFamily="34" charset="0"/>
                        </a:rPr>
                        <a:t>2012</a:t>
                      </a:r>
                    </a:p>
                  </a:txBody>
                  <a:tcPr marL="5984" marR="5984" marT="5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900" b="1" i="0" u="none" strike="noStrike">
                          <a:solidFill>
                            <a:srgbClr val="000000"/>
                          </a:solidFill>
                          <a:effectLst/>
                          <a:latin typeface="Calibri" panose="020F0502020204030204" pitchFamily="34" charset="0"/>
                        </a:rPr>
                        <a:t>2013</a:t>
                      </a:r>
                    </a:p>
                  </a:txBody>
                  <a:tcPr marL="5984" marR="5984" marT="5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900" b="1" i="0" u="none" strike="noStrike">
                          <a:solidFill>
                            <a:srgbClr val="000000"/>
                          </a:solidFill>
                          <a:effectLst/>
                          <a:latin typeface="Calibri" panose="020F0502020204030204" pitchFamily="34" charset="0"/>
                        </a:rPr>
                        <a:t>2014</a:t>
                      </a:r>
                    </a:p>
                  </a:txBody>
                  <a:tcPr marL="5984" marR="5984" marT="5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900" b="1" i="0" u="none" strike="noStrike">
                          <a:solidFill>
                            <a:srgbClr val="000000"/>
                          </a:solidFill>
                          <a:effectLst/>
                          <a:latin typeface="Calibri" panose="020F0502020204030204" pitchFamily="34" charset="0"/>
                        </a:rPr>
                        <a:t>2015</a:t>
                      </a:r>
                    </a:p>
                  </a:txBody>
                  <a:tcPr marL="5984" marR="5984" marT="5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900" b="1" i="0" u="none" strike="noStrike">
                          <a:solidFill>
                            <a:srgbClr val="000000"/>
                          </a:solidFill>
                          <a:effectLst/>
                          <a:latin typeface="Calibri" panose="020F0502020204030204" pitchFamily="34" charset="0"/>
                        </a:rPr>
                        <a:t>2016</a:t>
                      </a:r>
                    </a:p>
                  </a:txBody>
                  <a:tcPr marL="5984" marR="5984" marT="5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900" b="1" i="0" u="none" strike="noStrike">
                          <a:solidFill>
                            <a:srgbClr val="000000"/>
                          </a:solidFill>
                          <a:effectLst/>
                          <a:latin typeface="Calibri" panose="020F0502020204030204" pitchFamily="34" charset="0"/>
                        </a:rPr>
                        <a:t>2017</a:t>
                      </a:r>
                    </a:p>
                  </a:txBody>
                  <a:tcPr marL="5984" marR="5984" marT="5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900" b="1" i="0" u="none" strike="noStrike">
                          <a:solidFill>
                            <a:srgbClr val="000000"/>
                          </a:solidFill>
                          <a:effectLst/>
                          <a:latin typeface="Calibri" panose="020F0502020204030204" pitchFamily="34" charset="0"/>
                        </a:rPr>
                        <a:t>2018</a:t>
                      </a:r>
                    </a:p>
                  </a:txBody>
                  <a:tcPr marL="5984" marR="5984" marT="5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900" b="1" i="0" u="none" strike="noStrike">
                          <a:solidFill>
                            <a:srgbClr val="000000"/>
                          </a:solidFill>
                          <a:effectLst/>
                          <a:latin typeface="Calibri" panose="020F0502020204030204" pitchFamily="34" charset="0"/>
                        </a:rPr>
                        <a:t>2019</a:t>
                      </a:r>
                    </a:p>
                  </a:txBody>
                  <a:tcPr marL="5984" marR="5984" marT="5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900" b="1" i="0" u="none" strike="noStrike">
                          <a:solidFill>
                            <a:srgbClr val="000000"/>
                          </a:solidFill>
                          <a:effectLst/>
                          <a:latin typeface="Calibri" panose="020F0502020204030204" pitchFamily="34" charset="0"/>
                        </a:rPr>
                        <a:t>2020</a:t>
                      </a:r>
                    </a:p>
                  </a:txBody>
                  <a:tcPr marL="5984" marR="5984" marT="5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900" b="1" i="0" u="none" strike="noStrike">
                          <a:solidFill>
                            <a:srgbClr val="000000"/>
                          </a:solidFill>
                          <a:effectLst/>
                          <a:latin typeface="Calibri" panose="020F0502020204030204" pitchFamily="34" charset="0"/>
                        </a:rPr>
                        <a:t>2021</a:t>
                      </a:r>
                    </a:p>
                  </a:txBody>
                  <a:tcPr marL="5984" marR="5984" marT="5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900" b="1" i="0" u="none" strike="noStrike">
                          <a:solidFill>
                            <a:srgbClr val="000000"/>
                          </a:solidFill>
                          <a:effectLst/>
                          <a:latin typeface="Calibri" panose="020F0502020204030204" pitchFamily="34" charset="0"/>
                        </a:rPr>
                        <a:t>2022</a:t>
                      </a:r>
                    </a:p>
                  </a:txBody>
                  <a:tcPr marL="5984" marR="5984" marT="5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900" b="1" i="0" u="none" strike="noStrike">
                          <a:solidFill>
                            <a:srgbClr val="000000"/>
                          </a:solidFill>
                          <a:effectLst/>
                          <a:latin typeface="Calibri" panose="020F0502020204030204" pitchFamily="34" charset="0"/>
                        </a:rPr>
                        <a:t>2023</a:t>
                      </a:r>
                    </a:p>
                  </a:txBody>
                  <a:tcPr marL="5984" marR="5984" marT="5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900" b="1" i="0" u="none" strike="noStrike">
                          <a:solidFill>
                            <a:srgbClr val="000000"/>
                          </a:solidFill>
                          <a:effectLst/>
                          <a:latin typeface="Calibri" panose="020F0502020204030204" pitchFamily="34" charset="0"/>
                        </a:rPr>
                        <a:t>2024</a:t>
                      </a:r>
                    </a:p>
                  </a:txBody>
                  <a:tcPr marL="5984" marR="5984" marT="5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900" b="1" i="0" u="none" strike="noStrike">
                          <a:solidFill>
                            <a:srgbClr val="000000"/>
                          </a:solidFill>
                          <a:effectLst/>
                          <a:latin typeface="Calibri" panose="020F0502020204030204" pitchFamily="34" charset="0"/>
                        </a:rPr>
                        <a:t>2025</a:t>
                      </a:r>
                    </a:p>
                  </a:txBody>
                  <a:tcPr marL="5984" marR="5984" marT="5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900" b="1" i="0" u="none" strike="noStrike" dirty="0">
                          <a:solidFill>
                            <a:srgbClr val="000000"/>
                          </a:solidFill>
                          <a:effectLst/>
                          <a:latin typeface="Calibri" panose="020F0502020204030204" pitchFamily="34" charset="0"/>
                        </a:rPr>
                        <a:t>2026</a:t>
                      </a:r>
                    </a:p>
                  </a:txBody>
                  <a:tcPr marL="5984" marR="5984" marT="5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9267050"/>
                  </a:ext>
                </a:extLst>
              </a:tr>
              <a:tr h="183784">
                <a:tc>
                  <a:txBody>
                    <a:bodyPr/>
                    <a:lstStyle/>
                    <a:p>
                      <a:pPr algn="ctr" rtl="0" fontAlgn="ctr"/>
                      <a:r>
                        <a:rPr lang="fr-FR" sz="900" b="0" i="0" u="none" strike="noStrike" dirty="0">
                          <a:solidFill>
                            <a:srgbClr val="000000"/>
                          </a:solidFill>
                          <a:effectLst/>
                          <a:latin typeface="Calibri" panose="020F0502020204030204" pitchFamily="34" charset="0"/>
                        </a:rPr>
                        <a:t>2 360 361</a:t>
                      </a:r>
                    </a:p>
                  </a:txBody>
                  <a:tcPr marL="5984" marR="5984" marT="598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900" b="0" i="0" u="none" strike="noStrike">
                          <a:solidFill>
                            <a:srgbClr val="000000"/>
                          </a:solidFill>
                          <a:effectLst/>
                          <a:latin typeface="Calibri" panose="020F0502020204030204" pitchFamily="34" charset="0"/>
                        </a:rPr>
                        <a:t>2 269 908</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900" b="0" i="0" u="none" strike="noStrike">
                          <a:solidFill>
                            <a:srgbClr val="000000"/>
                          </a:solidFill>
                          <a:effectLst/>
                          <a:latin typeface="Calibri" panose="020F0502020204030204" pitchFamily="34" charset="0"/>
                        </a:rPr>
                        <a:t>2 175 075</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900" b="0" i="0" u="none" strike="noStrike">
                          <a:solidFill>
                            <a:srgbClr val="000000"/>
                          </a:solidFill>
                          <a:effectLst/>
                          <a:latin typeface="Calibri" panose="020F0502020204030204" pitchFamily="34" charset="0"/>
                        </a:rPr>
                        <a:t>3 944 778</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900" b="0" i="0" u="none" strike="noStrike">
                          <a:solidFill>
                            <a:srgbClr val="000000"/>
                          </a:solidFill>
                          <a:effectLst/>
                          <a:latin typeface="Calibri" panose="020F0502020204030204" pitchFamily="34" charset="0"/>
                        </a:rPr>
                        <a:t>4 267 879</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900" b="0" i="0" u="none" strike="noStrike">
                          <a:solidFill>
                            <a:srgbClr val="000000"/>
                          </a:solidFill>
                          <a:effectLst/>
                          <a:latin typeface="Calibri" panose="020F0502020204030204" pitchFamily="34" charset="0"/>
                        </a:rPr>
                        <a:t>4 060 214</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900" b="0" i="0" u="none" strike="noStrike">
                          <a:solidFill>
                            <a:srgbClr val="000000"/>
                          </a:solidFill>
                          <a:effectLst/>
                          <a:latin typeface="Calibri" panose="020F0502020204030204" pitchFamily="34" charset="0"/>
                        </a:rPr>
                        <a:t>3 843 659</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900" b="0" i="0" u="none" strike="noStrike">
                          <a:solidFill>
                            <a:srgbClr val="000000"/>
                          </a:solidFill>
                          <a:effectLst/>
                          <a:latin typeface="Calibri" panose="020F0502020204030204" pitchFamily="34" charset="0"/>
                        </a:rPr>
                        <a:t>3 617 817</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900" b="0" i="0" u="none" strike="noStrike" dirty="0">
                          <a:solidFill>
                            <a:srgbClr val="000000"/>
                          </a:solidFill>
                          <a:effectLst/>
                          <a:latin typeface="Calibri" panose="020F0502020204030204" pitchFamily="34" charset="0"/>
                        </a:rPr>
                        <a:t>3 401 721</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900" b="0" i="0" u="none" strike="noStrike">
                          <a:solidFill>
                            <a:srgbClr val="000000"/>
                          </a:solidFill>
                          <a:effectLst/>
                          <a:latin typeface="Calibri" panose="020F0502020204030204" pitchFamily="34" charset="0"/>
                        </a:rPr>
                        <a:t>5 582 015</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900" b="0" i="0" u="none" strike="noStrike">
                          <a:solidFill>
                            <a:srgbClr val="000000"/>
                          </a:solidFill>
                          <a:effectLst/>
                          <a:latin typeface="Calibri" panose="020F0502020204030204" pitchFamily="34" charset="0"/>
                        </a:rPr>
                        <a:t>5 187 200</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900" b="0" i="0" u="none" strike="noStrike">
                          <a:solidFill>
                            <a:srgbClr val="000000"/>
                          </a:solidFill>
                          <a:effectLst/>
                          <a:latin typeface="Calibri" panose="020F0502020204030204" pitchFamily="34" charset="0"/>
                        </a:rPr>
                        <a:t>4 781 615</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900" b="0" i="0" u="none" strike="noStrike">
                          <a:solidFill>
                            <a:srgbClr val="000000"/>
                          </a:solidFill>
                          <a:effectLst/>
                          <a:latin typeface="Calibri" panose="020F0502020204030204" pitchFamily="34" charset="0"/>
                        </a:rPr>
                        <a:t>6 864 828</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0000"/>
                          </a:solidFill>
                          <a:effectLst/>
                          <a:latin typeface="Calibri" panose="020F0502020204030204" pitchFamily="34" charset="0"/>
                        </a:rPr>
                        <a:t>6 308 090</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900" b="0" i="0" u="none" strike="noStrike">
                          <a:solidFill>
                            <a:srgbClr val="000000"/>
                          </a:solidFill>
                          <a:effectLst/>
                          <a:latin typeface="Calibri" panose="020F0502020204030204" pitchFamily="34" charset="0"/>
                        </a:rPr>
                        <a:t>5 748 662</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900" b="0" i="0" u="none" strike="noStrike">
                          <a:solidFill>
                            <a:srgbClr val="000000"/>
                          </a:solidFill>
                          <a:effectLst/>
                          <a:latin typeface="Calibri" panose="020F0502020204030204" pitchFamily="34" charset="0"/>
                        </a:rPr>
                        <a:t>5 175 982</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900" b="0" i="0" u="none" strike="noStrike">
                          <a:solidFill>
                            <a:srgbClr val="000000"/>
                          </a:solidFill>
                          <a:effectLst/>
                          <a:latin typeface="Calibri" panose="020F0502020204030204" pitchFamily="34" charset="0"/>
                        </a:rPr>
                        <a:t>4 589 532</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900" b="0" i="0" u="none" strike="noStrike">
                          <a:solidFill>
                            <a:srgbClr val="000000"/>
                          </a:solidFill>
                          <a:effectLst/>
                          <a:latin typeface="Calibri" panose="020F0502020204030204" pitchFamily="34" charset="0"/>
                        </a:rPr>
                        <a:t>4 013 202</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900" b="0" i="0" u="none" strike="noStrike" dirty="0">
                          <a:solidFill>
                            <a:srgbClr val="000000"/>
                          </a:solidFill>
                          <a:effectLst/>
                          <a:latin typeface="Calibri" panose="020F0502020204030204" pitchFamily="34" charset="0"/>
                        </a:rPr>
                        <a:t>3 447 894</a:t>
                      </a:r>
                    </a:p>
                  </a:txBody>
                  <a:tcPr marL="5984" marR="5984" marT="5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4521663"/>
                  </a:ext>
                </a:extLst>
              </a:tr>
            </a:tbl>
          </a:graphicData>
        </a:graphic>
      </p:graphicFrame>
    </p:spTree>
    <p:extLst>
      <p:ext uri="{BB962C8B-B14F-4D97-AF65-F5344CB8AC3E}">
        <p14:creationId xmlns:p14="http://schemas.microsoft.com/office/powerpoint/2010/main" val="2274600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A6F91F7-42B0-450D-B2CB-9C13EFD54D85}"/>
              </a:ext>
            </a:extLst>
          </p:cNvPr>
          <p:cNvSpPr>
            <a:spLocks noGrp="1"/>
          </p:cNvSpPr>
          <p:nvPr>
            <p:ph type="ftr" sz="quarter" idx="11"/>
          </p:nvPr>
        </p:nvSpPr>
        <p:spPr>
          <a:xfrm>
            <a:off x="2205656" y="6454003"/>
            <a:ext cx="6514672" cy="249932"/>
          </a:xfrm>
        </p:spPr>
        <p:txBody>
          <a:bodyPr/>
          <a:lstStyle/>
          <a:p>
            <a:r>
              <a:rPr lang="fr-FR" b="1">
                <a:solidFill>
                  <a:schemeClr val="tx1"/>
                </a:solidFill>
              </a:rPr>
              <a:t>VILLE DE LENTILLY - CONSEIL MUNICIPAL DU 31 MARS 2021 - CA 2020 - BP 2021</a:t>
            </a:r>
            <a:endParaRPr lang="fr-FR" b="1" dirty="0">
              <a:solidFill>
                <a:schemeClr val="tx1"/>
              </a:solidFill>
            </a:endParaRPr>
          </a:p>
        </p:txBody>
      </p:sp>
      <p:sp>
        <p:nvSpPr>
          <p:cNvPr id="5" name="Espace réservé du numéro de diapositive 4">
            <a:extLst>
              <a:ext uri="{FF2B5EF4-FFF2-40B4-BE49-F238E27FC236}">
                <a16:creationId xmlns:a16="http://schemas.microsoft.com/office/drawing/2014/main" id="{BBF55909-F21C-4AEE-8F4F-0EF8C4FF17C5}"/>
              </a:ext>
            </a:extLst>
          </p:cNvPr>
          <p:cNvSpPr>
            <a:spLocks noGrp="1"/>
          </p:cNvSpPr>
          <p:nvPr>
            <p:ph type="sldNum" sz="quarter" idx="12"/>
          </p:nvPr>
        </p:nvSpPr>
        <p:spPr/>
        <p:txBody>
          <a:bodyPr/>
          <a:lstStyle/>
          <a:p>
            <a:fld id="{DF5659F9-612D-4A5E-A057-854B90781FF4}" type="slidenum">
              <a:rPr lang="fr-FR" smtClean="0"/>
              <a:t>25</a:t>
            </a:fld>
            <a:endParaRPr lang="fr-FR"/>
          </a:p>
        </p:txBody>
      </p:sp>
      <p:pic>
        <p:nvPicPr>
          <p:cNvPr id="6" name="Image 5">
            <a:extLst>
              <a:ext uri="{FF2B5EF4-FFF2-40B4-BE49-F238E27FC236}">
                <a16:creationId xmlns:a16="http://schemas.microsoft.com/office/drawing/2014/main" id="{73CAD9A6-DD9E-4AEA-9896-5DCB1DFF687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3088" y="6183016"/>
            <a:ext cx="456087" cy="611399"/>
          </a:xfrm>
          <a:prstGeom prst="rect">
            <a:avLst/>
          </a:prstGeom>
        </p:spPr>
      </p:pic>
      <p:sp>
        <p:nvSpPr>
          <p:cNvPr id="8" name="Titre 1">
            <a:extLst>
              <a:ext uri="{FF2B5EF4-FFF2-40B4-BE49-F238E27FC236}">
                <a16:creationId xmlns:a16="http://schemas.microsoft.com/office/drawing/2014/main" id="{4D43F650-AA31-4B51-A868-A66D373DDD28}"/>
              </a:ext>
            </a:extLst>
          </p:cNvPr>
          <p:cNvSpPr>
            <a:spLocks noGrp="1"/>
          </p:cNvSpPr>
          <p:nvPr>
            <p:ph type="title"/>
          </p:nvPr>
        </p:nvSpPr>
        <p:spPr>
          <a:xfrm>
            <a:off x="629175" y="483326"/>
            <a:ext cx="11212305" cy="431074"/>
          </a:xfrm>
          <a:solidFill>
            <a:schemeClr val="bg1"/>
          </a:solidFill>
          <a:ln w="28575">
            <a:solidFill>
              <a:schemeClr val="tx1"/>
            </a:solidFill>
          </a:ln>
          <a:effectLst>
            <a:glow rad="101600">
              <a:schemeClr val="accent1">
                <a:satMod val="175000"/>
                <a:alpha val="40000"/>
              </a:schemeClr>
            </a:glow>
          </a:effectLst>
        </p:spPr>
        <p:txBody>
          <a:bodyPr anchor="ctr">
            <a:normAutofit fontScale="90000"/>
          </a:bodyPr>
          <a:lstStyle/>
          <a:p>
            <a:pPr algn="ctr"/>
            <a:r>
              <a:rPr lang="fr-FR" sz="3600" b="1" dirty="0">
                <a:solidFill>
                  <a:srgbClr val="000000"/>
                </a:solidFill>
                <a:latin typeface="Calibri" panose="020F0502020204030204" pitchFamily="34" charset="0"/>
              </a:rPr>
              <a:t>LA DETTE</a:t>
            </a:r>
            <a:endParaRPr lang="fr-FR" sz="3400" dirty="0"/>
          </a:p>
        </p:txBody>
      </p:sp>
      <p:sp>
        <p:nvSpPr>
          <p:cNvPr id="3" name="ZoneTexte 2"/>
          <p:cNvSpPr txBox="1"/>
          <p:nvPr/>
        </p:nvSpPr>
        <p:spPr>
          <a:xfrm>
            <a:off x="318914" y="5538647"/>
            <a:ext cx="7050976" cy="861774"/>
          </a:xfrm>
          <a:prstGeom prst="rect">
            <a:avLst/>
          </a:prstGeom>
          <a:noFill/>
        </p:spPr>
        <p:txBody>
          <a:bodyPr wrap="square" rtlCol="0">
            <a:spAutoFit/>
          </a:bodyPr>
          <a:lstStyle/>
          <a:p>
            <a:r>
              <a:rPr lang="en-US" sz="1600" dirty="0"/>
              <a:t>- </a:t>
            </a:r>
            <a:r>
              <a:rPr lang="en-US" sz="1600" dirty="0" err="1"/>
              <a:t>Baisse</a:t>
            </a:r>
            <a:r>
              <a:rPr lang="en-US" sz="1600" dirty="0"/>
              <a:t> du </a:t>
            </a:r>
            <a:r>
              <a:rPr lang="en-US" sz="1600" dirty="0" err="1"/>
              <a:t>taux</a:t>
            </a:r>
            <a:r>
              <a:rPr lang="en-US" sz="1600" dirty="0"/>
              <a:t> </a:t>
            </a:r>
            <a:r>
              <a:rPr lang="en-US" sz="1600" dirty="0" err="1"/>
              <a:t>d’endettement</a:t>
            </a:r>
            <a:r>
              <a:rPr lang="en-US" sz="1600" dirty="0"/>
              <a:t> par habitant </a:t>
            </a:r>
            <a:r>
              <a:rPr lang="en-US" sz="1600" dirty="0" err="1"/>
              <a:t>dès</a:t>
            </a:r>
            <a:r>
              <a:rPr lang="en-US" sz="1600" dirty="0"/>
              <a:t> 2022</a:t>
            </a:r>
          </a:p>
          <a:p>
            <a:r>
              <a:rPr lang="en-US" sz="1600" dirty="0"/>
              <a:t>- Retour à la </a:t>
            </a:r>
            <a:r>
              <a:rPr lang="en-US" sz="1600" dirty="0" err="1"/>
              <a:t>capacité</a:t>
            </a:r>
            <a:r>
              <a:rPr lang="en-US" sz="1600" dirty="0"/>
              <a:t> de </a:t>
            </a:r>
            <a:r>
              <a:rPr lang="en-US" sz="1600" dirty="0" err="1"/>
              <a:t>désendettement</a:t>
            </a:r>
            <a:r>
              <a:rPr lang="en-US" sz="1600" dirty="0"/>
              <a:t> de 2020 à </a:t>
            </a:r>
            <a:r>
              <a:rPr lang="en-US" sz="1600" dirty="0" err="1"/>
              <a:t>partir</a:t>
            </a:r>
            <a:r>
              <a:rPr lang="en-US" sz="1600" dirty="0"/>
              <a:t> de 2024</a:t>
            </a:r>
          </a:p>
          <a:p>
            <a:endParaRPr lang="fr-FR" dirty="0"/>
          </a:p>
        </p:txBody>
      </p:sp>
      <p:graphicFrame>
        <p:nvGraphicFramePr>
          <p:cNvPr id="9" name="Tableau 8">
            <a:extLst>
              <a:ext uri="{FF2B5EF4-FFF2-40B4-BE49-F238E27FC236}">
                <a16:creationId xmlns:a16="http://schemas.microsoft.com/office/drawing/2014/main" id="{0B655A0E-B786-487F-99AD-143498EBB3EF}"/>
              </a:ext>
            </a:extLst>
          </p:cNvPr>
          <p:cNvGraphicFramePr>
            <a:graphicFrameLocks noGrp="1"/>
          </p:cNvGraphicFramePr>
          <p:nvPr>
            <p:extLst>
              <p:ext uri="{D42A27DB-BD31-4B8C-83A1-F6EECF244321}">
                <p14:modId xmlns:p14="http://schemas.microsoft.com/office/powerpoint/2010/main" val="1581009449"/>
              </p:ext>
            </p:extLst>
          </p:nvPr>
        </p:nvGraphicFramePr>
        <p:xfrm>
          <a:off x="629175" y="1038686"/>
          <a:ext cx="11107106" cy="4375675"/>
        </p:xfrm>
        <a:graphic>
          <a:graphicData uri="http://schemas.openxmlformats.org/drawingml/2006/table">
            <a:tbl>
              <a:tblPr/>
              <a:tblGrid>
                <a:gridCol w="2146145">
                  <a:extLst>
                    <a:ext uri="{9D8B030D-6E8A-4147-A177-3AD203B41FA5}">
                      <a16:colId xmlns:a16="http://schemas.microsoft.com/office/drawing/2014/main" val="4003973712"/>
                    </a:ext>
                  </a:extLst>
                </a:gridCol>
                <a:gridCol w="697933">
                  <a:extLst>
                    <a:ext uri="{9D8B030D-6E8A-4147-A177-3AD203B41FA5}">
                      <a16:colId xmlns:a16="http://schemas.microsoft.com/office/drawing/2014/main" val="2559872997"/>
                    </a:ext>
                  </a:extLst>
                </a:gridCol>
                <a:gridCol w="697933">
                  <a:extLst>
                    <a:ext uri="{9D8B030D-6E8A-4147-A177-3AD203B41FA5}">
                      <a16:colId xmlns:a16="http://schemas.microsoft.com/office/drawing/2014/main" val="2017131250"/>
                    </a:ext>
                  </a:extLst>
                </a:gridCol>
                <a:gridCol w="697933">
                  <a:extLst>
                    <a:ext uri="{9D8B030D-6E8A-4147-A177-3AD203B41FA5}">
                      <a16:colId xmlns:a16="http://schemas.microsoft.com/office/drawing/2014/main" val="1154776114"/>
                    </a:ext>
                  </a:extLst>
                </a:gridCol>
                <a:gridCol w="697933">
                  <a:extLst>
                    <a:ext uri="{9D8B030D-6E8A-4147-A177-3AD203B41FA5}">
                      <a16:colId xmlns:a16="http://schemas.microsoft.com/office/drawing/2014/main" val="1405961475"/>
                    </a:ext>
                  </a:extLst>
                </a:gridCol>
                <a:gridCol w="697933">
                  <a:extLst>
                    <a:ext uri="{9D8B030D-6E8A-4147-A177-3AD203B41FA5}">
                      <a16:colId xmlns:a16="http://schemas.microsoft.com/office/drawing/2014/main" val="2445231818"/>
                    </a:ext>
                  </a:extLst>
                </a:gridCol>
                <a:gridCol w="697933">
                  <a:extLst>
                    <a:ext uri="{9D8B030D-6E8A-4147-A177-3AD203B41FA5}">
                      <a16:colId xmlns:a16="http://schemas.microsoft.com/office/drawing/2014/main" val="1901340635"/>
                    </a:ext>
                  </a:extLst>
                </a:gridCol>
                <a:gridCol w="697933">
                  <a:extLst>
                    <a:ext uri="{9D8B030D-6E8A-4147-A177-3AD203B41FA5}">
                      <a16:colId xmlns:a16="http://schemas.microsoft.com/office/drawing/2014/main" val="1926865159"/>
                    </a:ext>
                  </a:extLst>
                </a:gridCol>
                <a:gridCol w="697933">
                  <a:extLst>
                    <a:ext uri="{9D8B030D-6E8A-4147-A177-3AD203B41FA5}">
                      <a16:colId xmlns:a16="http://schemas.microsoft.com/office/drawing/2014/main" val="642432922"/>
                    </a:ext>
                  </a:extLst>
                </a:gridCol>
                <a:gridCol w="697933">
                  <a:extLst>
                    <a:ext uri="{9D8B030D-6E8A-4147-A177-3AD203B41FA5}">
                      <a16:colId xmlns:a16="http://schemas.microsoft.com/office/drawing/2014/main" val="3398561090"/>
                    </a:ext>
                  </a:extLst>
                </a:gridCol>
                <a:gridCol w="650573">
                  <a:extLst>
                    <a:ext uri="{9D8B030D-6E8A-4147-A177-3AD203B41FA5}">
                      <a16:colId xmlns:a16="http://schemas.microsoft.com/office/drawing/2014/main" val="3041446965"/>
                    </a:ext>
                  </a:extLst>
                </a:gridCol>
                <a:gridCol w="650573">
                  <a:extLst>
                    <a:ext uri="{9D8B030D-6E8A-4147-A177-3AD203B41FA5}">
                      <a16:colId xmlns:a16="http://schemas.microsoft.com/office/drawing/2014/main" val="1966739693"/>
                    </a:ext>
                  </a:extLst>
                </a:gridCol>
                <a:gridCol w="650573">
                  <a:extLst>
                    <a:ext uri="{9D8B030D-6E8A-4147-A177-3AD203B41FA5}">
                      <a16:colId xmlns:a16="http://schemas.microsoft.com/office/drawing/2014/main" val="3146668484"/>
                    </a:ext>
                  </a:extLst>
                </a:gridCol>
                <a:gridCol w="727845">
                  <a:extLst>
                    <a:ext uri="{9D8B030D-6E8A-4147-A177-3AD203B41FA5}">
                      <a16:colId xmlns:a16="http://schemas.microsoft.com/office/drawing/2014/main" val="3094345062"/>
                    </a:ext>
                  </a:extLst>
                </a:gridCol>
              </a:tblGrid>
              <a:tr h="218431">
                <a:tc gridSpan="14">
                  <a:txBody>
                    <a:bodyPr/>
                    <a:lstStyle/>
                    <a:p>
                      <a:pPr algn="ctr" fontAlgn="b"/>
                      <a:r>
                        <a:rPr lang="fr-FR" sz="1300" b="1" i="0" u="none" strike="noStrike" dirty="0">
                          <a:solidFill>
                            <a:srgbClr val="000000"/>
                          </a:solidFill>
                          <a:effectLst/>
                          <a:latin typeface="Calibri" panose="020F0502020204030204" pitchFamily="34" charset="0"/>
                        </a:rPr>
                        <a:t>Dette de 2014 à 2026</a:t>
                      </a:r>
                    </a:p>
                  </a:txBody>
                  <a:tcPr marL="7007" marR="7007" marT="7007"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290901936"/>
                  </a:ext>
                </a:extLst>
              </a:tr>
              <a:tr h="225477">
                <a:tc>
                  <a:txBody>
                    <a:bodyPr/>
                    <a:lstStyle/>
                    <a:p>
                      <a:pPr algn="ctr" fontAlgn="b"/>
                      <a:r>
                        <a:rPr lang="fr-FR" sz="1300" b="1" i="0" u="none" strike="noStrike">
                          <a:solidFill>
                            <a:srgbClr val="000000"/>
                          </a:solidFill>
                          <a:effectLst/>
                          <a:latin typeface="Calibri" panose="020F0502020204030204" pitchFamily="34" charset="0"/>
                        </a:rPr>
                        <a:t> </a:t>
                      </a:r>
                    </a:p>
                  </a:txBody>
                  <a:tcPr marL="7007" marR="7007" marT="700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fr-FR" sz="1300" b="1" i="0" u="none" strike="noStrike">
                          <a:solidFill>
                            <a:srgbClr val="000000"/>
                          </a:solidFill>
                          <a:effectLst/>
                          <a:latin typeface="Calibri" panose="020F0502020204030204" pitchFamily="34" charset="0"/>
                        </a:rPr>
                        <a:t> </a:t>
                      </a:r>
                    </a:p>
                  </a:txBody>
                  <a:tcPr marL="7007" marR="7007" marT="700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fr-FR" sz="1300" b="1" i="0" u="none" strike="noStrike">
                          <a:solidFill>
                            <a:srgbClr val="000000"/>
                          </a:solidFill>
                          <a:effectLst/>
                          <a:latin typeface="Calibri" panose="020F0502020204030204" pitchFamily="34" charset="0"/>
                        </a:rPr>
                        <a:t> </a:t>
                      </a:r>
                    </a:p>
                  </a:txBody>
                  <a:tcPr marL="7007" marR="7007" marT="700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fr-FR" sz="1300" b="1" i="0" u="none" strike="noStrike">
                          <a:solidFill>
                            <a:srgbClr val="000000"/>
                          </a:solidFill>
                          <a:effectLst/>
                          <a:latin typeface="Calibri" panose="020F0502020204030204" pitchFamily="34" charset="0"/>
                        </a:rPr>
                        <a:t> </a:t>
                      </a:r>
                    </a:p>
                  </a:txBody>
                  <a:tcPr marL="7007" marR="7007" marT="700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fr-FR" sz="1300" b="1" i="0" u="none" strike="noStrike">
                          <a:solidFill>
                            <a:srgbClr val="000000"/>
                          </a:solidFill>
                          <a:effectLst/>
                          <a:latin typeface="Calibri" panose="020F0502020204030204" pitchFamily="34" charset="0"/>
                        </a:rPr>
                        <a:t> </a:t>
                      </a:r>
                    </a:p>
                  </a:txBody>
                  <a:tcPr marL="7007" marR="7007" marT="700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fr-FR" sz="1300" b="1" i="0" u="none" strike="noStrike">
                          <a:solidFill>
                            <a:srgbClr val="000000"/>
                          </a:solidFill>
                          <a:effectLst/>
                          <a:latin typeface="Calibri" panose="020F0502020204030204" pitchFamily="34" charset="0"/>
                        </a:rPr>
                        <a:t> </a:t>
                      </a:r>
                    </a:p>
                  </a:txBody>
                  <a:tcPr marL="7007" marR="7007" marT="700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fr-FR" sz="1300" b="1" i="0" u="none" strike="noStrike">
                          <a:solidFill>
                            <a:srgbClr val="000000"/>
                          </a:solidFill>
                          <a:effectLst/>
                          <a:latin typeface="Calibri" panose="020F0502020204030204" pitchFamily="34" charset="0"/>
                        </a:rPr>
                        <a:t> </a:t>
                      </a:r>
                    </a:p>
                  </a:txBody>
                  <a:tcPr marL="7007" marR="7007" marT="700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fr-FR" sz="1300" b="1" i="0" u="none" strike="noStrike">
                          <a:solidFill>
                            <a:srgbClr val="000000"/>
                          </a:solidFill>
                          <a:effectLst/>
                          <a:latin typeface="Calibri" panose="020F0502020204030204" pitchFamily="34" charset="0"/>
                        </a:rPr>
                        <a:t> </a:t>
                      </a:r>
                    </a:p>
                  </a:txBody>
                  <a:tcPr marL="7007" marR="7007" marT="700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fr-FR" sz="1300" b="1" i="0" u="none" strike="noStrike">
                          <a:solidFill>
                            <a:srgbClr val="000000"/>
                          </a:solidFill>
                          <a:effectLst/>
                          <a:latin typeface="Calibri" panose="020F0502020204030204" pitchFamily="34" charset="0"/>
                        </a:rPr>
                        <a:t> </a:t>
                      </a:r>
                    </a:p>
                  </a:txBody>
                  <a:tcPr marL="7007" marR="7007" marT="700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fr-FR" sz="1300" b="1" i="0" u="none" strike="noStrike">
                          <a:solidFill>
                            <a:srgbClr val="000000"/>
                          </a:solidFill>
                          <a:effectLst/>
                          <a:latin typeface="Calibri" panose="020F0502020204030204" pitchFamily="34" charset="0"/>
                        </a:rPr>
                        <a:t> </a:t>
                      </a:r>
                    </a:p>
                  </a:txBody>
                  <a:tcPr marL="7007" marR="7007" marT="700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fr-FR" sz="1300" b="1" i="0" u="none" strike="noStrike">
                        <a:solidFill>
                          <a:srgbClr val="000000"/>
                        </a:solidFill>
                        <a:effectLst/>
                        <a:latin typeface="Calibri" panose="020F0502020204030204" pitchFamily="34" charset="0"/>
                      </a:endParaRPr>
                    </a:p>
                  </a:txBody>
                  <a:tcPr marL="7007" marR="7007" marT="700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fr-FR" sz="1300" b="1" i="0" u="none" strike="noStrike">
                        <a:solidFill>
                          <a:srgbClr val="000000"/>
                        </a:solidFill>
                        <a:effectLst/>
                        <a:latin typeface="Calibri" panose="020F0502020204030204" pitchFamily="34" charset="0"/>
                      </a:endParaRPr>
                    </a:p>
                  </a:txBody>
                  <a:tcPr marL="7007" marR="7007" marT="700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fr-FR" sz="1300" b="1" i="0" u="none" strike="noStrike">
                        <a:solidFill>
                          <a:srgbClr val="000000"/>
                        </a:solidFill>
                        <a:effectLst/>
                        <a:latin typeface="Calibri" panose="020F0502020204030204" pitchFamily="34" charset="0"/>
                      </a:endParaRPr>
                    </a:p>
                  </a:txBody>
                  <a:tcPr marL="7007" marR="7007" marT="700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fr-FR" sz="1300" b="1" i="0" u="none" strike="noStrike">
                        <a:solidFill>
                          <a:srgbClr val="000000"/>
                        </a:solidFill>
                        <a:effectLst/>
                        <a:latin typeface="Calibri" panose="020F0502020204030204" pitchFamily="34" charset="0"/>
                      </a:endParaRPr>
                    </a:p>
                  </a:txBody>
                  <a:tcPr marL="7007" marR="7007" marT="7007"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1704490"/>
                  </a:ext>
                </a:extLst>
              </a:tr>
              <a:tr h="183201">
                <a:tc>
                  <a:txBody>
                    <a:bodyPr/>
                    <a:lstStyle/>
                    <a:p>
                      <a:pPr algn="l" rtl="0" fontAlgn="b"/>
                      <a:r>
                        <a:rPr lang="fr-FR" sz="1000" b="1" i="0" u="none" strike="noStrike">
                          <a:solidFill>
                            <a:srgbClr val="000000"/>
                          </a:solidFill>
                          <a:effectLst/>
                          <a:latin typeface="Calibri" panose="020F0502020204030204" pitchFamily="34" charset="0"/>
                        </a:rPr>
                        <a:t> </a:t>
                      </a:r>
                    </a:p>
                  </a:txBody>
                  <a:tcPr marL="7007" marR="7007" marT="7007"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1000" b="1" i="0" u="none" strike="noStrike">
                          <a:solidFill>
                            <a:srgbClr val="000000"/>
                          </a:solidFill>
                          <a:effectLst/>
                          <a:latin typeface="Calibri" panose="020F0502020204030204" pitchFamily="34" charset="0"/>
                        </a:rPr>
                        <a:t>2014</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1000" b="1" i="0" u="none" strike="noStrike">
                          <a:solidFill>
                            <a:srgbClr val="000000"/>
                          </a:solidFill>
                          <a:effectLst/>
                          <a:latin typeface="Calibri" panose="020F0502020204030204" pitchFamily="34" charset="0"/>
                        </a:rPr>
                        <a:t>2015</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1000" b="1" i="0" u="none" strike="noStrike">
                          <a:solidFill>
                            <a:srgbClr val="000000"/>
                          </a:solidFill>
                          <a:effectLst/>
                          <a:latin typeface="Calibri" panose="020F0502020204030204" pitchFamily="34" charset="0"/>
                        </a:rPr>
                        <a:t>2016</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1000" b="1" i="0" u="none" strike="noStrike">
                          <a:solidFill>
                            <a:srgbClr val="000000"/>
                          </a:solidFill>
                          <a:effectLst/>
                          <a:latin typeface="Calibri" panose="020F0502020204030204" pitchFamily="34" charset="0"/>
                        </a:rPr>
                        <a:t>2017</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1000" b="1" i="0" u="none" strike="noStrike">
                          <a:solidFill>
                            <a:srgbClr val="000000"/>
                          </a:solidFill>
                          <a:effectLst/>
                          <a:latin typeface="Calibri" panose="020F0502020204030204" pitchFamily="34" charset="0"/>
                        </a:rPr>
                        <a:t>2018</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1000" b="1" i="0" u="none" strike="noStrike">
                          <a:solidFill>
                            <a:srgbClr val="000000"/>
                          </a:solidFill>
                          <a:effectLst/>
                          <a:latin typeface="Calibri" panose="020F0502020204030204" pitchFamily="34" charset="0"/>
                        </a:rPr>
                        <a:t>2019</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1000" b="1" i="0" u="none" strike="noStrike">
                          <a:solidFill>
                            <a:srgbClr val="000000"/>
                          </a:solidFill>
                          <a:effectLst/>
                          <a:latin typeface="Calibri" panose="020F0502020204030204" pitchFamily="34" charset="0"/>
                        </a:rPr>
                        <a:t>2020</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1000" b="1" i="0" u="none" strike="noStrike">
                          <a:solidFill>
                            <a:srgbClr val="000000"/>
                          </a:solidFill>
                          <a:effectLst/>
                          <a:latin typeface="Calibri" panose="020F0502020204030204" pitchFamily="34" charset="0"/>
                        </a:rPr>
                        <a:t>2021</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1000" b="1" i="0" u="none" strike="noStrike">
                          <a:solidFill>
                            <a:srgbClr val="000000"/>
                          </a:solidFill>
                          <a:effectLst/>
                          <a:latin typeface="Calibri" panose="020F0502020204030204" pitchFamily="34" charset="0"/>
                        </a:rPr>
                        <a:t>2022</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1000" b="1" i="0" u="none" strike="noStrike">
                          <a:solidFill>
                            <a:srgbClr val="000000"/>
                          </a:solidFill>
                          <a:effectLst/>
                          <a:latin typeface="Calibri" panose="020F0502020204030204" pitchFamily="34" charset="0"/>
                        </a:rPr>
                        <a:t>2023</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1000" b="1" i="0" u="none" strike="noStrike">
                          <a:solidFill>
                            <a:srgbClr val="000000"/>
                          </a:solidFill>
                          <a:effectLst/>
                          <a:latin typeface="Calibri" panose="020F0502020204030204" pitchFamily="34" charset="0"/>
                        </a:rPr>
                        <a:t>2024</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1000" b="1" i="0" u="none" strike="noStrike">
                          <a:solidFill>
                            <a:srgbClr val="000000"/>
                          </a:solidFill>
                          <a:effectLst/>
                          <a:latin typeface="Calibri" panose="020F0502020204030204" pitchFamily="34" charset="0"/>
                        </a:rPr>
                        <a:t>2025</a:t>
                      </a:r>
                    </a:p>
                  </a:txBody>
                  <a:tcPr marL="7007" marR="7007" marT="7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1000" b="1" i="0" u="none" strike="noStrike">
                          <a:solidFill>
                            <a:srgbClr val="000000"/>
                          </a:solidFill>
                          <a:effectLst/>
                          <a:latin typeface="Calibri" panose="020F0502020204030204" pitchFamily="34" charset="0"/>
                        </a:rPr>
                        <a:t>2026</a:t>
                      </a:r>
                    </a:p>
                  </a:txBody>
                  <a:tcPr marL="7007" marR="7007" marT="7007"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6020796"/>
                  </a:ext>
                </a:extLst>
              </a:tr>
              <a:tr h="176155">
                <a:tc>
                  <a:txBody>
                    <a:bodyPr/>
                    <a:lstStyle/>
                    <a:p>
                      <a:pPr algn="l" rtl="0" fontAlgn="ctr"/>
                      <a:r>
                        <a:rPr lang="fr-FR" sz="1000" b="0" i="0" u="none" strike="noStrike">
                          <a:solidFill>
                            <a:srgbClr val="000000"/>
                          </a:solidFill>
                          <a:effectLst/>
                          <a:latin typeface="Calibri" panose="020F0502020204030204" pitchFamily="34" charset="0"/>
                        </a:rPr>
                        <a:t>Capital restant dû au 31/12</a:t>
                      </a:r>
                    </a:p>
                  </a:txBody>
                  <a:tcPr marL="7007" marR="7007" marT="700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3 843 659</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3 617 817</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5 401 721</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5 582 015</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5 187 200</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4 781 615</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6 864 828</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0" i="0" u="none" strike="noStrike">
                          <a:solidFill>
                            <a:srgbClr val="000000"/>
                          </a:solidFill>
                          <a:effectLst/>
                          <a:latin typeface="Calibri" panose="020F0502020204030204" pitchFamily="34" charset="0"/>
                        </a:rPr>
                        <a:t>6 308 090</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5 748 662</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5 748 662</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5 175 982</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4 589 532</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4 013 202</a:t>
                      </a:r>
                    </a:p>
                  </a:txBody>
                  <a:tcPr marL="7007" marR="7007" marT="700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2560544"/>
                  </a:ext>
                </a:extLst>
              </a:tr>
              <a:tr h="176155">
                <a:tc>
                  <a:txBody>
                    <a:bodyPr/>
                    <a:lstStyle/>
                    <a:p>
                      <a:pPr algn="l" rtl="0" fontAlgn="ctr"/>
                      <a:r>
                        <a:rPr lang="fr-FR" sz="1000" b="0" i="0" u="none" strike="noStrike">
                          <a:solidFill>
                            <a:srgbClr val="000000"/>
                          </a:solidFill>
                          <a:effectLst/>
                          <a:latin typeface="Calibri" panose="020F0502020204030204" pitchFamily="34" charset="0"/>
                        </a:rPr>
                        <a:t>Pop Tot. INSEE</a:t>
                      </a:r>
                    </a:p>
                  </a:txBody>
                  <a:tcPr marL="7007" marR="7007" marT="700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5 447</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5 497</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5 466</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5 431</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5 565</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5 628</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5 930</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0" i="0" u="none" strike="noStrike">
                          <a:solidFill>
                            <a:srgbClr val="000000"/>
                          </a:solidFill>
                          <a:effectLst/>
                          <a:latin typeface="Calibri" panose="020F0502020204030204" pitchFamily="34" charset="0"/>
                        </a:rPr>
                        <a:t>6 284</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6 480</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6 550</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6 750</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6 900</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7 000</a:t>
                      </a:r>
                    </a:p>
                  </a:txBody>
                  <a:tcPr marL="7007" marR="7007" marT="700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8253059"/>
                  </a:ext>
                </a:extLst>
              </a:tr>
              <a:tr h="176155">
                <a:tc>
                  <a:txBody>
                    <a:bodyPr/>
                    <a:lstStyle/>
                    <a:p>
                      <a:pPr algn="l" rtl="0" fontAlgn="ctr"/>
                      <a:r>
                        <a:rPr lang="fr-FR" sz="1000" b="1" i="0" u="none" strike="noStrike">
                          <a:solidFill>
                            <a:srgbClr val="000000"/>
                          </a:solidFill>
                          <a:effectLst/>
                          <a:latin typeface="Calibri" panose="020F0502020204030204" pitchFamily="34" charset="0"/>
                        </a:rPr>
                        <a:t>Endettement par habitant</a:t>
                      </a:r>
                    </a:p>
                  </a:txBody>
                  <a:tcPr marL="7007" marR="7007" marT="700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1" i="0" u="none" strike="noStrike">
                          <a:solidFill>
                            <a:srgbClr val="000000"/>
                          </a:solidFill>
                          <a:effectLst/>
                          <a:latin typeface="Calibri" panose="020F0502020204030204" pitchFamily="34" charset="0"/>
                        </a:rPr>
                        <a:t>706</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658</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988</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1028</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932</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850</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1158</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1004</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887</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878</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767</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665</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573</a:t>
                      </a:r>
                    </a:p>
                  </a:txBody>
                  <a:tcPr marL="7007" marR="7007" marT="700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6941567"/>
                  </a:ext>
                </a:extLst>
              </a:tr>
              <a:tr h="176155">
                <a:tc>
                  <a:txBody>
                    <a:bodyPr/>
                    <a:lstStyle/>
                    <a:p>
                      <a:pPr algn="l" rtl="0" fontAlgn="ctr"/>
                      <a:r>
                        <a:rPr lang="fr-FR" sz="1000" b="0" i="0" u="none" strike="noStrike">
                          <a:solidFill>
                            <a:srgbClr val="000000"/>
                          </a:solidFill>
                          <a:effectLst/>
                          <a:latin typeface="Calibri" panose="020F0502020204030204" pitchFamily="34" charset="0"/>
                        </a:rPr>
                        <a:t>Pop Tot. Recensement</a:t>
                      </a:r>
                    </a:p>
                  </a:txBody>
                  <a:tcPr marL="7007" marR="7007" marT="700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5 260</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6 480</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5018082"/>
                  </a:ext>
                </a:extLst>
              </a:tr>
              <a:tr h="232523">
                <a:tc>
                  <a:txBody>
                    <a:bodyPr/>
                    <a:lstStyle/>
                    <a:p>
                      <a:pPr algn="l" rtl="0" fontAlgn="ctr"/>
                      <a:r>
                        <a:rPr lang="fr-FR" sz="1000" b="1" i="0" u="none" strike="noStrike">
                          <a:solidFill>
                            <a:srgbClr val="000000"/>
                          </a:solidFill>
                          <a:effectLst/>
                          <a:latin typeface="Calibri" panose="020F0502020204030204" pitchFamily="34" charset="0"/>
                        </a:rPr>
                        <a:t>Endettement par habitant/Recens.</a:t>
                      </a:r>
                    </a:p>
                  </a:txBody>
                  <a:tcPr marL="7007" marR="7007" marT="700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1" i="0" u="none" strike="noStrike">
                          <a:solidFill>
                            <a:srgbClr val="000000"/>
                          </a:solidFill>
                          <a:effectLst/>
                          <a:latin typeface="Calibri" panose="020F0502020204030204" pitchFamily="34" charset="0"/>
                        </a:rPr>
                        <a:t>731</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738</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1579861"/>
                  </a:ext>
                </a:extLst>
              </a:tr>
              <a:tr h="176155">
                <a:tc>
                  <a:txBody>
                    <a:bodyPr/>
                    <a:lstStyle/>
                    <a:p>
                      <a:pPr algn="l" rtl="0" fontAlgn="ctr"/>
                      <a:r>
                        <a:rPr lang="fr-FR" sz="1000" b="0" i="0" u="none" strike="noStrike">
                          <a:solidFill>
                            <a:srgbClr val="000000"/>
                          </a:solidFill>
                          <a:effectLst/>
                          <a:latin typeface="Calibri" panose="020F0502020204030204" pitchFamily="34" charset="0"/>
                        </a:rPr>
                        <a:t> </a:t>
                      </a:r>
                    </a:p>
                  </a:txBody>
                  <a:tcPr marL="7007" marR="7007" marT="700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1000" b="0"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1000" b="0"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1000" b="0"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1000" b="0"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1000" b="0"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1000" b="0"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1000" b="0"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000" b="0"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1000" b="0"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1000" b="0"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1000" b="0"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1000" b="0"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1000" b="0"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70257"/>
                  </a:ext>
                </a:extLst>
              </a:tr>
              <a:tr h="176155">
                <a:tc>
                  <a:txBody>
                    <a:bodyPr/>
                    <a:lstStyle/>
                    <a:p>
                      <a:pPr algn="l" rtl="0" fontAlgn="ctr"/>
                      <a:r>
                        <a:rPr lang="fr-FR" sz="1000" b="1" i="0" u="none" strike="noStrike">
                          <a:solidFill>
                            <a:srgbClr val="000000"/>
                          </a:solidFill>
                          <a:effectLst/>
                          <a:latin typeface="Calibri" panose="020F0502020204030204" pitchFamily="34" charset="0"/>
                        </a:rPr>
                        <a:t>Capital</a:t>
                      </a:r>
                    </a:p>
                  </a:txBody>
                  <a:tcPr marL="7007" marR="7007" marT="700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216 554</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225 841</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216 096</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319 706</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394 814</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405 585</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416 787</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556 739</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559 427</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572 681</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586 450</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576 330</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565 308</a:t>
                      </a:r>
                    </a:p>
                  </a:txBody>
                  <a:tcPr marL="7007" marR="7007" marT="700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6719480"/>
                  </a:ext>
                </a:extLst>
              </a:tr>
              <a:tr h="176155">
                <a:tc>
                  <a:txBody>
                    <a:bodyPr/>
                    <a:lstStyle/>
                    <a:p>
                      <a:pPr algn="l" rtl="0" fontAlgn="ctr"/>
                      <a:r>
                        <a:rPr lang="fr-FR" sz="1000" b="0" i="0" u="none" strike="noStrike">
                          <a:solidFill>
                            <a:srgbClr val="000000"/>
                          </a:solidFill>
                          <a:effectLst/>
                          <a:latin typeface="Calibri" panose="020F0502020204030204" pitchFamily="34" charset="0"/>
                        </a:rPr>
                        <a:t>Intérêts</a:t>
                      </a:r>
                    </a:p>
                  </a:txBody>
                  <a:tcPr marL="7007" marR="7007" marT="700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159 460</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150 543</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141 688</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146 023</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138 403</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128 082</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117 385</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0" i="0" u="none" strike="noStrike">
                          <a:solidFill>
                            <a:srgbClr val="000000"/>
                          </a:solidFill>
                          <a:effectLst/>
                          <a:latin typeface="Calibri" panose="020F0502020204030204" pitchFamily="34" charset="0"/>
                        </a:rPr>
                        <a:t>109 645</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107 403</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94 695</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81 518</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67 955</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55 262</a:t>
                      </a:r>
                    </a:p>
                  </a:txBody>
                  <a:tcPr marL="7007" marR="7007" marT="700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3552883"/>
                  </a:ext>
                </a:extLst>
              </a:tr>
              <a:tr h="218431">
                <a:tc>
                  <a:txBody>
                    <a:bodyPr/>
                    <a:lstStyle/>
                    <a:p>
                      <a:pPr algn="l" rtl="0" fontAlgn="ctr"/>
                      <a:r>
                        <a:rPr lang="fr-FR" sz="1300" b="0" i="0" u="none" strike="noStrike">
                          <a:solidFill>
                            <a:srgbClr val="000000"/>
                          </a:solidFill>
                          <a:effectLst/>
                          <a:latin typeface="Arial" panose="020B0604020202020204" pitchFamily="34" charset="0"/>
                        </a:rPr>
                        <a:t> </a:t>
                      </a:r>
                    </a:p>
                  </a:txBody>
                  <a:tcPr marL="7007" marR="7007" marT="700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1300" b="0" i="0" u="none" strike="noStrike">
                          <a:solidFill>
                            <a:srgbClr val="000000"/>
                          </a:solidFill>
                          <a:effectLst/>
                          <a:latin typeface="Arial" panose="020B060402020202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1300" b="0" i="0" u="none" strike="noStrike">
                          <a:solidFill>
                            <a:srgbClr val="000000"/>
                          </a:solidFill>
                          <a:effectLst/>
                          <a:latin typeface="Arial" panose="020B060402020202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300" b="0" i="0" u="none" strike="noStrike">
                          <a:solidFill>
                            <a:srgbClr val="000000"/>
                          </a:solidFill>
                          <a:effectLst/>
                          <a:latin typeface="Arial" panose="020B060402020202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300" b="0" i="0" u="none" strike="noStrike">
                          <a:solidFill>
                            <a:srgbClr val="000000"/>
                          </a:solidFill>
                          <a:effectLst/>
                          <a:latin typeface="Arial" panose="020B060402020202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300" b="0" i="0" u="none" strike="noStrike">
                          <a:solidFill>
                            <a:srgbClr val="000000"/>
                          </a:solidFill>
                          <a:effectLst/>
                          <a:latin typeface="Arial" panose="020B060402020202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300" b="0" i="0" u="none" strike="noStrike">
                          <a:solidFill>
                            <a:srgbClr val="000000"/>
                          </a:solidFill>
                          <a:effectLst/>
                          <a:latin typeface="Arial" panose="020B060402020202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0"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4916498"/>
                  </a:ext>
                </a:extLst>
              </a:tr>
              <a:tr h="176155">
                <a:tc>
                  <a:txBody>
                    <a:bodyPr/>
                    <a:lstStyle/>
                    <a:p>
                      <a:pPr algn="l" rtl="0" fontAlgn="ctr"/>
                      <a:r>
                        <a:rPr lang="fr-FR" sz="1000" b="1" i="0" u="none" strike="noStrike">
                          <a:solidFill>
                            <a:srgbClr val="000000"/>
                          </a:solidFill>
                          <a:effectLst/>
                          <a:latin typeface="Calibri" panose="020F0502020204030204" pitchFamily="34" charset="0"/>
                        </a:rPr>
                        <a:t>Total annuités</a:t>
                      </a:r>
                    </a:p>
                  </a:txBody>
                  <a:tcPr marL="7007" marR="7007" marT="700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r-FR" sz="1000" b="1" i="0" u="none" strike="noStrike">
                          <a:solidFill>
                            <a:srgbClr val="000000"/>
                          </a:solidFill>
                          <a:effectLst/>
                          <a:latin typeface="Calibri" panose="020F0502020204030204" pitchFamily="34" charset="0"/>
                        </a:rPr>
                        <a:t>376 014</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r-FR" sz="1000" b="1" i="0" u="none" strike="noStrike">
                          <a:solidFill>
                            <a:srgbClr val="000000"/>
                          </a:solidFill>
                          <a:effectLst/>
                          <a:latin typeface="Calibri" panose="020F0502020204030204" pitchFamily="34" charset="0"/>
                        </a:rPr>
                        <a:t>376 384</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r-FR" sz="1000" b="1" i="0" u="none" strike="noStrike">
                          <a:solidFill>
                            <a:srgbClr val="000000"/>
                          </a:solidFill>
                          <a:effectLst/>
                          <a:latin typeface="Calibri" panose="020F0502020204030204" pitchFamily="34" charset="0"/>
                        </a:rPr>
                        <a:t>357 784</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r-FR" sz="1000" b="1" i="0" u="none" strike="noStrike">
                          <a:solidFill>
                            <a:srgbClr val="000000"/>
                          </a:solidFill>
                          <a:effectLst/>
                          <a:latin typeface="Calibri" panose="020F0502020204030204" pitchFamily="34" charset="0"/>
                        </a:rPr>
                        <a:t>465 729</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r-FR" sz="1000" b="1" i="0" u="none" strike="noStrike">
                          <a:solidFill>
                            <a:srgbClr val="000000"/>
                          </a:solidFill>
                          <a:effectLst/>
                          <a:latin typeface="Calibri" panose="020F0502020204030204" pitchFamily="34" charset="0"/>
                        </a:rPr>
                        <a:t>533 217</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r-FR" sz="1000" b="1" i="0" u="none" strike="noStrike">
                          <a:solidFill>
                            <a:srgbClr val="000000"/>
                          </a:solidFill>
                          <a:effectLst/>
                          <a:latin typeface="Calibri" panose="020F0502020204030204" pitchFamily="34" charset="0"/>
                        </a:rPr>
                        <a:t>533 667</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r-FR" sz="1000" b="1" i="0" u="none" strike="noStrike">
                          <a:solidFill>
                            <a:srgbClr val="000000"/>
                          </a:solidFill>
                          <a:effectLst/>
                          <a:latin typeface="Calibri" panose="020F0502020204030204" pitchFamily="34" charset="0"/>
                        </a:rPr>
                        <a:t>534 171</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r-FR" sz="1000" b="1" i="0" u="none" strike="noStrike">
                          <a:solidFill>
                            <a:srgbClr val="000000"/>
                          </a:solidFill>
                          <a:effectLst/>
                          <a:latin typeface="Calibri" panose="020F0502020204030204" pitchFamily="34" charset="0"/>
                        </a:rPr>
                        <a:t>666 383</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r-FR" sz="1000" b="1" i="0" u="none" strike="noStrike">
                          <a:solidFill>
                            <a:srgbClr val="000000"/>
                          </a:solidFill>
                          <a:effectLst/>
                          <a:latin typeface="Calibri" panose="020F0502020204030204" pitchFamily="34" charset="0"/>
                        </a:rPr>
                        <a:t>666 830</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r-FR" sz="1000" b="1" i="0" u="none" strike="noStrike">
                          <a:solidFill>
                            <a:srgbClr val="000000"/>
                          </a:solidFill>
                          <a:effectLst/>
                          <a:latin typeface="Calibri" panose="020F0502020204030204" pitchFamily="34" charset="0"/>
                        </a:rPr>
                        <a:t>667 376</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r-FR" sz="1000" b="1" i="0" u="none" strike="noStrike">
                          <a:solidFill>
                            <a:srgbClr val="000000"/>
                          </a:solidFill>
                          <a:effectLst/>
                          <a:latin typeface="Calibri" panose="020F0502020204030204" pitchFamily="34" charset="0"/>
                        </a:rPr>
                        <a:t>667 967</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r-FR" sz="1000" b="1" i="0" u="none" strike="noStrike">
                          <a:solidFill>
                            <a:srgbClr val="000000"/>
                          </a:solidFill>
                          <a:effectLst/>
                          <a:latin typeface="Calibri" panose="020F0502020204030204" pitchFamily="34" charset="0"/>
                        </a:rPr>
                        <a:t>644 285</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r-FR" sz="1000" b="1" i="0" u="none" strike="noStrike">
                          <a:solidFill>
                            <a:srgbClr val="000000"/>
                          </a:solidFill>
                          <a:effectLst/>
                          <a:latin typeface="Calibri" panose="020F0502020204030204" pitchFamily="34" charset="0"/>
                        </a:rPr>
                        <a:t>620 570</a:t>
                      </a:r>
                    </a:p>
                  </a:txBody>
                  <a:tcPr marL="7007" marR="7007" marT="700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22929246"/>
                  </a:ext>
                </a:extLst>
              </a:tr>
              <a:tr h="176155">
                <a:tc>
                  <a:txBody>
                    <a:bodyPr/>
                    <a:lstStyle/>
                    <a:p>
                      <a:pPr algn="l" rtl="0" fontAlgn="ctr"/>
                      <a:r>
                        <a:rPr lang="fr-FR" sz="1000" b="1" i="0" u="none" strike="noStrike">
                          <a:solidFill>
                            <a:srgbClr val="000000"/>
                          </a:solidFill>
                          <a:effectLst/>
                          <a:latin typeface="Calibri" panose="020F0502020204030204" pitchFamily="34" charset="0"/>
                        </a:rPr>
                        <a:t> </a:t>
                      </a:r>
                    </a:p>
                  </a:txBody>
                  <a:tcPr marL="7007" marR="7007" marT="700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000" b="1"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000" b="1"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fr-FR" sz="1000" b="1"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fr-FR" sz="1000" b="1"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fr-FR" sz="1000" b="1"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fr-FR" sz="1000" b="1"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fr-FR" sz="1000" b="1"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fr-FR" sz="1000" b="1"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fr-FR" sz="1000" b="1"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fr-FR" sz="1000" b="1"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fr-FR" sz="1000" b="1"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fr-FR" sz="1000" b="1"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fr-FR" sz="1000" b="1"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63869728"/>
                  </a:ext>
                </a:extLst>
              </a:tr>
              <a:tr h="176155">
                <a:tc>
                  <a:txBody>
                    <a:bodyPr/>
                    <a:lstStyle/>
                    <a:p>
                      <a:pPr algn="l" rtl="0" fontAlgn="ctr"/>
                      <a:r>
                        <a:rPr lang="fr-FR" sz="1000" b="0" i="0" u="none" strike="noStrike">
                          <a:solidFill>
                            <a:srgbClr val="000000"/>
                          </a:solidFill>
                          <a:effectLst/>
                          <a:latin typeface="Calibri" panose="020F0502020204030204" pitchFamily="34" charset="0"/>
                        </a:rPr>
                        <a:t>Recettes de fonctionnement</a:t>
                      </a:r>
                    </a:p>
                  </a:txBody>
                  <a:tcPr marL="7007" marR="7007" marT="700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0" i="0" u="none" strike="noStrike">
                          <a:solidFill>
                            <a:srgbClr val="000000"/>
                          </a:solidFill>
                          <a:effectLst/>
                          <a:latin typeface="Calibri" panose="020F0502020204030204" pitchFamily="34" charset="0"/>
                        </a:rPr>
                        <a:t>4 923 694</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0" i="0" u="none" strike="noStrike">
                          <a:solidFill>
                            <a:srgbClr val="000000"/>
                          </a:solidFill>
                          <a:effectLst/>
                          <a:latin typeface="Calibri" panose="020F0502020204030204" pitchFamily="34" charset="0"/>
                        </a:rPr>
                        <a:t>4 726 559</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0" i="0" u="none" strike="noStrike">
                          <a:solidFill>
                            <a:srgbClr val="000000"/>
                          </a:solidFill>
                          <a:effectLst/>
                          <a:latin typeface="Calibri" panose="020F0502020204030204" pitchFamily="34" charset="0"/>
                        </a:rPr>
                        <a:t>4 835 404</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4 783 207</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4 892 689</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5 082 210</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5 108 662</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0" i="0" u="none" strike="noStrike">
                          <a:solidFill>
                            <a:srgbClr val="000000"/>
                          </a:solidFill>
                          <a:effectLst/>
                          <a:latin typeface="Calibri" panose="020F0502020204030204" pitchFamily="34" charset="0"/>
                        </a:rPr>
                        <a:t>4 968 036</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4 975 000</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5 000 000</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5 025 000</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5 050 000</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5 750 000</a:t>
                      </a:r>
                    </a:p>
                  </a:txBody>
                  <a:tcPr marL="7007" marR="7007" marT="700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1510538"/>
                  </a:ext>
                </a:extLst>
              </a:tr>
              <a:tr h="183201">
                <a:tc>
                  <a:txBody>
                    <a:bodyPr/>
                    <a:lstStyle/>
                    <a:p>
                      <a:pPr algn="l" rtl="0" fontAlgn="ctr"/>
                      <a:r>
                        <a:rPr lang="fr-FR" sz="1000" b="1" i="0" u="none" strike="noStrike">
                          <a:solidFill>
                            <a:srgbClr val="000000"/>
                          </a:solidFill>
                          <a:effectLst/>
                          <a:latin typeface="Calibri" panose="020F0502020204030204" pitchFamily="34" charset="0"/>
                        </a:rPr>
                        <a:t>% des annuités/ recettes fct.</a:t>
                      </a:r>
                    </a:p>
                  </a:txBody>
                  <a:tcPr marL="7007" marR="7007" marT="700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8%</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8%</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7%</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9,74%</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10,90%</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10,50%</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10,46%</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13,41%</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13,40%</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13,35%</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13,29%</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12,76%</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1" i="0" u="none" strike="noStrike">
                          <a:solidFill>
                            <a:srgbClr val="000000"/>
                          </a:solidFill>
                          <a:effectLst/>
                          <a:latin typeface="Calibri" panose="020F0502020204030204" pitchFamily="34" charset="0"/>
                        </a:rPr>
                        <a:t>10,79%</a:t>
                      </a:r>
                    </a:p>
                  </a:txBody>
                  <a:tcPr marL="7007" marR="7007" marT="700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0029228"/>
                  </a:ext>
                </a:extLst>
              </a:tr>
              <a:tr h="183201">
                <a:tc>
                  <a:txBody>
                    <a:bodyPr/>
                    <a:lstStyle/>
                    <a:p>
                      <a:pPr algn="l" rtl="0" fontAlgn="ctr"/>
                      <a:r>
                        <a:rPr lang="fr-FR" sz="1000" b="0" i="0" u="none" strike="noStrike">
                          <a:solidFill>
                            <a:srgbClr val="000000"/>
                          </a:solidFill>
                          <a:effectLst/>
                          <a:latin typeface="Calibri" panose="020F0502020204030204" pitchFamily="34" charset="0"/>
                        </a:rPr>
                        <a:t>Epargne brute</a:t>
                      </a:r>
                    </a:p>
                  </a:txBody>
                  <a:tcPr marL="7007" marR="7007" marT="700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0" i="0" u="none" strike="noStrike">
                          <a:solidFill>
                            <a:srgbClr val="000000"/>
                          </a:solidFill>
                          <a:effectLst/>
                          <a:latin typeface="Calibri" panose="020F0502020204030204" pitchFamily="34" charset="0"/>
                        </a:rPr>
                        <a:t>1 116 449</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0" i="0" u="none" strike="noStrike">
                          <a:solidFill>
                            <a:srgbClr val="000000"/>
                          </a:solidFill>
                          <a:effectLst/>
                          <a:latin typeface="Calibri" panose="020F0502020204030204" pitchFamily="34" charset="0"/>
                        </a:rPr>
                        <a:t>1 059 143</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0" i="0" u="none" strike="noStrike">
                          <a:solidFill>
                            <a:srgbClr val="000000"/>
                          </a:solidFill>
                          <a:effectLst/>
                          <a:latin typeface="Calibri" panose="020F0502020204030204" pitchFamily="34" charset="0"/>
                        </a:rPr>
                        <a:t>1 089 539</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0" i="0" u="none" strike="noStrike">
                          <a:solidFill>
                            <a:srgbClr val="000000"/>
                          </a:solidFill>
                          <a:effectLst/>
                          <a:latin typeface="Calibri" panose="020F0502020204030204" pitchFamily="34" charset="0"/>
                        </a:rPr>
                        <a:t>903 874</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0" i="0" u="none" strike="noStrike">
                          <a:solidFill>
                            <a:srgbClr val="000000"/>
                          </a:solidFill>
                          <a:effectLst/>
                          <a:latin typeface="Calibri" panose="020F0502020204030204" pitchFamily="34" charset="0"/>
                        </a:rPr>
                        <a:t>1 061 412</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0" i="0" u="none" strike="noStrike">
                          <a:solidFill>
                            <a:srgbClr val="000000"/>
                          </a:solidFill>
                          <a:effectLst/>
                          <a:latin typeface="Calibri" panose="020F0502020204030204" pitchFamily="34" charset="0"/>
                        </a:rPr>
                        <a:t>1 142 409</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0" i="0" u="none" strike="noStrike">
                          <a:solidFill>
                            <a:srgbClr val="000000"/>
                          </a:solidFill>
                          <a:effectLst/>
                          <a:latin typeface="Calibri" panose="020F0502020204030204" pitchFamily="34" charset="0"/>
                        </a:rPr>
                        <a:t>1 072 300</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0" i="0" u="none" strike="noStrike">
                          <a:solidFill>
                            <a:srgbClr val="000000"/>
                          </a:solidFill>
                          <a:effectLst/>
                          <a:latin typeface="Calibri" panose="020F0502020204030204" pitchFamily="34" charset="0"/>
                        </a:rPr>
                        <a:t>736 537</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0" i="0" u="none" strike="noStrike">
                          <a:solidFill>
                            <a:srgbClr val="000000"/>
                          </a:solidFill>
                          <a:effectLst/>
                          <a:latin typeface="Calibri" panose="020F0502020204030204" pitchFamily="34" charset="0"/>
                        </a:rPr>
                        <a:t>750 000</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0" i="0" u="none" strike="noStrike">
                          <a:solidFill>
                            <a:srgbClr val="000000"/>
                          </a:solidFill>
                          <a:effectLst/>
                          <a:latin typeface="Calibri" panose="020F0502020204030204" pitchFamily="34" charset="0"/>
                        </a:rPr>
                        <a:t>750 000</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0" i="0" u="none" strike="noStrike">
                          <a:solidFill>
                            <a:srgbClr val="000000"/>
                          </a:solidFill>
                          <a:effectLst/>
                          <a:latin typeface="Calibri" panose="020F0502020204030204" pitchFamily="34" charset="0"/>
                        </a:rPr>
                        <a:t>750 000</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0" i="0" u="none" strike="noStrike">
                          <a:solidFill>
                            <a:srgbClr val="000000"/>
                          </a:solidFill>
                          <a:effectLst/>
                          <a:latin typeface="Calibri" panose="020F0502020204030204" pitchFamily="34" charset="0"/>
                        </a:rPr>
                        <a:t>750 000</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0" i="0" u="none" strike="noStrike">
                          <a:solidFill>
                            <a:srgbClr val="000000"/>
                          </a:solidFill>
                          <a:effectLst/>
                          <a:latin typeface="Calibri" panose="020F0502020204030204" pitchFamily="34" charset="0"/>
                        </a:rPr>
                        <a:t>750 000</a:t>
                      </a:r>
                    </a:p>
                  </a:txBody>
                  <a:tcPr marL="7007" marR="7007" marT="700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638639471"/>
                  </a:ext>
                </a:extLst>
              </a:tr>
              <a:tr h="359353">
                <a:tc>
                  <a:txBody>
                    <a:bodyPr/>
                    <a:lstStyle/>
                    <a:p>
                      <a:pPr algn="l" rtl="0" fontAlgn="ctr"/>
                      <a:r>
                        <a:rPr lang="fr-FR" sz="1000" b="1" i="0" u="none" strike="noStrike">
                          <a:solidFill>
                            <a:srgbClr val="000000"/>
                          </a:solidFill>
                          <a:effectLst/>
                          <a:latin typeface="Calibri" panose="020F0502020204030204" pitchFamily="34" charset="0"/>
                        </a:rPr>
                        <a:t>Capacité de désendettement en année</a:t>
                      </a:r>
                    </a:p>
                  </a:txBody>
                  <a:tcPr marL="7007" marR="7007" marT="700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1" i="0" u="none" strike="noStrike">
                          <a:solidFill>
                            <a:srgbClr val="000000"/>
                          </a:solidFill>
                          <a:effectLst/>
                          <a:latin typeface="Calibri" panose="020F0502020204030204" pitchFamily="34" charset="0"/>
                        </a:rPr>
                        <a:t>3,44</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1" i="0" u="none" strike="noStrike">
                          <a:solidFill>
                            <a:srgbClr val="000000"/>
                          </a:solidFill>
                          <a:effectLst/>
                          <a:latin typeface="Calibri" panose="020F0502020204030204" pitchFamily="34" charset="0"/>
                        </a:rPr>
                        <a:t>3,42</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1" i="0" u="none" strike="noStrike">
                          <a:solidFill>
                            <a:srgbClr val="000000"/>
                          </a:solidFill>
                          <a:effectLst/>
                          <a:latin typeface="Calibri" panose="020F0502020204030204" pitchFamily="34" charset="0"/>
                        </a:rPr>
                        <a:t>4,96</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1" i="0" u="none" strike="noStrike">
                          <a:solidFill>
                            <a:srgbClr val="000000"/>
                          </a:solidFill>
                          <a:effectLst/>
                          <a:latin typeface="Calibri" panose="020F0502020204030204" pitchFamily="34" charset="0"/>
                        </a:rPr>
                        <a:t>6,18</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1" i="0" u="none" strike="noStrike">
                          <a:solidFill>
                            <a:srgbClr val="000000"/>
                          </a:solidFill>
                          <a:effectLst/>
                          <a:latin typeface="Calibri" panose="020F0502020204030204" pitchFamily="34" charset="0"/>
                        </a:rPr>
                        <a:t>4,89</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1" i="0" u="none" strike="noStrike">
                          <a:solidFill>
                            <a:srgbClr val="000000"/>
                          </a:solidFill>
                          <a:effectLst/>
                          <a:latin typeface="Calibri" panose="020F0502020204030204" pitchFamily="34" charset="0"/>
                        </a:rPr>
                        <a:t>4,19</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1" i="0" u="none" strike="noStrike">
                          <a:solidFill>
                            <a:srgbClr val="000000"/>
                          </a:solidFill>
                          <a:effectLst/>
                          <a:latin typeface="Calibri" panose="020F0502020204030204" pitchFamily="34" charset="0"/>
                        </a:rPr>
                        <a:t>6,40</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1" i="0" u="none" strike="noStrike">
                          <a:solidFill>
                            <a:srgbClr val="000000"/>
                          </a:solidFill>
                          <a:effectLst/>
                          <a:latin typeface="Calibri" panose="020F0502020204030204" pitchFamily="34" charset="0"/>
                        </a:rPr>
                        <a:t>8,56</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1" i="0" u="none" strike="noStrike">
                          <a:solidFill>
                            <a:srgbClr val="000000"/>
                          </a:solidFill>
                          <a:effectLst/>
                          <a:latin typeface="Calibri" panose="020F0502020204030204" pitchFamily="34" charset="0"/>
                        </a:rPr>
                        <a:t>7,66</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1" i="0" u="none" strike="noStrike">
                          <a:solidFill>
                            <a:srgbClr val="000000"/>
                          </a:solidFill>
                          <a:effectLst/>
                          <a:latin typeface="Calibri" panose="020F0502020204030204" pitchFamily="34" charset="0"/>
                        </a:rPr>
                        <a:t>7,66</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1" i="0" u="none" strike="noStrike">
                          <a:solidFill>
                            <a:srgbClr val="000000"/>
                          </a:solidFill>
                          <a:effectLst/>
                          <a:latin typeface="Calibri" panose="020F0502020204030204" pitchFamily="34" charset="0"/>
                        </a:rPr>
                        <a:t>6,90</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1" i="0" u="none" strike="noStrike">
                          <a:solidFill>
                            <a:srgbClr val="000000"/>
                          </a:solidFill>
                          <a:effectLst/>
                          <a:latin typeface="Calibri" panose="020F0502020204030204" pitchFamily="34" charset="0"/>
                        </a:rPr>
                        <a:t>6,12</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1" i="0" u="none" strike="noStrike">
                          <a:solidFill>
                            <a:srgbClr val="000000"/>
                          </a:solidFill>
                          <a:effectLst/>
                          <a:latin typeface="Calibri" panose="020F0502020204030204" pitchFamily="34" charset="0"/>
                        </a:rPr>
                        <a:t>5,35</a:t>
                      </a:r>
                    </a:p>
                  </a:txBody>
                  <a:tcPr marL="7007" marR="7007" marT="700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044121250"/>
                  </a:ext>
                </a:extLst>
              </a:tr>
              <a:tr h="366400">
                <a:tc>
                  <a:txBody>
                    <a:bodyPr/>
                    <a:lstStyle/>
                    <a:p>
                      <a:pPr algn="l" rtl="0" fontAlgn="ctr"/>
                      <a:r>
                        <a:rPr lang="fr-FR" sz="1000" b="1" i="0" u="none" strike="noStrike">
                          <a:solidFill>
                            <a:srgbClr val="000000"/>
                          </a:solidFill>
                          <a:effectLst/>
                          <a:latin typeface="Calibri" panose="020F0502020204030204" pitchFamily="34" charset="0"/>
                        </a:rPr>
                        <a:t>Capacité de désendettement strate</a:t>
                      </a:r>
                    </a:p>
                  </a:txBody>
                  <a:tcPr marL="7007" marR="7007" marT="700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1"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1" i="0" u="none" strike="noStrike">
                          <a:solidFill>
                            <a:srgbClr val="000000"/>
                          </a:solidFill>
                          <a:effectLst/>
                          <a:latin typeface="Calibri" panose="020F0502020204030204" pitchFamily="34" charset="0"/>
                        </a:rPr>
                        <a:t>4,3 ans</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1" i="0" u="none" strike="noStrike">
                          <a:solidFill>
                            <a:srgbClr val="000000"/>
                          </a:solidFill>
                          <a:effectLst/>
                          <a:latin typeface="Calibri" panose="020F0502020204030204" pitchFamily="34" charset="0"/>
                        </a:rPr>
                        <a:t>4,2 ans</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1" i="0" u="none" strike="noStrike">
                          <a:solidFill>
                            <a:srgbClr val="000000"/>
                          </a:solidFill>
                          <a:effectLst/>
                          <a:latin typeface="Calibri" panose="020F0502020204030204" pitchFamily="34" charset="0"/>
                        </a:rPr>
                        <a:t>4,2 ans</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1" i="0" u="none" strike="noStrike" dirty="0">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1"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1"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1"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1"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1"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1"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1"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a:txBody>
                    <a:bodyPr/>
                    <a:lstStyle/>
                    <a:p>
                      <a:pPr algn="ctr" rtl="0" fontAlgn="ctr"/>
                      <a:r>
                        <a:rPr lang="fr-FR" sz="1000" b="1" i="0" u="none" strike="noStrike">
                          <a:solidFill>
                            <a:srgbClr val="000000"/>
                          </a:solidFill>
                          <a:effectLst/>
                          <a:latin typeface="Calibri" panose="020F0502020204030204" pitchFamily="34" charset="0"/>
                        </a:rPr>
                        <a:t> </a:t>
                      </a:r>
                    </a:p>
                  </a:txBody>
                  <a:tcPr marL="7007" marR="7007" marT="700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805942963"/>
                  </a:ext>
                </a:extLst>
              </a:tr>
              <a:tr h="147969">
                <a:tc>
                  <a:txBody>
                    <a:bodyPr/>
                    <a:lstStyle/>
                    <a:p>
                      <a:pPr algn="l" fontAlgn="b"/>
                      <a:endParaRPr lang="fr-FR" sz="800" b="0" i="0" u="none" strike="noStrike">
                        <a:solidFill>
                          <a:srgbClr val="000000"/>
                        </a:solidFill>
                        <a:effectLst/>
                        <a:latin typeface="Calibri" panose="020F0502020204030204" pitchFamily="34" charset="0"/>
                      </a:endParaRPr>
                    </a:p>
                  </a:txBody>
                  <a:tcPr marL="7007" marR="7007" marT="700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7007" marR="7007" marT="700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7007" marR="7007" marT="700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7007" marR="7007" marT="700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7007" marR="7007" marT="700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7007" marR="7007" marT="700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7007" marR="7007" marT="700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7007" marR="7007" marT="700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7007" marR="7007" marT="700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7007" marR="7007" marT="700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7007" marR="7007" marT="700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7007" marR="7007" marT="700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7007" marR="7007" marT="700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7007" marR="7007" marT="7007"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51743863"/>
                  </a:ext>
                </a:extLst>
              </a:tr>
              <a:tr h="147969">
                <a:tc>
                  <a:txBody>
                    <a:bodyPr/>
                    <a:lstStyle/>
                    <a:p>
                      <a:pPr algn="l" rtl="0" fontAlgn="ctr"/>
                      <a:r>
                        <a:rPr lang="fr-FR" sz="900" b="1" i="0" u="none" strike="noStrike">
                          <a:solidFill>
                            <a:srgbClr val="0033CC"/>
                          </a:solidFill>
                          <a:effectLst/>
                          <a:latin typeface="Calibri" panose="020F0502020204030204" pitchFamily="34" charset="0"/>
                        </a:rPr>
                        <a:t>Taux d'endettement :</a:t>
                      </a:r>
                    </a:p>
                  </a:txBody>
                  <a:tcPr marL="7007" marR="7007" marT="7007" marB="0" anchor="ctr">
                    <a:lnL>
                      <a:noFill/>
                    </a:lnL>
                    <a:lnR>
                      <a:noFill/>
                    </a:lnR>
                    <a:lnT>
                      <a:noFill/>
                    </a:lnT>
                    <a:lnB>
                      <a:noFill/>
                    </a:lnB>
                  </a:tcPr>
                </a:tc>
                <a:tc gridSpan="4">
                  <a:txBody>
                    <a:bodyPr/>
                    <a:lstStyle/>
                    <a:p>
                      <a:pPr algn="l" fontAlgn="b"/>
                      <a:r>
                        <a:rPr lang="fr-FR" sz="800" b="0" i="1" u="none" strike="noStrike">
                          <a:solidFill>
                            <a:srgbClr val="0033CC"/>
                          </a:solidFill>
                          <a:effectLst/>
                          <a:latin typeface="Calibri" panose="020F0502020204030204" pitchFamily="34" charset="0"/>
                        </a:rPr>
                        <a:t>mesure la charge de la dette relativement à sa richesse</a:t>
                      </a:r>
                    </a:p>
                  </a:txBody>
                  <a:tcPr marL="7007" marR="7007" marT="7007"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800" b="0" i="0" u="none" strike="noStrike">
                        <a:solidFill>
                          <a:srgbClr val="000000"/>
                        </a:solidFill>
                        <a:effectLst/>
                        <a:latin typeface="Calibri" panose="020F0502020204030204" pitchFamily="34" charset="0"/>
                      </a:endParaRPr>
                    </a:p>
                  </a:txBody>
                  <a:tcPr marL="7007" marR="7007" marT="7007"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7007" marR="7007" marT="7007"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7007" marR="7007" marT="7007"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7007" marR="7007" marT="7007"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7007" marR="7007" marT="7007"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7007" marR="7007" marT="7007"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7007" marR="7007" marT="7007"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7007" marR="7007" marT="7007"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7007" marR="7007" marT="7007" marB="0" anchor="b">
                    <a:lnL>
                      <a:noFill/>
                    </a:lnL>
                    <a:lnR>
                      <a:noFill/>
                    </a:lnR>
                    <a:lnT>
                      <a:noFill/>
                    </a:lnT>
                    <a:lnB>
                      <a:noFill/>
                    </a:lnB>
                  </a:tcPr>
                </a:tc>
                <a:extLst>
                  <a:ext uri="{0D108BD9-81ED-4DB2-BD59-A6C34878D82A}">
                    <a16:rowId xmlns:a16="http://schemas.microsoft.com/office/drawing/2014/main" val="1868356644"/>
                  </a:ext>
                </a:extLst>
              </a:tr>
              <a:tr h="147969">
                <a:tc>
                  <a:txBody>
                    <a:bodyPr/>
                    <a:lstStyle/>
                    <a:p>
                      <a:pPr algn="l" rtl="0" fontAlgn="ctr"/>
                      <a:r>
                        <a:rPr lang="fr-FR" sz="900" b="1" i="0" u="none" strike="noStrike">
                          <a:solidFill>
                            <a:srgbClr val="0033CC"/>
                          </a:solidFill>
                          <a:effectLst/>
                          <a:latin typeface="Calibri" panose="020F0502020204030204" pitchFamily="34" charset="0"/>
                        </a:rPr>
                        <a:t>Capacité de désendettement en année :</a:t>
                      </a:r>
                    </a:p>
                  </a:txBody>
                  <a:tcPr marL="7007" marR="7007" marT="7007" marB="0" anchor="ctr">
                    <a:lnL>
                      <a:noFill/>
                    </a:lnL>
                    <a:lnR>
                      <a:noFill/>
                    </a:lnR>
                    <a:lnT>
                      <a:noFill/>
                    </a:lnT>
                    <a:lnB>
                      <a:noFill/>
                    </a:lnB>
                  </a:tcPr>
                </a:tc>
                <a:tc gridSpan="7">
                  <a:txBody>
                    <a:bodyPr/>
                    <a:lstStyle/>
                    <a:p>
                      <a:pPr algn="l" fontAlgn="ctr"/>
                      <a:r>
                        <a:rPr lang="fr-FR" sz="800" b="0" i="1" u="none" strike="noStrike">
                          <a:solidFill>
                            <a:srgbClr val="0033CC"/>
                          </a:solidFill>
                          <a:effectLst/>
                          <a:latin typeface="Calibri" panose="020F0502020204030204" pitchFamily="34" charset="0"/>
                        </a:rPr>
                        <a:t>Dette au 31/12 rapportée à l'épargne brute =  en combien d'année la collectivité peut rembourser sa dette</a:t>
                      </a:r>
                    </a:p>
                  </a:txBody>
                  <a:tcPr marL="7007" marR="7007" marT="7007" marB="0"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800" b="0" i="0" u="none" strike="noStrike">
                        <a:solidFill>
                          <a:srgbClr val="000000"/>
                        </a:solidFill>
                        <a:effectLst/>
                        <a:latin typeface="Calibri" panose="020F0502020204030204" pitchFamily="34" charset="0"/>
                      </a:endParaRPr>
                    </a:p>
                  </a:txBody>
                  <a:tcPr marL="7007" marR="7007" marT="7007"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7007" marR="7007" marT="7007"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7007" marR="7007" marT="7007"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7007" marR="7007" marT="7007"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7007" marR="7007" marT="7007" marB="0" anchor="b">
                    <a:lnL>
                      <a:noFill/>
                    </a:lnL>
                    <a:lnR>
                      <a:noFill/>
                    </a:lnR>
                    <a:lnT>
                      <a:noFill/>
                    </a:lnT>
                    <a:lnB>
                      <a:noFill/>
                    </a:lnB>
                  </a:tcPr>
                </a:tc>
                <a:tc>
                  <a:txBody>
                    <a:bodyPr/>
                    <a:lstStyle/>
                    <a:p>
                      <a:pPr algn="l" fontAlgn="b"/>
                      <a:endParaRPr lang="fr-FR" sz="800" b="0" i="0" u="none" strike="noStrike" dirty="0">
                        <a:solidFill>
                          <a:srgbClr val="000000"/>
                        </a:solidFill>
                        <a:effectLst/>
                        <a:latin typeface="Calibri" panose="020F0502020204030204" pitchFamily="34" charset="0"/>
                      </a:endParaRPr>
                    </a:p>
                  </a:txBody>
                  <a:tcPr marL="7007" marR="7007" marT="7007" marB="0" anchor="b">
                    <a:lnL>
                      <a:noFill/>
                    </a:lnL>
                    <a:lnR>
                      <a:noFill/>
                    </a:lnR>
                    <a:lnT>
                      <a:noFill/>
                    </a:lnT>
                    <a:lnB>
                      <a:noFill/>
                    </a:lnB>
                  </a:tcPr>
                </a:tc>
                <a:extLst>
                  <a:ext uri="{0D108BD9-81ED-4DB2-BD59-A6C34878D82A}">
                    <a16:rowId xmlns:a16="http://schemas.microsoft.com/office/drawing/2014/main" val="1238687156"/>
                  </a:ext>
                </a:extLst>
              </a:tr>
            </a:tbl>
          </a:graphicData>
        </a:graphic>
      </p:graphicFrame>
    </p:spTree>
    <p:extLst>
      <p:ext uri="{BB962C8B-B14F-4D97-AF65-F5344CB8AC3E}">
        <p14:creationId xmlns:p14="http://schemas.microsoft.com/office/powerpoint/2010/main" val="2087590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A6F91F7-42B0-450D-B2CB-9C13EFD54D85}"/>
              </a:ext>
            </a:extLst>
          </p:cNvPr>
          <p:cNvSpPr>
            <a:spLocks noGrp="1"/>
          </p:cNvSpPr>
          <p:nvPr>
            <p:ph type="ftr" sz="quarter" idx="11"/>
          </p:nvPr>
        </p:nvSpPr>
        <p:spPr>
          <a:xfrm>
            <a:off x="2205656" y="6454003"/>
            <a:ext cx="6514672" cy="249932"/>
          </a:xfrm>
        </p:spPr>
        <p:txBody>
          <a:bodyPr/>
          <a:lstStyle/>
          <a:p>
            <a:r>
              <a:rPr lang="fr-FR" b="1">
                <a:solidFill>
                  <a:schemeClr val="tx1"/>
                </a:solidFill>
              </a:rPr>
              <a:t>VILLE DE LENTILLY - CONSEIL MUNICIPAL DU 31 MARS 2021 - CA 2020 - BP 2021</a:t>
            </a:r>
            <a:endParaRPr lang="fr-FR" b="1" dirty="0">
              <a:solidFill>
                <a:schemeClr val="tx1"/>
              </a:solidFill>
            </a:endParaRPr>
          </a:p>
        </p:txBody>
      </p:sp>
      <p:sp>
        <p:nvSpPr>
          <p:cNvPr id="5" name="Espace réservé du numéro de diapositive 4">
            <a:extLst>
              <a:ext uri="{FF2B5EF4-FFF2-40B4-BE49-F238E27FC236}">
                <a16:creationId xmlns:a16="http://schemas.microsoft.com/office/drawing/2014/main" id="{BBF55909-F21C-4AEE-8F4F-0EF8C4FF17C5}"/>
              </a:ext>
            </a:extLst>
          </p:cNvPr>
          <p:cNvSpPr>
            <a:spLocks noGrp="1"/>
          </p:cNvSpPr>
          <p:nvPr>
            <p:ph type="sldNum" sz="quarter" idx="12"/>
          </p:nvPr>
        </p:nvSpPr>
        <p:spPr/>
        <p:txBody>
          <a:bodyPr/>
          <a:lstStyle/>
          <a:p>
            <a:fld id="{DF5659F9-612D-4A5E-A057-854B90781FF4}" type="slidenum">
              <a:rPr lang="fr-FR" smtClean="0"/>
              <a:t>26</a:t>
            </a:fld>
            <a:endParaRPr lang="fr-FR"/>
          </a:p>
        </p:txBody>
      </p:sp>
      <p:pic>
        <p:nvPicPr>
          <p:cNvPr id="6" name="Image 5">
            <a:extLst>
              <a:ext uri="{FF2B5EF4-FFF2-40B4-BE49-F238E27FC236}">
                <a16:creationId xmlns:a16="http://schemas.microsoft.com/office/drawing/2014/main" id="{73CAD9A6-DD9E-4AEA-9896-5DCB1DFF687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3088" y="6183016"/>
            <a:ext cx="456087" cy="611399"/>
          </a:xfrm>
          <a:prstGeom prst="rect">
            <a:avLst/>
          </a:prstGeom>
        </p:spPr>
      </p:pic>
      <p:sp>
        <p:nvSpPr>
          <p:cNvPr id="8" name="Titre 1">
            <a:extLst>
              <a:ext uri="{FF2B5EF4-FFF2-40B4-BE49-F238E27FC236}">
                <a16:creationId xmlns:a16="http://schemas.microsoft.com/office/drawing/2014/main" id="{4D43F650-AA31-4B51-A868-A66D373DDD28}"/>
              </a:ext>
            </a:extLst>
          </p:cNvPr>
          <p:cNvSpPr>
            <a:spLocks noGrp="1"/>
          </p:cNvSpPr>
          <p:nvPr>
            <p:ph type="title"/>
          </p:nvPr>
        </p:nvSpPr>
        <p:spPr>
          <a:xfrm>
            <a:off x="629175" y="483325"/>
            <a:ext cx="11212305" cy="611399"/>
          </a:xfrm>
          <a:solidFill>
            <a:schemeClr val="bg1"/>
          </a:solidFill>
          <a:ln w="28575">
            <a:solidFill>
              <a:schemeClr val="tx1"/>
            </a:solidFill>
          </a:ln>
          <a:effectLst>
            <a:glow rad="101600">
              <a:schemeClr val="accent1">
                <a:satMod val="175000"/>
                <a:alpha val="40000"/>
              </a:schemeClr>
            </a:glow>
          </a:effectLst>
        </p:spPr>
        <p:txBody>
          <a:bodyPr anchor="ctr">
            <a:normAutofit/>
          </a:bodyPr>
          <a:lstStyle/>
          <a:p>
            <a:pPr algn="ctr"/>
            <a:r>
              <a:rPr lang="fr-FR" sz="3600" b="1" dirty="0">
                <a:solidFill>
                  <a:srgbClr val="000000"/>
                </a:solidFill>
                <a:latin typeface="Calibri" panose="020F0502020204030204" pitchFamily="34" charset="0"/>
              </a:rPr>
              <a:t>CONCLUSION</a:t>
            </a:r>
            <a:endParaRPr lang="fr-FR" sz="3400" dirty="0"/>
          </a:p>
        </p:txBody>
      </p:sp>
      <p:sp>
        <p:nvSpPr>
          <p:cNvPr id="10" name="ZoneTexte 9">
            <a:extLst>
              <a:ext uri="{FF2B5EF4-FFF2-40B4-BE49-F238E27FC236}">
                <a16:creationId xmlns:a16="http://schemas.microsoft.com/office/drawing/2014/main" id="{44B073B4-F7AB-4C6B-B1BF-C71C67A1ACB3}"/>
              </a:ext>
            </a:extLst>
          </p:cNvPr>
          <p:cNvSpPr txBox="1"/>
          <p:nvPr/>
        </p:nvSpPr>
        <p:spPr>
          <a:xfrm>
            <a:off x="631403" y="1756074"/>
            <a:ext cx="10722397" cy="4247317"/>
          </a:xfrm>
          <a:prstGeom prst="rect">
            <a:avLst/>
          </a:prstGeom>
          <a:noFill/>
        </p:spPr>
        <p:txBody>
          <a:bodyPr wrap="square" rtlCol="0">
            <a:spAutoFit/>
          </a:bodyPr>
          <a:lstStyle/>
          <a:p>
            <a:pPr marL="285750" indent="-285750">
              <a:buFont typeface="Wingdings" panose="05000000000000000000" pitchFamily="2" charset="2"/>
              <a:buChar char="ü"/>
            </a:pPr>
            <a:r>
              <a:rPr lang="fr-FR" dirty="0"/>
              <a:t>Grâce à la dynamique des bases d’imposition du foncier bâti, l’épargne de gestion serait de 918 K€ en 2021 (1,17 M€ en 2020). Nous devons donc rester vigilant sur la maîtrise des dépenses de fonctionnement </a:t>
            </a:r>
          </a:p>
          <a:p>
            <a:endParaRPr lang="fr-FR" dirty="0"/>
          </a:p>
          <a:p>
            <a:pPr marL="285750" indent="-285750">
              <a:buFont typeface="Wingdings" panose="05000000000000000000" pitchFamily="2" charset="2"/>
              <a:buChar char="ü"/>
            </a:pPr>
            <a:r>
              <a:rPr lang="fr-FR" dirty="0"/>
              <a:t>Les dépenses d’investissement d’environ 9 Millions d’euros depuis 2018 pour l’achat du site l’Européenne, la nouvelle école élémentaire et l’aménagement du centre bourg ont obligé la commune à emprunter 2,5 M€ en septembre 2020. Cet emprunt permet de reporter fin 2020, un excédent d’environ 1,57 M€.</a:t>
            </a:r>
          </a:p>
          <a:p>
            <a:endParaRPr lang="fr-FR" dirty="0"/>
          </a:p>
          <a:p>
            <a:pPr marL="285750" indent="-285750">
              <a:buFont typeface="Wingdings" panose="05000000000000000000" pitchFamily="2" charset="2"/>
              <a:buChar char="ü"/>
            </a:pPr>
            <a:r>
              <a:rPr lang="fr-FR" dirty="0"/>
              <a:t>Toutefois, la hausse des annuités d’emprunt affecte fortement, dès 2021, la capacité d’autofinancement nette. Elle baisse à un niveau de 258 K€ en 2021 pour ne revenir à son niveau 2020 (648 k€) qu’en 2026.</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dirty="0"/>
              <a:t>La priorisation des projets de notre plan de mandat( présentation en juin prochain) est en cours pour nous permettre de définir le projet pluriannuel des investissements (PPI). Le maintien, voire l’accroissement, de l’épargne de gestion sera indispensable pour assurer notre capacité d’investissement.</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endParaRPr lang="fr-FR" dirty="0"/>
          </a:p>
        </p:txBody>
      </p:sp>
    </p:spTree>
    <p:extLst>
      <p:ext uri="{BB962C8B-B14F-4D97-AF65-F5344CB8AC3E}">
        <p14:creationId xmlns:p14="http://schemas.microsoft.com/office/powerpoint/2010/main" val="4209982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A6F91F7-42B0-450D-B2CB-9C13EFD54D85}"/>
              </a:ext>
            </a:extLst>
          </p:cNvPr>
          <p:cNvSpPr>
            <a:spLocks noGrp="1"/>
          </p:cNvSpPr>
          <p:nvPr>
            <p:ph type="ftr" sz="quarter" idx="11"/>
          </p:nvPr>
        </p:nvSpPr>
        <p:spPr>
          <a:xfrm>
            <a:off x="2095928" y="6356351"/>
            <a:ext cx="6514672" cy="249932"/>
          </a:xfrm>
        </p:spPr>
        <p:txBody>
          <a:bodyPr/>
          <a:lstStyle/>
          <a:p>
            <a:r>
              <a:rPr lang="fr-FR" b="1">
                <a:solidFill>
                  <a:schemeClr val="tx1"/>
                </a:solidFill>
              </a:rPr>
              <a:t>VILLE DE LENTILLY - CONSEIL MUNICIPAL DU 31 MARS 2021 - CA 2020 - BP 2021</a:t>
            </a:r>
          </a:p>
        </p:txBody>
      </p:sp>
      <p:sp>
        <p:nvSpPr>
          <p:cNvPr id="5" name="Espace réservé du numéro de diapositive 4">
            <a:extLst>
              <a:ext uri="{FF2B5EF4-FFF2-40B4-BE49-F238E27FC236}">
                <a16:creationId xmlns:a16="http://schemas.microsoft.com/office/drawing/2014/main" id="{BBF55909-F21C-4AEE-8F4F-0EF8C4FF17C5}"/>
              </a:ext>
            </a:extLst>
          </p:cNvPr>
          <p:cNvSpPr>
            <a:spLocks noGrp="1"/>
          </p:cNvSpPr>
          <p:nvPr>
            <p:ph type="sldNum" sz="quarter" idx="12"/>
          </p:nvPr>
        </p:nvSpPr>
        <p:spPr/>
        <p:txBody>
          <a:bodyPr/>
          <a:lstStyle/>
          <a:p>
            <a:fld id="{DF5659F9-612D-4A5E-A057-854B90781FF4}" type="slidenum">
              <a:rPr lang="fr-FR" smtClean="0"/>
              <a:t>27</a:t>
            </a:fld>
            <a:endParaRPr lang="fr-FR"/>
          </a:p>
        </p:txBody>
      </p:sp>
      <p:pic>
        <p:nvPicPr>
          <p:cNvPr id="6" name="Image 5">
            <a:extLst>
              <a:ext uri="{FF2B5EF4-FFF2-40B4-BE49-F238E27FC236}">
                <a16:creationId xmlns:a16="http://schemas.microsoft.com/office/drawing/2014/main" id="{73CAD9A6-DD9E-4AEA-9896-5DCB1DFF687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3088" y="6183016"/>
            <a:ext cx="456087" cy="611399"/>
          </a:xfrm>
          <a:prstGeom prst="rect">
            <a:avLst/>
          </a:prstGeom>
        </p:spPr>
      </p:pic>
      <p:sp>
        <p:nvSpPr>
          <p:cNvPr id="8" name="Titre 1">
            <a:extLst>
              <a:ext uri="{FF2B5EF4-FFF2-40B4-BE49-F238E27FC236}">
                <a16:creationId xmlns:a16="http://schemas.microsoft.com/office/drawing/2014/main" id="{4D43F650-AA31-4B51-A868-A66D373DDD28}"/>
              </a:ext>
            </a:extLst>
          </p:cNvPr>
          <p:cNvSpPr>
            <a:spLocks noGrp="1"/>
          </p:cNvSpPr>
          <p:nvPr>
            <p:ph type="title"/>
          </p:nvPr>
        </p:nvSpPr>
        <p:spPr>
          <a:xfrm>
            <a:off x="2272797" y="1921079"/>
            <a:ext cx="7646405" cy="2126212"/>
          </a:xfrm>
          <a:solidFill>
            <a:schemeClr val="bg1"/>
          </a:solidFill>
          <a:ln w="28575">
            <a:solidFill>
              <a:schemeClr val="tx1"/>
            </a:solidFill>
          </a:ln>
          <a:effectLst>
            <a:glow rad="101600">
              <a:schemeClr val="accent1">
                <a:satMod val="175000"/>
                <a:alpha val="40000"/>
              </a:schemeClr>
            </a:glow>
          </a:effectLst>
        </p:spPr>
        <p:txBody>
          <a:bodyPr anchor="ctr">
            <a:normAutofit/>
          </a:bodyPr>
          <a:lstStyle/>
          <a:p>
            <a:pPr algn="ctr"/>
            <a:r>
              <a:rPr lang="fr-FR" sz="3600" b="1" dirty="0">
                <a:solidFill>
                  <a:srgbClr val="000000"/>
                </a:solidFill>
                <a:latin typeface="Calibri" panose="020F0502020204030204" pitchFamily="34" charset="0"/>
              </a:rPr>
              <a:t>ANNEXES</a:t>
            </a:r>
            <a:br>
              <a:rPr lang="fr-FR" sz="3600" b="1" dirty="0">
                <a:solidFill>
                  <a:srgbClr val="000000"/>
                </a:solidFill>
                <a:latin typeface="Calibri" panose="020F0502020204030204" pitchFamily="34" charset="0"/>
              </a:rPr>
            </a:br>
            <a:r>
              <a:rPr lang="fr-FR" sz="3600" b="1" dirty="0">
                <a:solidFill>
                  <a:srgbClr val="000000"/>
                </a:solidFill>
                <a:latin typeface="Calibri" panose="020F0502020204030204" pitchFamily="34" charset="0"/>
              </a:rPr>
              <a:t/>
            </a:r>
            <a:br>
              <a:rPr lang="fr-FR" sz="3600" b="1" dirty="0">
                <a:solidFill>
                  <a:srgbClr val="000000"/>
                </a:solidFill>
                <a:latin typeface="Calibri" panose="020F0502020204030204" pitchFamily="34" charset="0"/>
              </a:rPr>
            </a:br>
            <a:r>
              <a:rPr lang="fr-FR" sz="3200" b="1" dirty="0">
                <a:solidFill>
                  <a:srgbClr val="000000"/>
                </a:solidFill>
                <a:latin typeface="Calibri" panose="020F0502020204030204" pitchFamily="34" charset="0"/>
              </a:rPr>
              <a:t>Détail des chapitres du CA 2020</a:t>
            </a:r>
            <a:br>
              <a:rPr lang="fr-FR" sz="3200" b="1" dirty="0">
                <a:solidFill>
                  <a:srgbClr val="000000"/>
                </a:solidFill>
                <a:latin typeface="Calibri" panose="020F0502020204030204" pitchFamily="34" charset="0"/>
              </a:rPr>
            </a:br>
            <a:r>
              <a:rPr lang="fr-FR" sz="3200" b="1" dirty="0">
                <a:solidFill>
                  <a:srgbClr val="000000"/>
                </a:solidFill>
                <a:latin typeface="Calibri" panose="020F0502020204030204" pitchFamily="34" charset="0"/>
              </a:rPr>
              <a:t>Détail des investissements 2021</a:t>
            </a:r>
            <a:endParaRPr lang="fr-FR" sz="3400" dirty="0"/>
          </a:p>
        </p:txBody>
      </p:sp>
    </p:spTree>
    <p:extLst>
      <p:ext uri="{BB962C8B-B14F-4D97-AF65-F5344CB8AC3E}">
        <p14:creationId xmlns:p14="http://schemas.microsoft.com/office/powerpoint/2010/main" val="3103392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49C42621-375E-4F7A-8004-4B7BA237A37A}"/>
              </a:ext>
            </a:extLst>
          </p:cNvPr>
          <p:cNvSpPr>
            <a:spLocks noGrp="1"/>
          </p:cNvSpPr>
          <p:nvPr>
            <p:ph type="ftr" sz="quarter" idx="11"/>
          </p:nvPr>
        </p:nvSpPr>
        <p:spPr>
          <a:xfrm>
            <a:off x="2365695" y="6481291"/>
            <a:ext cx="6244905" cy="365125"/>
          </a:xfrm>
        </p:spPr>
        <p:txBody>
          <a:bodyPr/>
          <a:lstStyle/>
          <a:p>
            <a:r>
              <a:rPr lang="fr-FR" b="1">
                <a:solidFill>
                  <a:schemeClr val="tx1"/>
                </a:solidFill>
              </a:rPr>
              <a:t>VILLE DE LENTILLY - CONSEIL MUNICIPAL DU 31 MARS 2021 - CA 2020 - BP 2021</a:t>
            </a:r>
            <a:endParaRPr lang="fr-FR" b="1" dirty="0">
              <a:solidFill>
                <a:schemeClr val="tx1"/>
              </a:solidFill>
            </a:endParaRPr>
          </a:p>
        </p:txBody>
      </p:sp>
      <p:sp>
        <p:nvSpPr>
          <p:cNvPr id="5" name="Espace réservé du numéro de diapositive 4">
            <a:extLst>
              <a:ext uri="{FF2B5EF4-FFF2-40B4-BE49-F238E27FC236}">
                <a16:creationId xmlns:a16="http://schemas.microsoft.com/office/drawing/2014/main" id="{ACEB08DD-B885-499B-8C15-557D49434A5C}"/>
              </a:ext>
            </a:extLst>
          </p:cNvPr>
          <p:cNvSpPr>
            <a:spLocks noGrp="1"/>
          </p:cNvSpPr>
          <p:nvPr>
            <p:ph type="sldNum" sz="quarter" idx="12"/>
          </p:nvPr>
        </p:nvSpPr>
        <p:spPr/>
        <p:txBody>
          <a:bodyPr/>
          <a:lstStyle/>
          <a:p>
            <a:fld id="{DF5659F9-612D-4A5E-A057-854B90781FF4}" type="slidenum">
              <a:rPr lang="fr-FR" smtClean="0"/>
              <a:t>28</a:t>
            </a:fld>
            <a:endParaRPr lang="fr-FR" dirty="0"/>
          </a:p>
        </p:txBody>
      </p:sp>
      <p:pic>
        <p:nvPicPr>
          <p:cNvPr id="7" name="Image 6">
            <a:extLst>
              <a:ext uri="{FF2B5EF4-FFF2-40B4-BE49-F238E27FC236}">
                <a16:creationId xmlns:a16="http://schemas.microsoft.com/office/drawing/2014/main" id="{BF0D9C89-4F80-491E-9B03-99E03F0F432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3088" y="6183016"/>
            <a:ext cx="456087" cy="611399"/>
          </a:xfrm>
          <a:prstGeom prst="rect">
            <a:avLst/>
          </a:prstGeom>
        </p:spPr>
      </p:pic>
      <p:sp>
        <p:nvSpPr>
          <p:cNvPr id="6" name="Titre 1">
            <a:extLst>
              <a:ext uri="{FF2B5EF4-FFF2-40B4-BE49-F238E27FC236}">
                <a16:creationId xmlns:a16="http://schemas.microsoft.com/office/drawing/2014/main" id="{4669C50D-2DB3-49C5-80D8-12FD43C01CFD}"/>
              </a:ext>
            </a:extLst>
          </p:cNvPr>
          <p:cNvSpPr>
            <a:spLocks noGrp="1"/>
          </p:cNvSpPr>
          <p:nvPr>
            <p:ph type="title"/>
          </p:nvPr>
        </p:nvSpPr>
        <p:spPr>
          <a:xfrm>
            <a:off x="507037" y="176469"/>
            <a:ext cx="10465763" cy="433132"/>
          </a:xfrm>
          <a:solidFill>
            <a:schemeClr val="bg1"/>
          </a:solidFill>
          <a:ln w="28575">
            <a:solidFill>
              <a:schemeClr val="tx1"/>
            </a:solidFill>
          </a:ln>
          <a:effectLst>
            <a:glow rad="101600">
              <a:schemeClr val="accent1">
                <a:satMod val="175000"/>
                <a:alpha val="40000"/>
              </a:schemeClr>
            </a:glow>
          </a:effectLst>
        </p:spPr>
        <p:txBody>
          <a:bodyPr anchor="ctr">
            <a:normAutofit fontScale="90000"/>
          </a:bodyPr>
          <a:lstStyle/>
          <a:p>
            <a:pPr algn="ctr"/>
            <a:r>
              <a:rPr lang="fr-FR" sz="3600" b="1" dirty="0">
                <a:solidFill>
                  <a:srgbClr val="000000"/>
                </a:solidFill>
                <a:latin typeface="Calibri" panose="020F0502020204030204" pitchFamily="34" charset="0"/>
              </a:rPr>
              <a:t>Comparatif Budget 2020 - Résultat 2019/2020 - Dépenses</a:t>
            </a:r>
            <a:endParaRPr lang="fr-FR" sz="3400" dirty="0"/>
          </a:p>
        </p:txBody>
      </p:sp>
      <p:sp>
        <p:nvSpPr>
          <p:cNvPr id="11" name="Explosion : 8 points 10">
            <a:extLst>
              <a:ext uri="{FF2B5EF4-FFF2-40B4-BE49-F238E27FC236}">
                <a16:creationId xmlns:a16="http://schemas.microsoft.com/office/drawing/2014/main" id="{FC72C360-9B7C-4967-87D9-0D545CA74EBB}"/>
              </a:ext>
            </a:extLst>
          </p:cNvPr>
          <p:cNvSpPr/>
          <p:nvPr/>
        </p:nvSpPr>
        <p:spPr>
          <a:xfrm>
            <a:off x="9982200" y="3261315"/>
            <a:ext cx="1828741" cy="1361693"/>
          </a:xfrm>
          <a:prstGeom prst="irregularSeal1">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r"/>
            <a:r>
              <a:rPr lang="fr-FR" sz="1000" dirty="0"/>
              <a:t>             </a:t>
            </a:r>
            <a:r>
              <a:rPr lang="fr-FR" sz="1200" dirty="0"/>
              <a:t>❶</a:t>
            </a:r>
            <a:r>
              <a:rPr lang="fr-FR" sz="1300" b="1" dirty="0"/>
              <a:t>IMPACT COVID  </a:t>
            </a:r>
          </a:p>
        </p:txBody>
      </p:sp>
      <p:pic>
        <p:nvPicPr>
          <p:cNvPr id="12" name="Image 11" descr="Une image contenant lumière&#10;&#10;Description générée automatiquement">
            <a:extLst>
              <a:ext uri="{FF2B5EF4-FFF2-40B4-BE49-F238E27FC236}">
                <a16:creationId xmlns:a16="http://schemas.microsoft.com/office/drawing/2014/main" id="{6256F083-D275-49B2-B423-03D6F97C0831}"/>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0222855" y="3688431"/>
            <a:ext cx="425874" cy="496968"/>
          </a:xfrm>
          <a:prstGeom prst="rect">
            <a:avLst/>
          </a:prstGeom>
        </p:spPr>
      </p:pic>
      <p:sp>
        <p:nvSpPr>
          <p:cNvPr id="13" name="Rectangle 12">
            <a:extLst>
              <a:ext uri="{FF2B5EF4-FFF2-40B4-BE49-F238E27FC236}">
                <a16:creationId xmlns:a16="http://schemas.microsoft.com/office/drawing/2014/main" id="{7E5B6C45-2812-4E18-A917-D1A507CDEA9C}"/>
              </a:ext>
            </a:extLst>
          </p:cNvPr>
          <p:cNvSpPr/>
          <p:nvPr/>
        </p:nvSpPr>
        <p:spPr>
          <a:xfrm>
            <a:off x="9275715" y="1223198"/>
            <a:ext cx="546582" cy="246221"/>
          </a:xfrm>
          <a:prstGeom prst="rect">
            <a:avLst/>
          </a:prstGeom>
        </p:spPr>
        <p:txBody>
          <a:bodyPr wrap="square">
            <a:spAutoFit/>
          </a:bodyPr>
          <a:lstStyle/>
          <a:p>
            <a:r>
              <a:rPr lang="fr-FR" sz="1000" dirty="0"/>
              <a:t>❶</a:t>
            </a:r>
          </a:p>
        </p:txBody>
      </p:sp>
      <p:sp>
        <p:nvSpPr>
          <p:cNvPr id="15" name="Rectangle 14">
            <a:extLst>
              <a:ext uri="{FF2B5EF4-FFF2-40B4-BE49-F238E27FC236}">
                <a16:creationId xmlns:a16="http://schemas.microsoft.com/office/drawing/2014/main" id="{ED6B25D8-A80F-42CA-A57C-4ABA6D69C3F8}"/>
              </a:ext>
            </a:extLst>
          </p:cNvPr>
          <p:cNvSpPr/>
          <p:nvPr/>
        </p:nvSpPr>
        <p:spPr>
          <a:xfrm>
            <a:off x="9289775" y="1376874"/>
            <a:ext cx="546582" cy="246221"/>
          </a:xfrm>
          <a:prstGeom prst="rect">
            <a:avLst/>
          </a:prstGeom>
        </p:spPr>
        <p:txBody>
          <a:bodyPr wrap="square">
            <a:spAutoFit/>
          </a:bodyPr>
          <a:lstStyle/>
          <a:p>
            <a:r>
              <a:rPr lang="fr-FR" sz="1000" dirty="0"/>
              <a:t>❶</a:t>
            </a:r>
          </a:p>
        </p:txBody>
      </p:sp>
      <p:sp>
        <p:nvSpPr>
          <p:cNvPr id="16" name="Rectangle 15">
            <a:extLst>
              <a:ext uri="{FF2B5EF4-FFF2-40B4-BE49-F238E27FC236}">
                <a16:creationId xmlns:a16="http://schemas.microsoft.com/office/drawing/2014/main" id="{5A9CDCD9-950D-43C0-9825-B61979BD84A3}"/>
              </a:ext>
            </a:extLst>
          </p:cNvPr>
          <p:cNvSpPr/>
          <p:nvPr/>
        </p:nvSpPr>
        <p:spPr>
          <a:xfrm>
            <a:off x="9275715" y="1530550"/>
            <a:ext cx="924077" cy="246221"/>
          </a:xfrm>
          <a:prstGeom prst="rect">
            <a:avLst/>
          </a:prstGeom>
        </p:spPr>
        <p:txBody>
          <a:bodyPr wrap="square">
            <a:spAutoFit/>
          </a:bodyPr>
          <a:lstStyle/>
          <a:p>
            <a:r>
              <a:rPr lang="fr-FR" sz="1000" dirty="0"/>
              <a:t>❶</a:t>
            </a:r>
          </a:p>
        </p:txBody>
      </p:sp>
      <p:sp>
        <p:nvSpPr>
          <p:cNvPr id="17" name="Rectangle 16">
            <a:extLst>
              <a:ext uri="{FF2B5EF4-FFF2-40B4-BE49-F238E27FC236}">
                <a16:creationId xmlns:a16="http://schemas.microsoft.com/office/drawing/2014/main" id="{96838110-6600-4526-8E12-B5833DBECA97}"/>
              </a:ext>
            </a:extLst>
          </p:cNvPr>
          <p:cNvSpPr/>
          <p:nvPr/>
        </p:nvSpPr>
        <p:spPr>
          <a:xfrm>
            <a:off x="9280220" y="2793148"/>
            <a:ext cx="546582" cy="246221"/>
          </a:xfrm>
          <a:prstGeom prst="rect">
            <a:avLst/>
          </a:prstGeom>
        </p:spPr>
        <p:txBody>
          <a:bodyPr wrap="square">
            <a:spAutoFit/>
          </a:bodyPr>
          <a:lstStyle/>
          <a:p>
            <a:r>
              <a:rPr lang="fr-FR" sz="1000" dirty="0"/>
              <a:t>❶</a:t>
            </a:r>
          </a:p>
        </p:txBody>
      </p:sp>
      <p:sp>
        <p:nvSpPr>
          <p:cNvPr id="18" name="Rectangle 17">
            <a:extLst>
              <a:ext uri="{FF2B5EF4-FFF2-40B4-BE49-F238E27FC236}">
                <a16:creationId xmlns:a16="http://schemas.microsoft.com/office/drawing/2014/main" id="{163B4AE7-1D62-4A88-9D17-75947E00EFD4}"/>
              </a:ext>
            </a:extLst>
          </p:cNvPr>
          <p:cNvSpPr/>
          <p:nvPr/>
        </p:nvSpPr>
        <p:spPr>
          <a:xfrm>
            <a:off x="9280220" y="5192261"/>
            <a:ext cx="546582" cy="246221"/>
          </a:xfrm>
          <a:prstGeom prst="rect">
            <a:avLst/>
          </a:prstGeom>
        </p:spPr>
        <p:txBody>
          <a:bodyPr wrap="square">
            <a:spAutoFit/>
          </a:bodyPr>
          <a:lstStyle/>
          <a:p>
            <a:r>
              <a:rPr lang="fr-FR" sz="1000" dirty="0"/>
              <a:t>❶</a:t>
            </a:r>
          </a:p>
        </p:txBody>
      </p:sp>
      <p:sp>
        <p:nvSpPr>
          <p:cNvPr id="19" name="Rectangle 18">
            <a:extLst>
              <a:ext uri="{FF2B5EF4-FFF2-40B4-BE49-F238E27FC236}">
                <a16:creationId xmlns:a16="http://schemas.microsoft.com/office/drawing/2014/main" id="{5B9BCBFA-0C28-4624-972A-0127389E8DA2}"/>
              </a:ext>
            </a:extLst>
          </p:cNvPr>
          <p:cNvSpPr/>
          <p:nvPr/>
        </p:nvSpPr>
        <p:spPr>
          <a:xfrm>
            <a:off x="9287388" y="5358015"/>
            <a:ext cx="546582" cy="246221"/>
          </a:xfrm>
          <a:prstGeom prst="rect">
            <a:avLst/>
          </a:prstGeom>
        </p:spPr>
        <p:txBody>
          <a:bodyPr wrap="square">
            <a:spAutoFit/>
          </a:bodyPr>
          <a:lstStyle/>
          <a:p>
            <a:r>
              <a:rPr lang="fr-FR" sz="1000" dirty="0"/>
              <a:t>❶</a:t>
            </a:r>
          </a:p>
        </p:txBody>
      </p:sp>
      <p:sp>
        <p:nvSpPr>
          <p:cNvPr id="20" name="Rectangle 19">
            <a:extLst>
              <a:ext uri="{FF2B5EF4-FFF2-40B4-BE49-F238E27FC236}">
                <a16:creationId xmlns:a16="http://schemas.microsoft.com/office/drawing/2014/main" id="{13689CBF-EBBD-41C5-8CB4-CA86BB64DA8C}"/>
              </a:ext>
            </a:extLst>
          </p:cNvPr>
          <p:cNvSpPr/>
          <p:nvPr/>
        </p:nvSpPr>
        <p:spPr>
          <a:xfrm>
            <a:off x="9275715" y="1875280"/>
            <a:ext cx="546582" cy="246221"/>
          </a:xfrm>
          <a:prstGeom prst="rect">
            <a:avLst/>
          </a:prstGeom>
        </p:spPr>
        <p:txBody>
          <a:bodyPr wrap="square">
            <a:spAutoFit/>
          </a:bodyPr>
          <a:lstStyle/>
          <a:p>
            <a:r>
              <a:rPr lang="fr-FR" sz="1000" dirty="0"/>
              <a:t>❶</a:t>
            </a:r>
          </a:p>
        </p:txBody>
      </p:sp>
      <p:sp>
        <p:nvSpPr>
          <p:cNvPr id="22" name="Rectangle : carré corné 21">
            <a:extLst>
              <a:ext uri="{FF2B5EF4-FFF2-40B4-BE49-F238E27FC236}">
                <a16:creationId xmlns:a16="http://schemas.microsoft.com/office/drawing/2014/main" id="{FCC1592D-A663-47A7-ADC6-3354B714D01F}"/>
              </a:ext>
            </a:extLst>
          </p:cNvPr>
          <p:cNvSpPr/>
          <p:nvPr/>
        </p:nvSpPr>
        <p:spPr>
          <a:xfrm>
            <a:off x="9874667" y="5438482"/>
            <a:ext cx="1528246" cy="972145"/>
          </a:xfrm>
          <a:prstGeom prst="foldedCorner">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b="1" dirty="0"/>
              <a:t>Taxe foncière  </a:t>
            </a:r>
            <a:r>
              <a:rPr lang="fr-FR" sz="1200" b="1" dirty="0" err="1"/>
              <a:t>Bât.L’Européenne</a:t>
            </a:r>
            <a:r>
              <a:rPr lang="fr-FR" sz="1200" b="1" dirty="0"/>
              <a:t> réglée en 2019 (accord notarial)</a:t>
            </a:r>
          </a:p>
        </p:txBody>
      </p:sp>
      <p:cxnSp>
        <p:nvCxnSpPr>
          <p:cNvPr id="24" name="Connecteur droit avec flèche 23">
            <a:extLst>
              <a:ext uri="{FF2B5EF4-FFF2-40B4-BE49-F238E27FC236}">
                <a16:creationId xmlns:a16="http://schemas.microsoft.com/office/drawing/2014/main" id="{5C8FAD13-08BB-420D-908A-47AA73D34088}"/>
              </a:ext>
            </a:extLst>
          </p:cNvPr>
          <p:cNvCxnSpPr>
            <a:cxnSpLocks/>
          </p:cNvCxnSpPr>
          <p:nvPr/>
        </p:nvCxnSpPr>
        <p:spPr>
          <a:xfrm flipV="1">
            <a:off x="9383876" y="6063861"/>
            <a:ext cx="457916" cy="14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Rectangle : carré corné 28">
            <a:extLst>
              <a:ext uri="{FF2B5EF4-FFF2-40B4-BE49-F238E27FC236}">
                <a16:creationId xmlns:a16="http://schemas.microsoft.com/office/drawing/2014/main" id="{1897F8FD-659F-46CD-BD4E-FB98E967E552}"/>
              </a:ext>
            </a:extLst>
          </p:cNvPr>
          <p:cNvSpPr/>
          <p:nvPr/>
        </p:nvSpPr>
        <p:spPr>
          <a:xfrm>
            <a:off x="9925522" y="1733821"/>
            <a:ext cx="1528246" cy="455019"/>
          </a:xfrm>
          <a:prstGeom prst="foldedCorner">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b="1" dirty="0"/>
              <a:t>Impact COVID </a:t>
            </a:r>
          </a:p>
          <a:p>
            <a:pPr algn="ctr"/>
            <a:r>
              <a:rPr lang="fr-FR" sz="1200" b="1" dirty="0"/>
              <a:t> + nouvelle école</a:t>
            </a:r>
          </a:p>
        </p:txBody>
      </p:sp>
      <p:cxnSp>
        <p:nvCxnSpPr>
          <p:cNvPr id="30" name="Connecteur droit avec flèche 29">
            <a:extLst>
              <a:ext uri="{FF2B5EF4-FFF2-40B4-BE49-F238E27FC236}">
                <a16:creationId xmlns:a16="http://schemas.microsoft.com/office/drawing/2014/main" id="{D14F526C-EC9D-4C63-A47C-7E91C6C8C990}"/>
              </a:ext>
            </a:extLst>
          </p:cNvPr>
          <p:cNvCxnSpPr>
            <a:cxnSpLocks/>
          </p:cNvCxnSpPr>
          <p:nvPr/>
        </p:nvCxnSpPr>
        <p:spPr>
          <a:xfrm flipV="1">
            <a:off x="9534433" y="1964893"/>
            <a:ext cx="337153" cy="330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Tableau 1">
            <a:extLst>
              <a:ext uri="{FF2B5EF4-FFF2-40B4-BE49-F238E27FC236}">
                <a16:creationId xmlns:a16="http://schemas.microsoft.com/office/drawing/2014/main" id="{91B99989-7A8E-421E-BD52-1CA19061C5E9}"/>
              </a:ext>
            </a:extLst>
          </p:cNvPr>
          <p:cNvGraphicFramePr>
            <a:graphicFrameLocks noGrp="1"/>
          </p:cNvGraphicFramePr>
          <p:nvPr>
            <p:extLst>
              <p:ext uri="{D42A27DB-BD31-4B8C-83A1-F6EECF244321}">
                <p14:modId xmlns:p14="http://schemas.microsoft.com/office/powerpoint/2010/main" val="3153277404"/>
              </p:ext>
            </p:extLst>
          </p:nvPr>
        </p:nvGraphicFramePr>
        <p:xfrm>
          <a:off x="738232" y="887864"/>
          <a:ext cx="8622027" cy="5601135"/>
        </p:xfrm>
        <a:graphic>
          <a:graphicData uri="http://schemas.openxmlformats.org/drawingml/2006/table">
            <a:tbl>
              <a:tblPr/>
              <a:tblGrid>
                <a:gridCol w="3612285">
                  <a:extLst>
                    <a:ext uri="{9D8B030D-6E8A-4147-A177-3AD203B41FA5}">
                      <a16:colId xmlns:a16="http://schemas.microsoft.com/office/drawing/2014/main" val="1735853394"/>
                    </a:ext>
                  </a:extLst>
                </a:gridCol>
                <a:gridCol w="1015132">
                  <a:extLst>
                    <a:ext uri="{9D8B030D-6E8A-4147-A177-3AD203B41FA5}">
                      <a16:colId xmlns:a16="http://schemas.microsoft.com/office/drawing/2014/main" val="1063925489"/>
                    </a:ext>
                  </a:extLst>
                </a:gridCol>
                <a:gridCol w="1015132">
                  <a:extLst>
                    <a:ext uri="{9D8B030D-6E8A-4147-A177-3AD203B41FA5}">
                      <a16:colId xmlns:a16="http://schemas.microsoft.com/office/drawing/2014/main" val="2025977129"/>
                    </a:ext>
                  </a:extLst>
                </a:gridCol>
                <a:gridCol w="1015132">
                  <a:extLst>
                    <a:ext uri="{9D8B030D-6E8A-4147-A177-3AD203B41FA5}">
                      <a16:colId xmlns:a16="http://schemas.microsoft.com/office/drawing/2014/main" val="702376127"/>
                    </a:ext>
                  </a:extLst>
                </a:gridCol>
                <a:gridCol w="1015132">
                  <a:extLst>
                    <a:ext uri="{9D8B030D-6E8A-4147-A177-3AD203B41FA5}">
                      <a16:colId xmlns:a16="http://schemas.microsoft.com/office/drawing/2014/main" val="248534198"/>
                    </a:ext>
                  </a:extLst>
                </a:gridCol>
                <a:gridCol w="949214">
                  <a:extLst>
                    <a:ext uri="{9D8B030D-6E8A-4147-A177-3AD203B41FA5}">
                      <a16:colId xmlns:a16="http://schemas.microsoft.com/office/drawing/2014/main" val="3064763931"/>
                    </a:ext>
                  </a:extLst>
                </a:gridCol>
              </a:tblGrid>
              <a:tr h="367010">
                <a:tc>
                  <a:txBody>
                    <a:bodyPr/>
                    <a:lstStyle/>
                    <a:p>
                      <a:pPr algn="ctr" fontAlgn="ctr"/>
                      <a:r>
                        <a:rPr lang="fr-FR" sz="1000" b="1" i="0" u="none" strike="noStrike" dirty="0">
                          <a:solidFill>
                            <a:srgbClr val="000000"/>
                          </a:solidFill>
                          <a:effectLst/>
                          <a:latin typeface="+mn-lt"/>
                        </a:rPr>
                        <a:t>N° </a:t>
                      </a:r>
                      <a:r>
                        <a:rPr lang="fr-FR" sz="1000" b="1" i="0" u="none" strike="noStrike" dirty="0" err="1">
                          <a:solidFill>
                            <a:srgbClr val="000000"/>
                          </a:solidFill>
                          <a:effectLst/>
                          <a:latin typeface="+mn-lt"/>
                        </a:rPr>
                        <a:t>compte_Libéllés</a:t>
                      </a:r>
                      <a:endParaRPr lang="fr-FR" sz="1000" b="1" i="0" u="none" strike="noStrike" dirty="0">
                        <a:solidFill>
                          <a:srgbClr val="000000"/>
                        </a:solidFill>
                        <a:effectLst/>
                        <a:latin typeface="+mn-lt"/>
                      </a:endParaRPr>
                    </a:p>
                  </a:txBody>
                  <a:tcPr marL="6120" marR="6120" marT="61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fr-FR" sz="1000" b="1" i="0" u="none" strike="noStrike">
                          <a:solidFill>
                            <a:srgbClr val="000000"/>
                          </a:solidFill>
                          <a:effectLst/>
                          <a:latin typeface="+mn-lt"/>
                        </a:rPr>
                        <a:t>CA 2019</a:t>
                      </a:r>
                    </a:p>
                  </a:txBody>
                  <a:tcPr marL="6120" marR="6120" marT="61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fr-FR" sz="1000" b="1" i="0" u="none" strike="noStrike">
                          <a:solidFill>
                            <a:srgbClr val="000000"/>
                          </a:solidFill>
                          <a:effectLst/>
                          <a:latin typeface="+mn-lt"/>
                        </a:rPr>
                        <a:t>Total BP + DM</a:t>
                      </a:r>
                    </a:p>
                  </a:txBody>
                  <a:tcPr marL="6120" marR="6120" marT="61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ctr" fontAlgn="ctr"/>
                      <a:r>
                        <a:rPr lang="fr-FR" sz="1000" b="1" i="0" u="none" strike="noStrike">
                          <a:solidFill>
                            <a:srgbClr val="000000"/>
                          </a:solidFill>
                          <a:effectLst/>
                          <a:latin typeface="+mn-lt"/>
                        </a:rPr>
                        <a:t>CA 2020</a:t>
                      </a:r>
                    </a:p>
                  </a:txBody>
                  <a:tcPr marL="6120" marR="6120" marT="61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ctr" fontAlgn="ctr"/>
                      <a:r>
                        <a:rPr lang="fr-FR" sz="1000" b="1" i="0" u="none" strike="noStrike">
                          <a:solidFill>
                            <a:srgbClr val="000000"/>
                          </a:solidFill>
                          <a:effectLst/>
                          <a:latin typeface="+mn-lt"/>
                        </a:rPr>
                        <a:t>Différence BP/CA</a:t>
                      </a:r>
                    </a:p>
                  </a:txBody>
                  <a:tcPr marL="6120" marR="6120" marT="61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fr-FR" sz="1000" b="1" i="0" u="none" strike="noStrike">
                          <a:solidFill>
                            <a:srgbClr val="000000"/>
                          </a:solidFill>
                          <a:effectLst/>
                          <a:latin typeface="+mn-lt"/>
                        </a:rPr>
                        <a:t>Différence CA19/CA20</a:t>
                      </a:r>
                    </a:p>
                  </a:txBody>
                  <a:tcPr marL="6120" marR="6120" marT="61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281058612"/>
                  </a:ext>
                </a:extLst>
              </a:tr>
              <a:tr h="146804">
                <a:tc>
                  <a:txBody>
                    <a:bodyPr/>
                    <a:lstStyle/>
                    <a:p>
                      <a:pPr algn="l" fontAlgn="b"/>
                      <a:r>
                        <a:rPr lang="fr-FR" sz="1000" b="0" i="0" u="none" strike="noStrike" dirty="0">
                          <a:solidFill>
                            <a:srgbClr val="000000"/>
                          </a:solidFill>
                          <a:effectLst/>
                          <a:latin typeface="+mn-lt"/>
                        </a:rPr>
                        <a:t>60611 - Eau et assainissement</a:t>
                      </a:r>
                    </a:p>
                  </a:txBody>
                  <a:tcPr marL="6120" marR="6120" marT="6120"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29 492,48</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b"/>
                      <a:r>
                        <a:rPr lang="fr-FR" sz="1000" b="0" i="0" u="none" strike="noStrike">
                          <a:solidFill>
                            <a:srgbClr val="000000"/>
                          </a:solidFill>
                          <a:effectLst/>
                          <a:latin typeface="+mn-lt"/>
                        </a:rPr>
                        <a:t>30 000,00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22 952,30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7 047,70</a:t>
                      </a:r>
                    </a:p>
                  </a:txBody>
                  <a:tcPr marL="6120" marR="6120" marT="6120"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6 540,18</a:t>
                      </a:r>
                    </a:p>
                  </a:txBody>
                  <a:tcPr marL="6120" marR="6120" marT="6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6809359"/>
                  </a:ext>
                </a:extLst>
              </a:tr>
              <a:tr h="146804">
                <a:tc>
                  <a:txBody>
                    <a:bodyPr/>
                    <a:lstStyle/>
                    <a:p>
                      <a:pPr algn="l" fontAlgn="b"/>
                      <a:r>
                        <a:rPr lang="fr-FR" sz="1000" b="0" i="0" u="none" strike="noStrike" dirty="0">
                          <a:solidFill>
                            <a:srgbClr val="000000"/>
                          </a:solidFill>
                          <a:effectLst/>
                          <a:latin typeface="+mn-lt"/>
                        </a:rPr>
                        <a:t>60612 - Énergie - Électricité</a:t>
                      </a:r>
                    </a:p>
                  </a:txBody>
                  <a:tcPr marL="6120" marR="6120" marT="6120"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174 814,11</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b"/>
                      <a:r>
                        <a:rPr lang="fr-FR" sz="1000" b="0" i="0" u="none" strike="noStrike">
                          <a:solidFill>
                            <a:srgbClr val="000000"/>
                          </a:solidFill>
                          <a:effectLst/>
                          <a:latin typeface="+mn-lt"/>
                        </a:rPr>
                        <a:t>160 000,00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144 324,85</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15 675,15</a:t>
                      </a:r>
                    </a:p>
                  </a:txBody>
                  <a:tcPr marL="6120" marR="6120" marT="6120"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30 489,26</a:t>
                      </a:r>
                    </a:p>
                  </a:txBody>
                  <a:tcPr marL="6120" marR="6120" marT="6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203411633"/>
                  </a:ext>
                </a:extLst>
              </a:tr>
              <a:tr h="146804">
                <a:tc>
                  <a:txBody>
                    <a:bodyPr/>
                    <a:lstStyle/>
                    <a:p>
                      <a:pPr algn="l" fontAlgn="b"/>
                      <a:r>
                        <a:rPr lang="fr-FR" sz="1000" b="0" i="0" u="none" strike="noStrike" dirty="0">
                          <a:solidFill>
                            <a:srgbClr val="000000"/>
                          </a:solidFill>
                          <a:effectLst/>
                          <a:latin typeface="+mn-lt"/>
                        </a:rPr>
                        <a:t>60622 - Carburants</a:t>
                      </a:r>
                    </a:p>
                  </a:txBody>
                  <a:tcPr marL="6120" marR="6120" marT="6120"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19 959,70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b"/>
                      <a:r>
                        <a:rPr lang="fr-FR" sz="1000" b="0" i="0" u="none" strike="noStrike">
                          <a:solidFill>
                            <a:srgbClr val="000000"/>
                          </a:solidFill>
                          <a:effectLst/>
                          <a:latin typeface="+mn-lt"/>
                        </a:rPr>
                        <a:t>16 000,00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12 896,48</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3 103,52</a:t>
                      </a:r>
                    </a:p>
                  </a:txBody>
                  <a:tcPr marL="6120" marR="6120" marT="6120"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7 063,22</a:t>
                      </a:r>
                    </a:p>
                  </a:txBody>
                  <a:tcPr marL="6120" marR="6120" marT="6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475856262"/>
                  </a:ext>
                </a:extLst>
              </a:tr>
              <a:tr h="146804">
                <a:tc>
                  <a:txBody>
                    <a:bodyPr/>
                    <a:lstStyle/>
                    <a:p>
                      <a:pPr algn="l" fontAlgn="b"/>
                      <a:r>
                        <a:rPr lang="fr-FR" sz="1000" b="0" i="0" u="none" strike="noStrike" dirty="0">
                          <a:solidFill>
                            <a:srgbClr val="000000"/>
                          </a:solidFill>
                          <a:effectLst/>
                          <a:latin typeface="+mn-lt"/>
                        </a:rPr>
                        <a:t>60623 - Alimentation</a:t>
                      </a:r>
                    </a:p>
                  </a:txBody>
                  <a:tcPr marL="6120" marR="6120" marT="6120"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3 529,81</a:t>
                      </a:r>
                    </a:p>
                  </a:txBody>
                  <a:tcPr marL="6120" marR="6120" marT="6120" marB="0" anchor="b">
                    <a:lnL w="6350" cap="flat" cmpd="sng" algn="ctr">
                      <a:solidFill>
                        <a:srgbClr val="000000"/>
                      </a:solidFill>
                      <a:prstDash val="dash"/>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b"/>
                      <a:r>
                        <a:rPr lang="fr-FR" sz="1000" b="0" i="0" u="none" strike="noStrike">
                          <a:solidFill>
                            <a:srgbClr val="000000"/>
                          </a:solidFill>
                          <a:effectLst/>
                          <a:latin typeface="+mn-lt"/>
                        </a:rPr>
                        <a:t>4 000,00</a:t>
                      </a:r>
                    </a:p>
                  </a:txBody>
                  <a:tcPr marL="6120" marR="6120" marT="6120" marB="0" anchor="b">
                    <a:lnL>
                      <a:noFill/>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6 739,09</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9C0006"/>
                          </a:solidFill>
                          <a:effectLst/>
                          <a:latin typeface="+mn-lt"/>
                        </a:rPr>
                        <a:t>-2 739,09</a:t>
                      </a:r>
                    </a:p>
                  </a:txBody>
                  <a:tcPr marL="6120" marR="6120" marT="6120"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000" b="0" i="0" u="none" strike="noStrike">
                          <a:solidFill>
                            <a:srgbClr val="9C0006"/>
                          </a:solidFill>
                          <a:effectLst/>
                          <a:latin typeface="+mn-lt"/>
                        </a:rPr>
                        <a:t>-3 209,28</a:t>
                      </a:r>
                    </a:p>
                  </a:txBody>
                  <a:tcPr marL="6120" marR="6120" marT="6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574954747"/>
                  </a:ext>
                </a:extLst>
              </a:tr>
              <a:tr h="146804">
                <a:tc>
                  <a:txBody>
                    <a:bodyPr/>
                    <a:lstStyle/>
                    <a:p>
                      <a:pPr algn="l" fontAlgn="b"/>
                      <a:r>
                        <a:rPr lang="fr-FR" sz="1000" b="0" i="0" u="none" strike="noStrike" dirty="0">
                          <a:solidFill>
                            <a:srgbClr val="000000"/>
                          </a:solidFill>
                          <a:effectLst/>
                          <a:latin typeface="+mn-lt"/>
                        </a:rPr>
                        <a:t>60631 - Fournitures d'entretien</a:t>
                      </a:r>
                    </a:p>
                  </a:txBody>
                  <a:tcPr marL="6120" marR="6120" marT="6120"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16 658,52</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b"/>
                      <a:r>
                        <a:rPr lang="fr-FR" sz="1000" b="0" i="0" u="none" strike="noStrike">
                          <a:solidFill>
                            <a:srgbClr val="000000"/>
                          </a:solidFill>
                          <a:effectLst/>
                          <a:latin typeface="+mn-lt"/>
                        </a:rPr>
                        <a:t>15 000,00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29 928,59</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9C0006"/>
                          </a:solidFill>
                          <a:effectLst/>
                          <a:latin typeface="+mn-lt"/>
                        </a:rPr>
                        <a:t>-14 928,59</a:t>
                      </a:r>
                    </a:p>
                  </a:txBody>
                  <a:tcPr marL="6120" marR="6120" marT="6120"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000" b="0" i="0" u="none" strike="noStrike" dirty="0">
                          <a:solidFill>
                            <a:srgbClr val="9C0006"/>
                          </a:solidFill>
                          <a:effectLst/>
                          <a:latin typeface="+mn-lt"/>
                        </a:rPr>
                        <a:t>-13 270,07</a:t>
                      </a:r>
                    </a:p>
                  </a:txBody>
                  <a:tcPr marL="6120" marR="6120" marT="6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4072767195"/>
                  </a:ext>
                </a:extLst>
              </a:tr>
              <a:tr h="146804">
                <a:tc>
                  <a:txBody>
                    <a:bodyPr/>
                    <a:lstStyle/>
                    <a:p>
                      <a:pPr algn="l" fontAlgn="b"/>
                      <a:r>
                        <a:rPr lang="fr-FR" sz="1000" b="0" i="0" u="none" strike="noStrike" dirty="0">
                          <a:solidFill>
                            <a:srgbClr val="000000"/>
                          </a:solidFill>
                          <a:effectLst/>
                          <a:latin typeface="+mn-lt"/>
                        </a:rPr>
                        <a:t>60632 - Fournitures de petit équipement</a:t>
                      </a:r>
                    </a:p>
                  </a:txBody>
                  <a:tcPr marL="6120" marR="6120" marT="6120"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23 575,45</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b"/>
                      <a:r>
                        <a:rPr lang="fr-FR" sz="1000" b="0" i="0" u="none" strike="noStrike">
                          <a:solidFill>
                            <a:srgbClr val="000000"/>
                          </a:solidFill>
                          <a:effectLst/>
                          <a:latin typeface="+mn-lt"/>
                        </a:rPr>
                        <a:t>25 000,00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39 392,41</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9C0006"/>
                          </a:solidFill>
                          <a:effectLst/>
                          <a:latin typeface="+mn-lt"/>
                        </a:rPr>
                        <a:t>-14 392,41</a:t>
                      </a:r>
                    </a:p>
                  </a:txBody>
                  <a:tcPr marL="6120" marR="6120" marT="6120"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000" b="0" i="0" u="none" strike="noStrike">
                          <a:solidFill>
                            <a:srgbClr val="9C0006"/>
                          </a:solidFill>
                          <a:effectLst/>
                          <a:latin typeface="+mn-lt"/>
                        </a:rPr>
                        <a:t>-15 816,96</a:t>
                      </a:r>
                    </a:p>
                  </a:txBody>
                  <a:tcPr marL="6120" marR="6120" marT="6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3810449008"/>
                  </a:ext>
                </a:extLst>
              </a:tr>
              <a:tr h="146804">
                <a:tc>
                  <a:txBody>
                    <a:bodyPr/>
                    <a:lstStyle/>
                    <a:p>
                      <a:pPr algn="l" fontAlgn="b"/>
                      <a:r>
                        <a:rPr lang="fr-FR" sz="1000" b="0" i="0" u="none" strike="noStrike" dirty="0">
                          <a:solidFill>
                            <a:srgbClr val="000000"/>
                          </a:solidFill>
                          <a:effectLst/>
                          <a:latin typeface="+mn-lt"/>
                        </a:rPr>
                        <a:t>60633 - Fournitures de voirie</a:t>
                      </a:r>
                    </a:p>
                  </a:txBody>
                  <a:tcPr marL="6120" marR="6120" marT="6120"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6 068,51</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b"/>
                      <a:r>
                        <a:rPr lang="fr-FR" sz="1000" b="0" i="0" u="none" strike="noStrike">
                          <a:solidFill>
                            <a:srgbClr val="000000"/>
                          </a:solidFill>
                          <a:effectLst/>
                          <a:latin typeface="+mn-lt"/>
                        </a:rPr>
                        <a:t>6 000,00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2 622,48</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3 377,52</a:t>
                      </a:r>
                    </a:p>
                  </a:txBody>
                  <a:tcPr marL="6120" marR="6120" marT="6120"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3 446,03</a:t>
                      </a:r>
                    </a:p>
                  </a:txBody>
                  <a:tcPr marL="6120" marR="6120" marT="6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139709650"/>
                  </a:ext>
                </a:extLst>
              </a:tr>
              <a:tr h="146804">
                <a:tc>
                  <a:txBody>
                    <a:bodyPr/>
                    <a:lstStyle/>
                    <a:p>
                      <a:pPr algn="l" fontAlgn="b"/>
                      <a:r>
                        <a:rPr lang="fr-FR" sz="1000" b="0" i="0" u="none" strike="noStrike" dirty="0">
                          <a:solidFill>
                            <a:srgbClr val="000000"/>
                          </a:solidFill>
                          <a:effectLst/>
                          <a:latin typeface="+mn-lt"/>
                        </a:rPr>
                        <a:t>60636 - Vêtements de travail</a:t>
                      </a:r>
                    </a:p>
                  </a:txBody>
                  <a:tcPr marL="6120" marR="6120" marT="6120"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5 672,46</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b"/>
                      <a:r>
                        <a:rPr lang="fr-FR" sz="1000" b="0" i="0" u="none" strike="noStrike">
                          <a:solidFill>
                            <a:srgbClr val="000000"/>
                          </a:solidFill>
                          <a:effectLst/>
                          <a:latin typeface="+mn-lt"/>
                        </a:rPr>
                        <a:t>8 000,00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8 266,16</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9C0006"/>
                          </a:solidFill>
                          <a:effectLst/>
                          <a:latin typeface="+mn-lt"/>
                        </a:rPr>
                        <a:t>-266,16</a:t>
                      </a:r>
                    </a:p>
                  </a:txBody>
                  <a:tcPr marL="6120" marR="6120" marT="6120"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000" b="0" i="0" u="none" strike="noStrike">
                          <a:solidFill>
                            <a:srgbClr val="9C0006"/>
                          </a:solidFill>
                          <a:effectLst/>
                          <a:latin typeface="+mn-lt"/>
                        </a:rPr>
                        <a:t>-2 593,70</a:t>
                      </a:r>
                    </a:p>
                  </a:txBody>
                  <a:tcPr marL="6120" marR="6120" marT="6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2256258445"/>
                  </a:ext>
                </a:extLst>
              </a:tr>
              <a:tr h="146804">
                <a:tc>
                  <a:txBody>
                    <a:bodyPr/>
                    <a:lstStyle/>
                    <a:p>
                      <a:pPr algn="l" fontAlgn="b"/>
                      <a:r>
                        <a:rPr lang="fr-FR" sz="1000" b="0" i="0" u="none" strike="noStrike">
                          <a:solidFill>
                            <a:srgbClr val="000000"/>
                          </a:solidFill>
                          <a:effectLst/>
                          <a:latin typeface="+mn-lt"/>
                        </a:rPr>
                        <a:t>6064 - Fournitures administratives</a:t>
                      </a:r>
                    </a:p>
                  </a:txBody>
                  <a:tcPr marL="6120" marR="6120" marT="6120"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10 231,47</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b"/>
                      <a:r>
                        <a:rPr lang="fr-FR" sz="1000" b="0" i="0" u="none" strike="noStrike">
                          <a:solidFill>
                            <a:srgbClr val="000000"/>
                          </a:solidFill>
                          <a:effectLst/>
                          <a:latin typeface="+mn-lt"/>
                        </a:rPr>
                        <a:t>10 000,00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14 341,17</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9C0006"/>
                          </a:solidFill>
                          <a:effectLst/>
                          <a:latin typeface="+mn-lt"/>
                        </a:rPr>
                        <a:t>-4 341,17</a:t>
                      </a:r>
                    </a:p>
                  </a:txBody>
                  <a:tcPr marL="6120" marR="6120" marT="6120"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000" b="0" i="0" u="none" strike="noStrike">
                          <a:solidFill>
                            <a:srgbClr val="9C0006"/>
                          </a:solidFill>
                          <a:effectLst/>
                          <a:latin typeface="+mn-lt"/>
                        </a:rPr>
                        <a:t>-4 109,70</a:t>
                      </a:r>
                    </a:p>
                  </a:txBody>
                  <a:tcPr marL="6120" marR="6120" marT="6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1623443221"/>
                  </a:ext>
                </a:extLst>
              </a:tr>
              <a:tr h="146804">
                <a:tc>
                  <a:txBody>
                    <a:bodyPr/>
                    <a:lstStyle/>
                    <a:p>
                      <a:pPr algn="l" fontAlgn="b"/>
                      <a:r>
                        <a:rPr lang="fr-FR" sz="1000" b="0" i="0" u="none" strike="noStrike" dirty="0">
                          <a:solidFill>
                            <a:srgbClr val="000000"/>
                          </a:solidFill>
                          <a:effectLst/>
                          <a:latin typeface="+mn-lt"/>
                        </a:rPr>
                        <a:t>6067 - Fournitures scolaires</a:t>
                      </a:r>
                    </a:p>
                  </a:txBody>
                  <a:tcPr marL="6120" marR="6120" marT="6120"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28 129,05</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b"/>
                      <a:r>
                        <a:rPr lang="fr-FR" sz="1000" b="0" i="0" u="none" strike="noStrike">
                          <a:solidFill>
                            <a:srgbClr val="000000"/>
                          </a:solidFill>
                          <a:effectLst/>
                          <a:latin typeface="+mn-lt"/>
                        </a:rPr>
                        <a:t>31 200,00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25 083,61</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6 116,39</a:t>
                      </a:r>
                    </a:p>
                  </a:txBody>
                  <a:tcPr marL="6120" marR="6120" marT="6120"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3 045,44</a:t>
                      </a:r>
                    </a:p>
                  </a:txBody>
                  <a:tcPr marL="6120" marR="6120" marT="6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354487842"/>
                  </a:ext>
                </a:extLst>
              </a:tr>
              <a:tr h="146804">
                <a:tc>
                  <a:txBody>
                    <a:bodyPr/>
                    <a:lstStyle/>
                    <a:p>
                      <a:pPr algn="l" fontAlgn="b"/>
                      <a:r>
                        <a:rPr lang="fr-FR" sz="1000" b="0" i="0" u="none" strike="noStrike">
                          <a:solidFill>
                            <a:srgbClr val="000000"/>
                          </a:solidFill>
                          <a:effectLst/>
                          <a:latin typeface="+mn-lt"/>
                        </a:rPr>
                        <a:t>611 - Contrats de prestations de services</a:t>
                      </a:r>
                    </a:p>
                  </a:txBody>
                  <a:tcPr marL="6120" marR="6120" marT="6120"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112 504,28</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b"/>
                      <a:r>
                        <a:rPr lang="fr-FR" sz="1000" b="0" i="0" u="none" strike="noStrike">
                          <a:solidFill>
                            <a:srgbClr val="000000"/>
                          </a:solidFill>
                          <a:effectLst/>
                          <a:latin typeface="+mn-lt"/>
                        </a:rPr>
                        <a:t>116 800,00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108 297,66</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8 502,34</a:t>
                      </a:r>
                    </a:p>
                  </a:txBody>
                  <a:tcPr marL="6120" marR="6120" marT="6120"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4 206,62</a:t>
                      </a:r>
                    </a:p>
                  </a:txBody>
                  <a:tcPr marL="6120" marR="6120" marT="6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841653352"/>
                  </a:ext>
                </a:extLst>
              </a:tr>
              <a:tr h="146804">
                <a:tc>
                  <a:txBody>
                    <a:bodyPr/>
                    <a:lstStyle/>
                    <a:p>
                      <a:pPr algn="l" fontAlgn="b"/>
                      <a:r>
                        <a:rPr lang="fr-FR" sz="1000" b="0" i="0" u="none" strike="noStrike" dirty="0">
                          <a:solidFill>
                            <a:srgbClr val="000000"/>
                          </a:solidFill>
                          <a:effectLst/>
                          <a:latin typeface="+mn-lt"/>
                        </a:rPr>
                        <a:t>6122 - Crédit-bail mobilier</a:t>
                      </a:r>
                    </a:p>
                  </a:txBody>
                  <a:tcPr marL="6120" marR="6120" marT="6120"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17 098,61</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b"/>
                      <a:r>
                        <a:rPr lang="fr-FR" sz="1000" b="0" i="0" u="none" strike="noStrike">
                          <a:solidFill>
                            <a:srgbClr val="000000"/>
                          </a:solidFill>
                          <a:effectLst/>
                          <a:latin typeface="+mn-lt"/>
                        </a:rPr>
                        <a:t>18 000,00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19 007,88</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9C0006"/>
                          </a:solidFill>
                          <a:effectLst/>
                          <a:latin typeface="+mn-lt"/>
                        </a:rPr>
                        <a:t>-1 007,88</a:t>
                      </a:r>
                    </a:p>
                  </a:txBody>
                  <a:tcPr marL="6120" marR="6120" marT="6120"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000" b="0" i="0" u="none" strike="noStrike">
                          <a:solidFill>
                            <a:srgbClr val="9C0006"/>
                          </a:solidFill>
                          <a:effectLst/>
                          <a:latin typeface="+mn-lt"/>
                        </a:rPr>
                        <a:t>-1 909,27</a:t>
                      </a:r>
                    </a:p>
                  </a:txBody>
                  <a:tcPr marL="6120" marR="6120" marT="6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1764404250"/>
                  </a:ext>
                </a:extLst>
              </a:tr>
              <a:tr h="146804">
                <a:tc>
                  <a:txBody>
                    <a:bodyPr/>
                    <a:lstStyle/>
                    <a:p>
                      <a:pPr algn="l" fontAlgn="b"/>
                      <a:r>
                        <a:rPr lang="fr-FR" sz="1000" b="0" i="0" u="none" strike="noStrike" dirty="0">
                          <a:solidFill>
                            <a:srgbClr val="000000"/>
                          </a:solidFill>
                          <a:effectLst/>
                          <a:latin typeface="+mn-lt"/>
                        </a:rPr>
                        <a:t>6135 - Locations mobilières</a:t>
                      </a:r>
                    </a:p>
                  </a:txBody>
                  <a:tcPr marL="6120" marR="6120" marT="6120"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9 167,36</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b"/>
                      <a:r>
                        <a:rPr lang="fr-FR" sz="1000" b="0" i="0" u="none" strike="noStrike">
                          <a:solidFill>
                            <a:srgbClr val="000000"/>
                          </a:solidFill>
                          <a:effectLst/>
                          <a:latin typeface="+mn-lt"/>
                        </a:rPr>
                        <a:t>9 000,00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13 288,65</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9C0006"/>
                          </a:solidFill>
                          <a:effectLst/>
                          <a:latin typeface="+mn-lt"/>
                        </a:rPr>
                        <a:t>-4 288,65</a:t>
                      </a:r>
                    </a:p>
                  </a:txBody>
                  <a:tcPr marL="6120" marR="6120" marT="6120"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000" b="0" i="0" u="none" strike="noStrike">
                          <a:solidFill>
                            <a:srgbClr val="9C0006"/>
                          </a:solidFill>
                          <a:effectLst/>
                          <a:latin typeface="+mn-lt"/>
                        </a:rPr>
                        <a:t>-4 121,29</a:t>
                      </a:r>
                    </a:p>
                  </a:txBody>
                  <a:tcPr marL="6120" marR="6120" marT="6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89699597"/>
                  </a:ext>
                </a:extLst>
              </a:tr>
              <a:tr h="146804">
                <a:tc>
                  <a:txBody>
                    <a:bodyPr/>
                    <a:lstStyle/>
                    <a:p>
                      <a:pPr algn="l" fontAlgn="b"/>
                      <a:r>
                        <a:rPr lang="fr-FR" sz="1000" b="0" i="0" u="none" strike="noStrike" dirty="0">
                          <a:solidFill>
                            <a:srgbClr val="000000"/>
                          </a:solidFill>
                          <a:effectLst/>
                          <a:latin typeface="+mn-lt"/>
                        </a:rPr>
                        <a:t>61521 - Entretiens de terrains</a:t>
                      </a:r>
                    </a:p>
                  </a:txBody>
                  <a:tcPr marL="6120" marR="6120" marT="6120"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19 525,37</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b"/>
                      <a:r>
                        <a:rPr lang="fr-FR" sz="1000" b="0" i="0" u="none" strike="noStrike">
                          <a:solidFill>
                            <a:srgbClr val="000000"/>
                          </a:solidFill>
                          <a:effectLst/>
                          <a:latin typeface="+mn-lt"/>
                        </a:rPr>
                        <a:t>18 000,00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19 553,17</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9C0006"/>
                          </a:solidFill>
                          <a:effectLst/>
                          <a:latin typeface="+mn-lt"/>
                        </a:rPr>
                        <a:t>-1 553,17</a:t>
                      </a:r>
                    </a:p>
                  </a:txBody>
                  <a:tcPr marL="6120" marR="6120" marT="6120"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000" b="0" i="0" u="none" strike="noStrike">
                          <a:solidFill>
                            <a:srgbClr val="9C0006"/>
                          </a:solidFill>
                          <a:effectLst/>
                          <a:latin typeface="+mn-lt"/>
                        </a:rPr>
                        <a:t>-27,80</a:t>
                      </a:r>
                    </a:p>
                  </a:txBody>
                  <a:tcPr marL="6120" marR="6120" marT="6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2067245601"/>
                  </a:ext>
                </a:extLst>
              </a:tr>
              <a:tr h="139463">
                <a:tc>
                  <a:txBody>
                    <a:bodyPr/>
                    <a:lstStyle/>
                    <a:p>
                      <a:pPr algn="l" fontAlgn="b"/>
                      <a:r>
                        <a:rPr lang="fr-FR" sz="1000" b="0" i="0" u="none" strike="noStrike">
                          <a:solidFill>
                            <a:srgbClr val="000000"/>
                          </a:solidFill>
                          <a:effectLst/>
                          <a:latin typeface="+mn-lt"/>
                        </a:rPr>
                        <a:t>615221 - Entretien et réparations bâtiments publics</a:t>
                      </a:r>
                    </a:p>
                  </a:txBody>
                  <a:tcPr marL="6120" marR="6120" marT="6120"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28 284,25</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b"/>
                      <a:r>
                        <a:rPr lang="fr-FR" sz="1000" b="0" i="0" u="none" strike="noStrike">
                          <a:solidFill>
                            <a:srgbClr val="000000"/>
                          </a:solidFill>
                          <a:effectLst/>
                          <a:latin typeface="+mn-lt"/>
                        </a:rPr>
                        <a:t>30 000,00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32 371,46</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9C0006"/>
                          </a:solidFill>
                          <a:effectLst/>
                          <a:latin typeface="+mn-lt"/>
                        </a:rPr>
                        <a:t>-2 371,46</a:t>
                      </a:r>
                    </a:p>
                  </a:txBody>
                  <a:tcPr marL="6120" marR="6120" marT="6120"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000" b="0" i="0" u="none" strike="noStrike">
                          <a:solidFill>
                            <a:srgbClr val="9C0006"/>
                          </a:solidFill>
                          <a:effectLst/>
                          <a:latin typeface="+mn-lt"/>
                        </a:rPr>
                        <a:t>-4 087,21</a:t>
                      </a:r>
                    </a:p>
                  </a:txBody>
                  <a:tcPr marL="6120" marR="6120" marT="6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1107688886"/>
                  </a:ext>
                </a:extLst>
              </a:tr>
              <a:tr h="146804">
                <a:tc>
                  <a:txBody>
                    <a:bodyPr/>
                    <a:lstStyle/>
                    <a:p>
                      <a:pPr algn="l" fontAlgn="b"/>
                      <a:r>
                        <a:rPr lang="fr-FR" sz="1000" b="0" i="0" u="none" strike="noStrike">
                          <a:solidFill>
                            <a:srgbClr val="000000"/>
                          </a:solidFill>
                          <a:effectLst/>
                          <a:latin typeface="+mn-lt"/>
                        </a:rPr>
                        <a:t>615228 - Entretien et réparations autres bâtiments</a:t>
                      </a:r>
                    </a:p>
                  </a:txBody>
                  <a:tcPr marL="6120" marR="6120" marT="6120"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dirty="0">
                          <a:solidFill>
                            <a:srgbClr val="000000"/>
                          </a:solidFill>
                          <a:effectLst/>
                          <a:latin typeface="+mn-lt"/>
                        </a:rPr>
                        <a:t>593,74</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b"/>
                      <a:r>
                        <a:rPr lang="fr-FR" sz="1000" b="0" i="0" u="none" strike="noStrike">
                          <a:solidFill>
                            <a:srgbClr val="000000"/>
                          </a:solidFill>
                          <a:effectLst/>
                          <a:latin typeface="+mn-lt"/>
                        </a:rPr>
                        <a:t>1 000,00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5 947,64</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9C0006"/>
                          </a:solidFill>
                          <a:effectLst/>
                          <a:latin typeface="+mn-lt"/>
                        </a:rPr>
                        <a:t>-4 947,64</a:t>
                      </a:r>
                    </a:p>
                  </a:txBody>
                  <a:tcPr marL="6120" marR="6120" marT="6120"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000" b="0" i="0" u="none" strike="noStrike">
                          <a:solidFill>
                            <a:srgbClr val="9C0006"/>
                          </a:solidFill>
                          <a:effectLst/>
                          <a:latin typeface="+mn-lt"/>
                        </a:rPr>
                        <a:t>-5 353,90</a:t>
                      </a:r>
                    </a:p>
                  </a:txBody>
                  <a:tcPr marL="6120" marR="6120" marT="6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3427915458"/>
                  </a:ext>
                </a:extLst>
              </a:tr>
              <a:tr h="146804">
                <a:tc>
                  <a:txBody>
                    <a:bodyPr/>
                    <a:lstStyle/>
                    <a:p>
                      <a:pPr algn="l" fontAlgn="b"/>
                      <a:r>
                        <a:rPr lang="fr-FR" sz="1000" b="0" i="0" u="none" strike="noStrike">
                          <a:solidFill>
                            <a:srgbClr val="000000"/>
                          </a:solidFill>
                          <a:effectLst/>
                          <a:latin typeface="+mn-lt"/>
                        </a:rPr>
                        <a:t>615231 - Entretien et réparations voiries</a:t>
                      </a:r>
                    </a:p>
                  </a:txBody>
                  <a:tcPr marL="6120" marR="6120" marT="6120"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dirty="0">
                          <a:solidFill>
                            <a:srgbClr val="000000"/>
                          </a:solidFill>
                          <a:effectLst/>
                          <a:latin typeface="+mn-lt"/>
                        </a:rPr>
                        <a:t>3 301,40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b"/>
                      <a:r>
                        <a:rPr lang="fr-FR" sz="1000" b="0" i="0" u="none" strike="noStrike">
                          <a:solidFill>
                            <a:srgbClr val="000000"/>
                          </a:solidFill>
                          <a:effectLst/>
                          <a:latin typeface="+mn-lt"/>
                        </a:rPr>
                        <a:t>12 000,00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8 866,80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3 133,20</a:t>
                      </a:r>
                    </a:p>
                  </a:txBody>
                  <a:tcPr marL="6120" marR="6120" marT="6120"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9C0006"/>
                          </a:solidFill>
                          <a:effectLst/>
                          <a:latin typeface="+mn-lt"/>
                        </a:rPr>
                        <a:t>-5 565,40</a:t>
                      </a:r>
                    </a:p>
                  </a:txBody>
                  <a:tcPr marL="6120" marR="6120" marT="6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971802299"/>
                  </a:ext>
                </a:extLst>
              </a:tr>
              <a:tr h="146804">
                <a:tc>
                  <a:txBody>
                    <a:bodyPr/>
                    <a:lstStyle/>
                    <a:p>
                      <a:pPr algn="l" fontAlgn="b"/>
                      <a:r>
                        <a:rPr lang="fr-FR" sz="1000" b="0" i="0" u="none" strike="noStrike">
                          <a:solidFill>
                            <a:srgbClr val="000000"/>
                          </a:solidFill>
                          <a:effectLst/>
                          <a:latin typeface="+mn-lt"/>
                        </a:rPr>
                        <a:t>61551 - Entretien et réparation du matériel roulant</a:t>
                      </a:r>
                    </a:p>
                  </a:txBody>
                  <a:tcPr marL="6120" marR="6120" marT="6120"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25 501,32</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b"/>
                      <a:r>
                        <a:rPr lang="fr-FR" sz="1000" b="0" i="0" u="none" strike="noStrike">
                          <a:solidFill>
                            <a:srgbClr val="000000"/>
                          </a:solidFill>
                          <a:effectLst/>
                          <a:latin typeface="+mn-lt"/>
                        </a:rPr>
                        <a:t>25 000,00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21 558,55</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3 441,45</a:t>
                      </a:r>
                    </a:p>
                  </a:txBody>
                  <a:tcPr marL="6120" marR="6120" marT="6120"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3 942,77</a:t>
                      </a:r>
                    </a:p>
                  </a:txBody>
                  <a:tcPr marL="6120" marR="6120" marT="6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73850025"/>
                  </a:ext>
                </a:extLst>
              </a:tr>
              <a:tr h="146804">
                <a:tc>
                  <a:txBody>
                    <a:bodyPr/>
                    <a:lstStyle/>
                    <a:p>
                      <a:pPr algn="l" fontAlgn="b"/>
                      <a:r>
                        <a:rPr lang="fr-FR" sz="1000" b="0" i="0" u="none" strike="noStrike">
                          <a:solidFill>
                            <a:srgbClr val="000000"/>
                          </a:solidFill>
                          <a:effectLst/>
                          <a:latin typeface="+mn-lt"/>
                        </a:rPr>
                        <a:t>6156 - Maintenance</a:t>
                      </a:r>
                    </a:p>
                  </a:txBody>
                  <a:tcPr marL="6120" marR="6120" marT="6120"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dirty="0">
                          <a:solidFill>
                            <a:srgbClr val="000000"/>
                          </a:solidFill>
                          <a:effectLst/>
                          <a:latin typeface="+mn-lt"/>
                        </a:rPr>
                        <a:t>53 538,56</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b"/>
                      <a:r>
                        <a:rPr lang="fr-FR" sz="1000" b="0" i="0" u="none" strike="noStrike">
                          <a:solidFill>
                            <a:srgbClr val="000000"/>
                          </a:solidFill>
                          <a:effectLst/>
                          <a:latin typeface="+mn-lt"/>
                        </a:rPr>
                        <a:t>55 000,00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50 202,61</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4 797,39</a:t>
                      </a:r>
                    </a:p>
                  </a:txBody>
                  <a:tcPr marL="6120" marR="6120" marT="6120"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3 335,95</a:t>
                      </a:r>
                    </a:p>
                  </a:txBody>
                  <a:tcPr marL="6120" marR="6120" marT="6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629077619"/>
                  </a:ext>
                </a:extLst>
              </a:tr>
              <a:tr h="146804">
                <a:tc>
                  <a:txBody>
                    <a:bodyPr/>
                    <a:lstStyle/>
                    <a:p>
                      <a:pPr algn="l" fontAlgn="b"/>
                      <a:r>
                        <a:rPr lang="fr-FR" sz="1000" b="0" i="0" u="none" strike="noStrike">
                          <a:solidFill>
                            <a:srgbClr val="000000"/>
                          </a:solidFill>
                          <a:effectLst/>
                          <a:latin typeface="+mn-lt"/>
                        </a:rPr>
                        <a:t>6161 - Assurance multirisques</a:t>
                      </a:r>
                    </a:p>
                  </a:txBody>
                  <a:tcPr marL="6120" marR="6120" marT="6120"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dirty="0">
                          <a:solidFill>
                            <a:srgbClr val="000000"/>
                          </a:solidFill>
                          <a:effectLst/>
                          <a:latin typeface="+mn-lt"/>
                        </a:rPr>
                        <a:t>53 745,88</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b"/>
                      <a:r>
                        <a:rPr lang="fr-FR" sz="1000" b="0" i="0" u="none" strike="noStrike">
                          <a:solidFill>
                            <a:srgbClr val="000000"/>
                          </a:solidFill>
                          <a:effectLst/>
                          <a:latin typeface="+mn-lt"/>
                        </a:rPr>
                        <a:t>55 000,00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64 017,04</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9C0006"/>
                          </a:solidFill>
                          <a:effectLst/>
                          <a:latin typeface="+mn-lt"/>
                        </a:rPr>
                        <a:t>-9 017,04</a:t>
                      </a:r>
                    </a:p>
                  </a:txBody>
                  <a:tcPr marL="6120" marR="6120" marT="6120"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000" b="0" i="0" u="none" strike="noStrike">
                          <a:solidFill>
                            <a:srgbClr val="9C0006"/>
                          </a:solidFill>
                          <a:effectLst/>
                          <a:latin typeface="+mn-lt"/>
                        </a:rPr>
                        <a:t>-10 271,16</a:t>
                      </a:r>
                    </a:p>
                  </a:txBody>
                  <a:tcPr marL="6120" marR="6120" marT="6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3620972797"/>
                  </a:ext>
                </a:extLst>
              </a:tr>
              <a:tr h="146804">
                <a:tc>
                  <a:txBody>
                    <a:bodyPr/>
                    <a:lstStyle/>
                    <a:p>
                      <a:pPr algn="l" fontAlgn="b"/>
                      <a:r>
                        <a:rPr lang="fr-FR" sz="1000" b="0" i="0" u="none" strike="noStrike">
                          <a:solidFill>
                            <a:srgbClr val="000000"/>
                          </a:solidFill>
                          <a:effectLst/>
                          <a:latin typeface="+mn-lt"/>
                        </a:rPr>
                        <a:t>6162 - Assurance obligatoire dommage - construction</a:t>
                      </a:r>
                    </a:p>
                  </a:txBody>
                  <a:tcPr marL="6120" marR="6120" marT="6120"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dirty="0">
                          <a:solidFill>
                            <a:srgbClr val="000000"/>
                          </a:solidFill>
                          <a:effectLst/>
                          <a:latin typeface="+mn-lt"/>
                        </a:rPr>
                        <a:t>0,00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b"/>
                      <a:r>
                        <a:rPr lang="fr-FR" sz="1000" b="0" i="0" u="none" strike="noStrike" dirty="0">
                          <a:solidFill>
                            <a:srgbClr val="000000"/>
                          </a:solidFill>
                          <a:effectLst/>
                          <a:latin typeface="+mn-lt"/>
                        </a:rPr>
                        <a:t>27 200,00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27 187,26</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12,74</a:t>
                      </a:r>
                    </a:p>
                  </a:txBody>
                  <a:tcPr marL="6120" marR="6120" marT="6120"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9C0006"/>
                          </a:solidFill>
                          <a:effectLst/>
                          <a:latin typeface="+mn-lt"/>
                        </a:rPr>
                        <a:t>-27 187,26</a:t>
                      </a:r>
                    </a:p>
                  </a:txBody>
                  <a:tcPr marL="6120" marR="6120" marT="6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3745112503"/>
                  </a:ext>
                </a:extLst>
              </a:tr>
              <a:tr h="146804">
                <a:tc>
                  <a:txBody>
                    <a:bodyPr/>
                    <a:lstStyle/>
                    <a:p>
                      <a:pPr algn="l" fontAlgn="b"/>
                      <a:r>
                        <a:rPr lang="fr-FR" sz="1000" b="0" i="0" u="none" strike="noStrike">
                          <a:solidFill>
                            <a:srgbClr val="000000"/>
                          </a:solidFill>
                          <a:effectLst/>
                          <a:latin typeface="+mn-lt"/>
                        </a:rPr>
                        <a:t>6184 - Versements à des organismes de formation</a:t>
                      </a:r>
                    </a:p>
                  </a:txBody>
                  <a:tcPr marL="6120" marR="6120" marT="6120"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8 254,00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b"/>
                      <a:r>
                        <a:rPr lang="fr-FR" sz="1000" b="0" i="0" u="none" strike="noStrike" dirty="0">
                          <a:solidFill>
                            <a:srgbClr val="000000"/>
                          </a:solidFill>
                          <a:effectLst/>
                          <a:latin typeface="+mn-lt"/>
                        </a:rPr>
                        <a:t>17 000,00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6 489,60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10 510,40</a:t>
                      </a:r>
                    </a:p>
                  </a:txBody>
                  <a:tcPr marL="6120" marR="6120" marT="6120"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1 764,40</a:t>
                      </a:r>
                    </a:p>
                  </a:txBody>
                  <a:tcPr marL="6120" marR="6120" marT="6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585188441"/>
                  </a:ext>
                </a:extLst>
              </a:tr>
              <a:tr h="146804">
                <a:tc>
                  <a:txBody>
                    <a:bodyPr/>
                    <a:lstStyle/>
                    <a:p>
                      <a:pPr algn="l" fontAlgn="b"/>
                      <a:r>
                        <a:rPr lang="fr-FR" sz="1000" b="0" i="0" u="none" strike="noStrike">
                          <a:solidFill>
                            <a:srgbClr val="000000"/>
                          </a:solidFill>
                          <a:effectLst/>
                          <a:latin typeface="+mn-lt"/>
                        </a:rPr>
                        <a:t>6226 - Honoraires</a:t>
                      </a:r>
                    </a:p>
                  </a:txBody>
                  <a:tcPr marL="6120" marR="6120" marT="6120"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30 438,00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b"/>
                      <a:r>
                        <a:rPr lang="fr-FR" sz="1000" b="0" i="0" u="none" strike="noStrike" dirty="0">
                          <a:solidFill>
                            <a:srgbClr val="000000"/>
                          </a:solidFill>
                          <a:effectLst/>
                          <a:latin typeface="+mn-lt"/>
                        </a:rPr>
                        <a:t>20 000,00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35 521,00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9C0006"/>
                          </a:solidFill>
                          <a:effectLst/>
                          <a:latin typeface="+mn-lt"/>
                        </a:rPr>
                        <a:t>-15 521,00</a:t>
                      </a:r>
                    </a:p>
                  </a:txBody>
                  <a:tcPr marL="6120" marR="6120" marT="6120"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000" b="0" i="0" u="none" strike="noStrike">
                          <a:solidFill>
                            <a:srgbClr val="9C0006"/>
                          </a:solidFill>
                          <a:effectLst/>
                          <a:latin typeface="+mn-lt"/>
                        </a:rPr>
                        <a:t>-5 083,00</a:t>
                      </a:r>
                    </a:p>
                  </a:txBody>
                  <a:tcPr marL="6120" marR="6120" marT="6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1943851319"/>
                  </a:ext>
                </a:extLst>
              </a:tr>
              <a:tr h="146804">
                <a:tc>
                  <a:txBody>
                    <a:bodyPr/>
                    <a:lstStyle/>
                    <a:p>
                      <a:pPr algn="l" fontAlgn="b"/>
                      <a:r>
                        <a:rPr lang="fr-FR" sz="1000" b="0" i="0" u="none" strike="noStrike">
                          <a:solidFill>
                            <a:srgbClr val="000000"/>
                          </a:solidFill>
                          <a:effectLst/>
                          <a:latin typeface="+mn-lt"/>
                        </a:rPr>
                        <a:t>6227 - Frais d'actes et de contentieux</a:t>
                      </a:r>
                    </a:p>
                  </a:txBody>
                  <a:tcPr marL="6120" marR="6120" marT="6120"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12,00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b"/>
                      <a:r>
                        <a:rPr lang="fr-FR" sz="1000" b="0" i="0" u="none" strike="noStrike" dirty="0">
                          <a:solidFill>
                            <a:srgbClr val="000000"/>
                          </a:solidFill>
                          <a:effectLst/>
                          <a:latin typeface="+mn-lt"/>
                        </a:rPr>
                        <a:t>5 200,00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12 157,71</a:t>
                      </a:r>
                    </a:p>
                  </a:txBody>
                  <a:tcPr marL="6120" marR="6120" marT="6120"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9C0006"/>
                          </a:solidFill>
                          <a:effectLst/>
                          <a:latin typeface="+mn-lt"/>
                        </a:rPr>
                        <a:t>-6 957,71</a:t>
                      </a:r>
                    </a:p>
                  </a:txBody>
                  <a:tcPr marL="6120" marR="6120" marT="6120"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000" b="0" i="0" u="none" strike="noStrike">
                          <a:solidFill>
                            <a:srgbClr val="9C0006"/>
                          </a:solidFill>
                          <a:effectLst/>
                          <a:latin typeface="+mn-lt"/>
                        </a:rPr>
                        <a:t>-12 145,71</a:t>
                      </a:r>
                    </a:p>
                  </a:txBody>
                  <a:tcPr marL="6120" marR="6120" marT="6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3381099081"/>
                  </a:ext>
                </a:extLst>
              </a:tr>
              <a:tr h="146804">
                <a:tc>
                  <a:txBody>
                    <a:bodyPr/>
                    <a:lstStyle/>
                    <a:p>
                      <a:pPr algn="l" fontAlgn="b"/>
                      <a:r>
                        <a:rPr lang="fr-FR" sz="1000" b="0" i="0" u="none" strike="noStrike">
                          <a:solidFill>
                            <a:srgbClr val="000000"/>
                          </a:solidFill>
                          <a:effectLst/>
                          <a:latin typeface="+mn-lt"/>
                        </a:rPr>
                        <a:t>6232 - Fêtes et cérémonies</a:t>
                      </a:r>
                    </a:p>
                  </a:txBody>
                  <a:tcPr marL="6120" marR="6120" marT="6120"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72 729,71</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ctr"/>
                      <a:r>
                        <a:rPr lang="fr-FR" sz="1000" b="0" i="0" u="none" strike="noStrike" dirty="0">
                          <a:solidFill>
                            <a:srgbClr val="000000"/>
                          </a:solidFill>
                          <a:effectLst/>
                          <a:latin typeface="+mn-lt"/>
                        </a:rPr>
                        <a:t>38 700,00</a:t>
                      </a:r>
                    </a:p>
                  </a:txBody>
                  <a:tcPr marL="6120" marR="6120" marT="612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000" b="0" i="0" u="none" strike="noStrike">
                          <a:solidFill>
                            <a:srgbClr val="000000"/>
                          </a:solidFill>
                          <a:effectLst/>
                          <a:latin typeface="+mn-lt"/>
                        </a:rPr>
                        <a:t>25 037,66</a:t>
                      </a:r>
                    </a:p>
                  </a:txBody>
                  <a:tcPr marL="6120" marR="6120" marT="612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13 662,34</a:t>
                      </a:r>
                    </a:p>
                  </a:txBody>
                  <a:tcPr marL="6120" marR="6120" marT="6120"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47 692,05</a:t>
                      </a:r>
                    </a:p>
                  </a:txBody>
                  <a:tcPr marL="6120" marR="6120" marT="6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65044888"/>
                  </a:ext>
                </a:extLst>
              </a:tr>
              <a:tr h="146804">
                <a:tc>
                  <a:txBody>
                    <a:bodyPr/>
                    <a:lstStyle/>
                    <a:p>
                      <a:pPr algn="l" fontAlgn="b"/>
                      <a:r>
                        <a:rPr lang="fr-FR" sz="1000" b="0" i="0" u="none" strike="noStrike">
                          <a:solidFill>
                            <a:srgbClr val="000000"/>
                          </a:solidFill>
                          <a:effectLst/>
                          <a:latin typeface="+mn-lt"/>
                        </a:rPr>
                        <a:t>623212 - PROGRAMME SAISON CULTURELLE</a:t>
                      </a:r>
                    </a:p>
                  </a:txBody>
                  <a:tcPr marL="6120" marR="6120" marT="6120"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29 740,04</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b"/>
                      <a:r>
                        <a:rPr lang="fr-FR" sz="1000" b="0" i="0" u="none" strike="noStrike">
                          <a:solidFill>
                            <a:srgbClr val="000000"/>
                          </a:solidFill>
                          <a:effectLst/>
                          <a:latin typeface="+mn-lt"/>
                        </a:rPr>
                        <a:t>30 000,00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dirty="0">
                          <a:solidFill>
                            <a:srgbClr val="000000"/>
                          </a:solidFill>
                          <a:effectLst/>
                          <a:latin typeface="+mn-lt"/>
                        </a:rPr>
                        <a:t>18 091,17</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11 908,83</a:t>
                      </a:r>
                    </a:p>
                  </a:txBody>
                  <a:tcPr marL="6120" marR="6120" marT="6120"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11 648,87</a:t>
                      </a:r>
                    </a:p>
                  </a:txBody>
                  <a:tcPr marL="6120" marR="6120" marT="6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740419253"/>
                  </a:ext>
                </a:extLst>
              </a:tr>
              <a:tr h="146804">
                <a:tc>
                  <a:txBody>
                    <a:bodyPr/>
                    <a:lstStyle/>
                    <a:p>
                      <a:pPr algn="l" fontAlgn="b"/>
                      <a:r>
                        <a:rPr lang="fr-FR" sz="1000" b="0" i="0" u="none" strike="noStrike">
                          <a:solidFill>
                            <a:srgbClr val="000000"/>
                          </a:solidFill>
                          <a:effectLst/>
                          <a:latin typeface="+mn-lt"/>
                        </a:rPr>
                        <a:t>6236 - Catalogues et imprimés</a:t>
                      </a:r>
                    </a:p>
                  </a:txBody>
                  <a:tcPr marL="6120" marR="6120" marT="6120"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21 110,70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b"/>
                      <a:r>
                        <a:rPr lang="fr-FR" sz="1000" b="0" i="0" u="none" strike="noStrike">
                          <a:solidFill>
                            <a:srgbClr val="000000"/>
                          </a:solidFill>
                          <a:effectLst/>
                          <a:latin typeface="+mn-lt"/>
                        </a:rPr>
                        <a:t>20 500,00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dirty="0">
                          <a:solidFill>
                            <a:srgbClr val="000000"/>
                          </a:solidFill>
                          <a:effectLst/>
                          <a:latin typeface="+mn-lt"/>
                        </a:rPr>
                        <a:t>17 427,20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3 072,80</a:t>
                      </a:r>
                    </a:p>
                  </a:txBody>
                  <a:tcPr marL="6120" marR="6120" marT="6120"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3 683,50</a:t>
                      </a:r>
                    </a:p>
                  </a:txBody>
                  <a:tcPr marL="6120" marR="6120" marT="6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474107318"/>
                  </a:ext>
                </a:extLst>
              </a:tr>
              <a:tr h="146804">
                <a:tc>
                  <a:txBody>
                    <a:bodyPr/>
                    <a:lstStyle/>
                    <a:p>
                      <a:pPr algn="l" fontAlgn="b"/>
                      <a:r>
                        <a:rPr lang="fr-FR" sz="1000" b="0" i="0" u="none" strike="noStrike">
                          <a:solidFill>
                            <a:srgbClr val="000000"/>
                          </a:solidFill>
                          <a:effectLst/>
                          <a:latin typeface="+mn-lt"/>
                        </a:rPr>
                        <a:t>6261 - Frais d'affranchissement</a:t>
                      </a:r>
                    </a:p>
                  </a:txBody>
                  <a:tcPr marL="6120" marR="6120" marT="6120"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10 844,85</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b"/>
                      <a:r>
                        <a:rPr lang="fr-FR" sz="1000" b="0" i="0" u="none" strike="noStrike">
                          <a:solidFill>
                            <a:srgbClr val="000000"/>
                          </a:solidFill>
                          <a:effectLst/>
                          <a:latin typeface="+mn-lt"/>
                        </a:rPr>
                        <a:t>11 000,00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dirty="0">
                          <a:solidFill>
                            <a:srgbClr val="000000"/>
                          </a:solidFill>
                          <a:effectLst/>
                          <a:latin typeface="+mn-lt"/>
                        </a:rPr>
                        <a:t>9 744,82</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1 255,18</a:t>
                      </a:r>
                    </a:p>
                  </a:txBody>
                  <a:tcPr marL="6120" marR="6120" marT="6120"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1 100,03</a:t>
                      </a:r>
                    </a:p>
                  </a:txBody>
                  <a:tcPr marL="6120" marR="6120" marT="6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549519396"/>
                  </a:ext>
                </a:extLst>
              </a:tr>
              <a:tr h="146804">
                <a:tc>
                  <a:txBody>
                    <a:bodyPr/>
                    <a:lstStyle/>
                    <a:p>
                      <a:pPr algn="l" fontAlgn="b"/>
                      <a:r>
                        <a:rPr lang="fr-FR" sz="1000" b="0" i="0" u="none" strike="noStrike">
                          <a:solidFill>
                            <a:srgbClr val="000000"/>
                          </a:solidFill>
                          <a:effectLst/>
                          <a:latin typeface="+mn-lt"/>
                        </a:rPr>
                        <a:t>6262 - Frais de télécommunications</a:t>
                      </a:r>
                    </a:p>
                  </a:txBody>
                  <a:tcPr marL="6120" marR="6120" marT="6120"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29 813,74</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b"/>
                      <a:r>
                        <a:rPr lang="fr-FR" sz="1000" b="0" i="0" u="none" strike="noStrike">
                          <a:solidFill>
                            <a:srgbClr val="000000"/>
                          </a:solidFill>
                          <a:effectLst/>
                          <a:latin typeface="+mn-lt"/>
                        </a:rPr>
                        <a:t>32 000,00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dirty="0">
                          <a:solidFill>
                            <a:srgbClr val="000000"/>
                          </a:solidFill>
                          <a:effectLst/>
                          <a:latin typeface="+mn-lt"/>
                        </a:rPr>
                        <a:t>29 495,52</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dirty="0">
                          <a:solidFill>
                            <a:srgbClr val="000000"/>
                          </a:solidFill>
                          <a:effectLst/>
                          <a:latin typeface="+mn-lt"/>
                        </a:rPr>
                        <a:t>2 504,48</a:t>
                      </a:r>
                    </a:p>
                  </a:txBody>
                  <a:tcPr marL="6120" marR="6120" marT="6120"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318,22</a:t>
                      </a:r>
                    </a:p>
                  </a:txBody>
                  <a:tcPr marL="6120" marR="6120" marT="6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455310162"/>
                  </a:ext>
                </a:extLst>
              </a:tr>
              <a:tr h="146804">
                <a:tc>
                  <a:txBody>
                    <a:bodyPr/>
                    <a:lstStyle/>
                    <a:p>
                      <a:pPr algn="l" fontAlgn="b"/>
                      <a:r>
                        <a:rPr lang="fr-FR" sz="1000" b="0" i="0" u="none" strike="noStrike">
                          <a:solidFill>
                            <a:srgbClr val="000000"/>
                          </a:solidFill>
                          <a:effectLst/>
                          <a:latin typeface="+mn-lt"/>
                        </a:rPr>
                        <a:t>62876 - A un GFP de rattachement (infogérence CCPA)</a:t>
                      </a:r>
                    </a:p>
                  </a:txBody>
                  <a:tcPr marL="6120" marR="6120" marT="6120"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22 417,50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b"/>
                      <a:r>
                        <a:rPr lang="fr-FR" sz="1000" b="0" i="0" u="none" strike="noStrike">
                          <a:solidFill>
                            <a:srgbClr val="000000"/>
                          </a:solidFill>
                          <a:effectLst/>
                          <a:latin typeface="+mn-lt"/>
                        </a:rPr>
                        <a:t>23 000,00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23 058,00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dirty="0">
                          <a:solidFill>
                            <a:srgbClr val="9C0006"/>
                          </a:solidFill>
                          <a:effectLst/>
                          <a:latin typeface="+mn-lt"/>
                        </a:rPr>
                        <a:t>-58,00</a:t>
                      </a:r>
                    </a:p>
                  </a:txBody>
                  <a:tcPr marL="6120" marR="6120" marT="6120"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000" b="0" i="0" u="none" strike="noStrike">
                          <a:solidFill>
                            <a:srgbClr val="9C0006"/>
                          </a:solidFill>
                          <a:effectLst/>
                          <a:latin typeface="+mn-lt"/>
                        </a:rPr>
                        <a:t>-640,50</a:t>
                      </a:r>
                    </a:p>
                  </a:txBody>
                  <a:tcPr marL="6120" marR="6120" marT="6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2641727021"/>
                  </a:ext>
                </a:extLst>
              </a:tr>
              <a:tr h="146804">
                <a:tc>
                  <a:txBody>
                    <a:bodyPr/>
                    <a:lstStyle/>
                    <a:p>
                      <a:pPr algn="l" fontAlgn="b"/>
                      <a:r>
                        <a:rPr lang="fr-FR" sz="1000" b="0" i="0" u="none" strike="noStrike">
                          <a:solidFill>
                            <a:srgbClr val="000000"/>
                          </a:solidFill>
                          <a:effectLst/>
                          <a:latin typeface="+mn-lt"/>
                        </a:rPr>
                        <a:t>63512 - Taxes foncières</a:t>
                      </a:r>
                    </a:p>
                  </a:txBody>
                  <a:tcPr marL="6120" marR="6120" marT="6120"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20 138,42</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b"/>
                      <a:r>
                        <a:rPr lang="fr-FR" sz="1000" b="0" i="0" u="none" strike="noStrike">
                          <a:solidFill>
                            <a:srgbClr val="000000"/>
                          </a:solidFill>
                          <a:effectLst/>
                          <a:latin typeface="+mn-lt"/>
                        </a:rPr>
                        <a:t>12 500,00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11 888,00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dirty="0">
                          <a:solidFill>
                            <a:srgbClr val="000000"/>
                          </a:solidFill>
                          <a:effectLst/>
                          <a:latin typeface="+mn-lt"/>
                        </a:rPr>
                        <a:t>612,00</a:t>
                      </a:r>
                    </a:p>
                  </a:txBody>
                  <a:tcPr marL="6120" marR="6120" marT="6120"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dirty="0">
                          <a:solidFill>
                            <a:srgbClr val="000000"/>
                          </a:solidFill>
                          <a:effectLst/>
                          <a:latin typeface="+mn-lt"/>
                        </a:rPr>
                        <a:t>8 250,42</a:t>
                      </a:r>
                    </a:p>
                  </a:txBody>
                  <a:tcPr marL="6120" marR="6120" marT="6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556857541"/>
                  </a:ext>
                </a:extLst>
              </a:tr>
              <a:tr h="146804">
                <a:tc>
                  <a:txBody>
                    <a:bodyPr/>
                    <a:lstStyle/>
                    <a:p>
                      <a:pPr algn="l" fontAlgn="b"/>
                      <a:r>
                        <a:rPr lang="fr-FR" sz="1000" b="0" i="0" u="none" strike="noStrike">
                          <a:solidFill>
                            <a:srgbClr val="000000"/>
                          </a:solidFill>
                          <a:effectLst/>
                          <a:latin typeface="+mn-lt"/>
                        </a:rPr>
                        <a:t>Diverses charges à caractère général</a:t>
                      </a:r>
                    </a:p>
                  </a:txBody>
                  <a:tcPr marL="6120" marR="6120" marT="6120"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91 407,29</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b"/>
                      <a:r>
                        <a:rPr lang="fr-FR" sz="1000" b="0" i="0" u="none" strike="noStrike">
                          <a:solidFill>
                            <a:srgbClr val="000000"/>
                          </a:solidFill>
                          <a:effectLst/>
                          <a:latin typeface="+mn-lt"/>
                        </a:rPr>
                        <a:t>115 750,00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000000"/>
                          </a:solidFill>
                          <a:effectLst/>
                          <a:latin typeface="+mn-lt"/>
                        </a:rPr>
                        <a:t>117 505,05</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000" b="0" i="0" u="none" strike="noStrike">
                          <a:solidFill>
                            <a:srgbClr val="9C0006"/>
                          </a:solidFill>
                          <a:effectLst/>
                          <a:latin typeface="+mn-lt"/>
                        </a:rPr>
                        <a:t>-1 755,05</a:t>
                      </a:r>
                    </a:p>
                  </a:txBody>
                  <a:tcPr marL="6120" marR="6120" marT="6120"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000" b="0" i="0" u="none" strike="noStrike" dirty="0">
                          <a:solidFill>
                            <a:srgbClr val="9C0006"/>
                          </a:solidFill>
                          <a:effectLst/>
                          <a:latin typeface="+mn-lt"/>
                        </a:rPr>
                        <a:t>-26 097,76</a:t>
                      </a:r>
                    </a:p>
                  </a:txBody>
                  <a:tcPr marL="6120" marR="6120" marT="6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3945325216"/>
                  </a:ext>
                </a:extLst>
              </a:tr>
              <a:tr h="161485">
                <a:tc>
                  <a:txBody>
                    <a:bodyPr/>
                    <a:lstStyle/>
                    <a:p>
                      <a:pPr algn="l" fontAlgn="b"/>
                      <a:r>
                        <a:rPr lang="fr-FR" sz="1000" b="1" i="0" u="none" strike="noStrike" dirty="0">
                          <a:solidFill>
                            <a:srgbClr val="000000"/>
                          </a:solidFill>
                          <a:effectLst/>
                          <a:latin typeface="+mn-lt"/>
                        </a:rPr>
                        <a:t>011 - Charges à caractère général</a:t>
                      </a:r>
                    </a:p>
                  </a:txBody>
                  <a:tcPr marL="6120" marR="6120" marT="6120"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r" fontAlgn="b"/>
                      <a:r>
                        <a:rPr lang="fr-FR" sz="1000" b="1" i="0" u="none" strike="noStrike">
                          <a:solidFill>
                            <a:srgbClr val="000000"/>
                          </a:solidFill>
                          <a:effectLst/>
                          <a:latin typeface="+mn-lt"/>
                        </a:rPr>
                        <a:t>978 298,58</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r" fontAlgn="b"/>
                      <a:r>
                        <a:rPr lang="fr-FR" sz="1000" b="1" i="0" u="none" strike="noStrike">
                          <a:solidFill>
                            <a:srgbClr val="000000"/>
                          </a:solidFill>
                          <a:effectLst/>
                          <a:latin typeface="+mn-lt"/>
                        </a:rPr>
                        <a:t>997 850,00</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r" fontAlgn="b"/>
                      <a:r>
                        <a:rPr lang="fr-FR" sz="1000" b="1" i="0" u="none" strike="noStrike">
                          <a:solidFill>
                            <a:srgbClr val="000000"/>
                          </a:solidFill>
                          <a:effectLst/>
                          <a:latin typeface="+mn-lt"/>
                        </a:rPr>
                        <a:t>983 261,59</a:t>
                      </a:r>
                    </a:p>
                  </a:txBody>
                  <a:tcPr marL="6120" marR="6120" marT="6120"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r" fontAlgn="b"/>
                      <a:r>
                        <a:rPr lang="fr-FR" sz="1000" b="1" i="0" u="none" strike="noStrike">
                          <a:solidFill>
                            <a:srgbClr val="000000"/>
                          </a:solidFill>
                          <a:effectLst/>
                          <a:latin typeface="+mn-lt"/>
                        </a:rPr>
                        <a:t>14 588,41</a:t>
                      </a:r>
                    </a:p>
                  </a:txBody>
                  <a:tcPr marL="6120" marR="6120" marT="6120"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99FF33"/>
                    </a:solidFill>
                  </a:tcPr>
                </a:tc>
                <a:tc>
                  <a:txBody>
                    <a:bodyPr/>
                    <a:lstStyle/>
                    <a:p>
                      <a:pPr algn="r" fontAlgn="b"/>
                      <a:r>
                        <a:rPr lang="fr-FR" sz="1000" b="1" i="0" u="none" strike="noStrike" dirty="0">
                          <a:solidFill>
                            <a:srgbClr val="9C0006"/>
                          </a:solidFill>
                          <a:effectLst/>
                          <a:latin typeface="+mn-lt"/>
                        </a:rPr>
                        <a:t>-4 963,01</a:t>
                      </a:r>
                    </a:p>
                  </a:txBody>
                  <a:tcPr marL="6120" marR="6120" marT="61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855572687"/>
                  </a:ext>
                </a:extLst>
              </a:tr>
            </a:tbl>
          </a:graphicData>
        </a:graphic>
      </p:graphicFrame>
      <p:sp>
        <p:nvSpPr>
          <p:cNvPr id="21" name="Flèche droite 1">
            <a:hlinkClick r:id="rId5" action="ppaction://hlinksldjump"/>
            <a:extLst>
              <a:ext uri="{FF2B5EF4-FFF2-40B4-BE49-F238E27FC236}">
                <a16:creationId xmlns:a16="http://schemas.microsoft.com/office/drawing/2014/main" id="{95085843-7B13-4D64-BA05-EBA716F9E982}"/>
              </a:ext>
            </a:extLst>
          </p:cNvPr>
          <p:cNvSpPr/>
          <p:nvPr/>
        </p:nvSpPr>
        <p:spPr>
          <a:xfrm>
            <a:off x="9395032" y="6444983"/>
            <a:ext cx="615954" cy="176022"/>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annexe</a:t>
            </a:r>
          </a:p>
        </p:txBody>
      </p:sp>
    </p:spTree>
    <p:extLst>
      <p:ext uri="{BB962C8B-B14F-4D97-AF65-F5344CB8AC3E}">
        <p14:creationId xmlns:p14="http://schemas.microsoft.com/office/powerpoint/2010/main" val="313230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FB8D3B2-6188-4F53-AE7A-053ED96D0395}"/>
              </a:ext>
            </a:extLst>
          </p:cNvPr>
          <p:cNvSpPr>
            <a:spLocks noGrp="1"/>
          </p:cNvSpPr>
          <p:nvPr>
            <p:ph type="ftr" sz="quarter" idx="11"/>
          </p:nvPr>
        </p:nvSpPr>
        <p:spPr>
          <a:xfrm>
            <a:off x="2491531" y="6473592"/>
            <a:ext cx="6274266" cy="365125"/>
          </a:xfrm>
        </p:spPr>
        <p:txBody>
          <a:bodyPr/>
          <a:lstStyle/>
          <a:p>
            <a:r>
              <a:rPr lang="fr-FR" b="1">
                <a:solidFill>
                  <a:schemeClr val="tx1"/>
                </a:solidFill>
              </a:rPr>
              <a:t>VILLE DE LENTILLY - CONSEIL MUNICIPAL DU 31 MARS 2021 - CA 2020 - BP 2021</a:t>
            </a:r>
            <a:endParaRPr lang="fr-FR" b="1" dirty="0">
              <a:solidFill>
                <a:schemeClr val="tx1"/>
              </a:solidFill>
            </a:endParaRPr>
          </a:p>
        </p:txBody>
      </p:sp>
      <p:sp>
        <p:nvSpPr>
          <p:cNvPr id="5" name="Espace réservé du numéro de diapositive 4">
            <a:extLst>
              <a:ext uri="{FF2B5EF4-FFF2-40B4-BE49-F238E27FC236}">
                <a16:creationId xmlns:a16="http://schemas.microsoft.com/office/drawing/2014/main" id="{FFDF1770-D7E5-4A8A-85E5-30B4360DE5AF}"/>
              </a:ext>
            </a:extLst>
          </p:cNvPr>
          <p:cNvSpPr>
            <a:spLocks noGrp="1"/>
          </p:cNvSpPr>
          <p:nvPr>
            <p:ph type="sldNum" sz="quarter" idx="12"/>
          </p:nvPr>
        </p:nvSpPr>
        <p:spPr/>
        <p:txBody>
          <a:bodyPr/>
          <a:lstStyle/>
          <a:p>
            <a:fld id="{DF5659F9-612D-4A5E-A057-854B90781FF4}" type="slidenum">
              <a:rPr lang="fr-FR" smtClean="0"/>
              <a:t>29</a:t>
            </a:fld>
            <a:endParaRPr lang="fr-FR"/>
          </a:p>
        </p:txBody>
      </p:sp>
      <p:pic>
        <p:nvPicPr>
          <p:cNvPr id="6" name="Image 5">
            <a:extLst>
              <a:ext uri="{FF2B5EF4-FFF2-40B4-BE49-F238E27FC236}">
                <a16:creationId xmlns:a16="http://schemas.microsoft.com/office/drawing/2014/main" id="{FE5118E8-59B6-4C35-8A1D-EACA7BE41B4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088" y="6183016"/>
            <a:ext cx="456087" cy="611399"/>
          </a:xfrm>
          <a:prstGeom prst="rect">
            <a:avLst/>
          </a:prstGeom>
        </p:spPr>
      </p:pic>
      <p:sp>
        <p:nvSpPr>
          <p:cNvPr id="9" name="Titre 1">
            <a:extLst>
              <a:ext uri="{FF2B5EF4-FFF2-40B4-BE49-F238E27FC236}">
                <a16:creationId xmlns:a16="http://schemas.microsoft.com/office/drawing/2014/main" id="{6450C5B5-FA92-4B87-B8F8-EF8BB3141F4B}"/>
              </a:ext>
            </a:extLst>
          </p:cNvPr>
          <p:cNvSpPr>
            <a:spLocks noGrp="1"/>
          </p:cNvSpPr>
          <p:nvPr>
            <p:ph type="title"/>
          </p:nvPr>
        </p:nvSpPr>
        <p:spPr>
          <a:xfrm>
            <a:off x="507037" y="176469"/>
            <a:ext cx="10465763" cy="433132"/>
          </a:xfrm>
          <a:solidFill>
            <a:schemeClr val="bg1"/>
          </a:solidFill>
          <a:ln w="28575">
            <a:solidFill>
              <a:schemeClr val="tx1"/>
            </a:solidFill>
          </a:ln>
          <a:effectLst>
            <a:glow rad="101600">
              <a:schemeClr val="accent1">
                <a:satMod val="175000"/>
                <a:alpha val="40000"/>
              </a:schemeClr>
            </a:glow>
          </a:effectLst>
        </p:spPr>
        <p:txBody>
          <a:bodyPr anchor="ctr">
            <a:normAutofit fontScale="90000"/>
          </a:bodyPr>
          <a:lstStyle/>
          <a:p>
            <a:pPr algn="ctr"/>
            <a:r>
              <a:rPr lang="fr-FR" sz="3600" b="1" dirty="0">
                <a:solidFill>
                  <a:srgbClr val="000000"/>
                </a:solidFill>
                <a:latin typeface="Calibri" panose="020F0502020204030204" pitchFamily="34" charset="0"/>
              </a:rPr>
              <a:t>Comparatif Budget 2020 - Résultat 2019/2020 - Dépenses</a:t>
            </a:r>
            <a:endParaRPr lang="fr-FR" sz="3400" dirty="0"/>
          </a:p>
        </p:txBody>
      </p:sp>
      <p:sp>
        <p:nvSpPr>
          <p:cNvPr id="12" name="Explosion : 8 points 11">
            <a:extLst>
              <a:ext uri="{FF2B5EF4-FFF2-40B4-BE49-F238E27FC236}">
                <a16:creationId xmlns:a16="http://schemas.microsoft.com/office/drawing/2014/main" id="{0D8B3DBD-6A26-484D-9290-F17CDB1CB657}"/>
              </a:ext>
            </a:extLst>
          </p:cNvPr>
          <p:cNvSpPr/>
          <p:nvPr/>
        </p:nvSpPr>
        <p:spPr>
          <a:xfrm>
            <a:off x="10156506" y="1723341"/>
            <a:ext cx="1828741" cy="1361693"/>
          </a:xfrm>
          <a:prstGeom prst="irregularSeal1">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r"/>
            <a:r>
              <a:rPr lang="fr-FR" sz="1000" dirty="0"/>
              <a:t>             </a:t>
            </a:r>
            <a:r>
              <a:rPr lang="fr-FR" sz="1200" dirty="0"/>
              <a:t>❶</a:t>
            </a:r>
            <a:r>
              <a:rPr lang="fr-FR" sz="1300" b="1" dirty="0"/>
              <a:t>IMPACT COVID  </a:t>
            </a:r>
          </a:p>
        </p:txBody>
      </p:sp>
      <p:pic>
        <p:nvPicPr>
          <p:cNvPr id="13" name="Image 12" descr="Une image contenant lumière&#10;&#10;Description générée automatiquement">
            <a:extLst>
              <a:ext uri="{FF2B5EF4-FFF2-40B4-BE49-F238E27FC236}">
                <a16:creationId xmlns:a16="http://schemas.microsoft.com/office/drawing/2014/main" id="{4DC33F53-9628-4614-85F1-AA5B98F59EEB}"/>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10367337" y="2155703"/>
            <a:ext cx="425874" cy="496968"/>
          </a:xfrm>
          <a:prstGeom prst="rect">
            <a:avLst/>
          </a:prstGeom>
        </p:spPr>
      </p:pic>
      <p:sp>
        <p:nvSpPr>
          <p:cNvPr id="15" name="Rectangle 14">
            <a:extLst>
              <a:ext uri="{FF2B5EF4-FFF2-40B4-BE49-F238E27FC236}">
                <a16:creationId xmlns:a16="http://schemas.microsoft.com/office/drawing/2014/main" id="{FDF24026-22EB-4632-B138-6D6B6B0D0725}"/>
              </a:ext>
            </a:extLst>
          </p:cNvPr>
          <p:cNvSpPr/>
          <p:nvPr/>
        </p:nvSpPr>
        <p:spPr>
          <a:xfrm>
            <a:off x="9387746" y="1525252"/>
            <a:ext cx="546582" cy="246221"/>
          </a:xfrm>
          <a:prstGeom prst="rect">
            <a:avLst/>
          </a:prstGeom>
        </p:spPr>
        <p:txBody>
          <a:bodyPr wrap="square">
            <a:spAutoFit/>
          </a:bodyPr>
          <a:lstStyle/>
          <a:p>
            <a:r>
              <a:rPr lang="fr-FR" sz="1000" dirty="0"/>
              <a:t>❶</a:t>
            </a:r>
          </a:p>
        </p:txBody>
      </p:sp>
      <p:sp>
        <p:nvSpPr>
          <p:cNvPr id="17" name="Rectangle : carré corné 16">
            <a:extLst>
              <a:ext uri="{FF2B5EF4-FFF2-40B4-BE49-F238E27FC236}">
                <a16:creationId xmlns:a16="http://schemas.microsoft.com/office/drawing/2014/main" id="{6F23DC4C-A6A6-4036-99A5-FA09D3002801}"/>
              </a:ext>
            </a:extLst>
          </p:cNvPr>
          <p:cNvSpPr/>
          <p:nvPr/>
        </p:nvSpPr>
        <p:spPr>
          <a:xfrm>
            <a:off x="9934328" y="3986568"/>
            <a:ext cx="1528246" cy="637080"/>
          </a:xfrm>
          <a:prstGeom prst="foldedCorner">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b="1" dirty="0"/>
              <a:t>Cotisation assurance en hausse (sinistralité)</a:t>
            </a:r>
          </a:p>
        </p:txBody>
      </p:sp>
      <p:cxnSp>
        <p:nvCxnSpPr>
          <p:cNvPr id="18" name="Connecteur droit avec flèche 17">
            <a:extLst>
              <a:ext uri="{FF2B5EF4-FFF2-40B4-BE49-F238E27FC236}">
                <a16:creationId xmlns:a16="http://schemas.microsoft.com/office/drawing/2014/main" id="{35093589-9907-4ED9-813F-8C1AE8692116}"/>
              </a:ext>
            </a:extLst>
          </p:cNvPr>
          <p:cNvCxnSpPr>
            <a:cxnSpLocks/>
          </p:cNvCxnSpPr>
          <p:nvPr/>
        </p:nvCxnSpPr>
        <p:spPr>
          <a:xfrm flipV="1">
            <a:off x="9434238" y="4305108"/>
            <a:ext cx="391499" cy="14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Tableau 2">
            <a:extLst>
              <a:ext uri="{FF2B5EF4-FFF2-40B4-BE49-F238E27FC236}">
                <a16:creationId xmlns:a16="http://schemas.microsoft.com/office/drawing/2014/main" id="{CA79811A-48D1-48AA-B6B0-DCA21DF7C925}"/>
              </a:ext>
            </a:extLst>
          </p:cNvPr>
          <p:cNvGraphicFramePr>
            <a:graphicFrameLocks noGrp="1"/>
          </p:cNvGraphicFramePr>
          <p:nvPr>
            <p:extLst>
              <p:ext uri="{D42A27DB-BD31-4B8C-83A1-F6EECF244321}">
                <p14:modId xmlns:p14="http://schemas.microsoft.com/office/powerpoint/2010/main" val="1676888859"/>
              </p:ext>
            </p:extLst>
          </p:nvPr>
        </p:nvGraphicFramePr>
        <p:xfrm>
          <a:off x="629175" y="1528996"/>
          <a:ext cx="8800053" cy="4446744"/>
        </p:xfrm>
        <a:graphic>
          <a:graphicData uri="http://schemas.openxmlformats.org/drawingml/2006/table">
            <a:tbl>
              <a:tblPr/>
              <a:tblGrid>
                <a:gridCol w="3686872">
                  <a:extLst>
                    <a:ext uri="{9D8B030D-6E8A-4147-A177-3AD203B41FA5}">
                      <a16:colId xmlns:a16="http://schemas.microsoft.com/office/drawing/2014/main" val="3951562645"/>
                    </a:ext>
                  </a:extLst>
                </a:gridCol>
                <a:gridCol w="1036092">
                  <a:extLst>
                    <a:ext uri="{9D8B030D-6E8A-4147-A177-3AD203B41FA5}">
                      <a16:colId xmlns:a16="http://schemas.microsoft.com/office/drawing/2014/main" val="2824232738"/>
                    </a:ext>
                  </a:extLst>
                </a:gridCol>
                <a:gridCol w="1036092">
                  <a:extLst>
                    <a:ext uri="{9D8B030D-6E8A-4147-A177-3AD203B41FA5}">
                      <a16:colId xmlns:a16="http://schemas.microsoft.com/office/drawing/2014/main" val="3211192156"/>
                    </a:ext>
                  </a:extLst>
                </a:gridCol>
                <a:gridCol w="1036092">
                  <a:extLst>
                    <a:ext uri="{9D8B030D-6E8A-4147-A177-3AD203B41FA5}">
                      <a16:colId xmlns:a16="http://schemas.microsoft.com/office/drawing/2014/main" val="3295169966"/>
                    </a:ext>
                  </a:extLst>
                </a:gridCol>
                <a:gridCol w="1036092">
                  <a:extLst>
                    <a:ext uri="{9D8B030D-6E8A-4147-A177-3AD203B41FA5}">
                      <a16:colId xmlns:a16="http://schemas.microsoft.com/office/drawing/2014/main" val="587789941"/>
                    </a:ext>
                  </a:extLst>
                </a:gridCol>
                <a:gridCol w="968813">
                  <a:extLst>
                    <a:ext uri="{9D8B030D-6E8A-4147-A177-3AD203B41FA5}">
                      <a16:colId xmlns:a16="http://schemas.microsoft.com/office/drawing/2014/main" val="1155330679"/>
                    </a:ext>
                  </a:extLst>
                </a:gridCol>
              </a:tblGrid>
              <a:tr h="221231">
                <a:tc>
                  <a:txBody>
                    <a:bodyPr/>
                    <a:lstStyle/>
                    <a:p>
                      <a:pPr algn="l" fontAlgn="b"/>
                      <a:r>
                        <a:rPr lang="fr-FR" sz="1100" b="0" i="0" u="none" strike="noStrike">
                          <a:solidFill>
                            <a:srgbClr val="000000"/>
                          </a:solidFill>
                          <a:effectLst/>
                          <a:latin typeface="Calibri" panose="020F0502020204030204" pitchFamily="34" charset="0"/>
                        </a:rPr>
                        <a:t>6218 - Autre personnel extérieur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41 178,89</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51 000,00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24 177,79</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a:noFill/>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26 822,21</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dirty="0">
                          <a:solidFill>
                            <a:srgbClr val="000000"/>
                          </a:solidFill>
                          <a:effectLst/>
                          <a:latin typeface="Calibri" panose="020F0502020204030204" pitchFamily="34" charset="0"/>
                        </a:rPr>
                        <a:t>17 001,10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4254068547"/>
                  </a:ext>
                </a:extLst>
              </a:tr>
              <a:tr h="221231">
                <a:tc>
                  <a:txBody>
                    <a:bodyPr/>
                    <a:lstStyle/>
                    <a:p>
                      <a:pPr algn="l" fontAlgn="b"/>
                      <a:r>
                        <a:rPr lang="fr-FR" sz="1100" b="0" i="0" u="none" strike="noStrike" dirty="0">
                          <a:solidFill>
                            <a:srgbClr val="000000"/>
                          </a:solidFill>
                          <a:effectLst/>
                          <a:latin typeface="Calibri" panose="020F0502020204030204" pitchFamily="34" charset="0"/>
                        </a:rPr>
                        <a:t>6331 - Versement de transport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4 856,11</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5 000,00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4 848,88</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151,12</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7,23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272012888"/>
                  </a:ext>
                </a:extLst>
              </a:tr>
              <a:tr h="221231">
                <a:tc>
                  <a:txBody>
                    <a:bodyPr/>
                    <a:lstStyle/>
                    <a:p>
                      <a:pPr algn="l" fontAlgn="b"/>
                      <a:r>
                        <a:rPr lang="fr-FR" sz="1100" b="0" i="0" u="none" strike="noStrike">
                          <a:solidFill>
                            <a:srgbClr val="000000"/>
                          </a:solidFill>
                          <a:effectLst/>
                          <a:latin typeface="Calibri" panose="020F0502020204030204" pitchFamily="34" charset="0"/>
                        </a:rPr>
                        <a:t>6332 - Cotisations versées au F.N.A.L.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4 604,13</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5 000,00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4 706,96</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293,04</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9C0006"/>
                          </a:solidFill>
                          <a:effectLst/>
                          <a:latin typeface="Calibri" panose="020F0502020204030204" pitchFamily="34" charset="0"/>
                        </a:rPr>
                        <a:t>-102,83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2092310391"/>
                  </a:ext>
                </a:extLst>
              </a:tr>
              <a:tr h="221231">
                <a:tc>
                  <a:txBody>
                    <a:bodyPr/>
                    <a:lstStyle/>
                    <a:p>
                      <a:pPr algn="l" fontAlgn="b"/>
                      <a:r>
                        <a:rPr lang="fr-FR" sz="1100" b="0" i="0" u="none" strike="noStrike">
                          <a:solidFill>
                            <a:srgbClr val="000000"/>
                          </a:solidFill>
                          <a:effectLst/>
                          <a:latin typeface="Calibri" panose="020F0502020204030204" pitchFamily="34" charset="0"/>
                        </a:rPr>
                        <a:t>6336 - Cotisations CNFPT et Centres de gestion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19 339,30</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20 000,00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18 129,62</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1 870,38</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1 209,68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238003673"/>
                  </a:ext>
                </a:extLst>
              </a:tr>
              <a:tr h="221231">
                <a:tc>
                  <a:txBody>
                    <a:bodyPr/>
                    <a:lstStyle/>
                    <a:p>
                      <a:pPr algn="l" fontAlgn="b"/>
                      <a:r>
                        <a:rPr lang="fr-FR" sz="1100" b="0" i="0" u="none" strike="noStrike">
                          <a:solidFill>
                            <a:srgbClr val="000000"/>
                          </a:solidFill>
                          <a:effectLst/>
                          <a:latin typeface="Calibri" panose="020F0502020204030204" pitchFamily="34" charset="0"/>
                        </a:rPr>
                        <a:t>6338 - Autres impôts, taxes , ...sur rémunérations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2 870,32</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3 100,00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2 909,10</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190,90</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9C0006"/>
                          </a:solidFill>
                          <a:effectLst/>
                          <a:latin typeface="Calibri" panose="020F0502020204030204" pitchFamily="34" charset="0"/>
                        </a:rPr>
                        <a:t>-38,78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1028610496"/>
                  </a:ext>
                </a:extLst>
              </a:tr>
              <a:tr h="221231">
                <a:tc>
                  <a:txBody>
                    <a:bodyPr/>
                    <a:lstStyle/>
                    <a:p>
                      <a:pPr algn="l" fontAlgn="b"/>
                      <a:r>
                        <a:rPr lang="fr-FR" sz="1100" b="0" i="0" u="none" strike="noStrike">
                          <a:solidFill>
                            <a:srgbClr val="000000"/>
                          </a:solidFill>
                          <a:effectLst/>
                          <a:latin typeface="Calibri" panose="020F0502020204030204" pitchFamily="34" charset="0"/>
                        </a:rPr>
                        <a:t>64111 - Rémunération principale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798 972,94</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815 000,00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801 736,55</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13 263,45</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9C0006"/>
                          </a:solidFill>
                          <a:effectLst/>
                          <a:latin typeface="Calibri" panose="020F0502020204030204" pitchFamily="34" charset="0"/>
                        </a:rPr>
                        <a:t>-2 763,61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4248071333"/>
                  </a:ext>
                </a:extLst>
              </a:tr>
              <a:tr h="221231">
                <a:tc>
                  <a:txBody>
                    <a:bodyPr/>
                    <a:lstStyle/>
                    <a:p>
                      <a:pPr algn="l" fontAlgn="b"/>
                      <a:r>
                        <a:rPr lang="fr-FR" sz="1100" b="0" i="0" u="none" strike="noStrike">
                          <a:solidFill>
                            <a:srgbClr val="000000"/>
                          </a:solidFill>
                          <a:effectLst/>
                          <a:latin typeface="Calibri" panose="020F0502020204030204" pitchFamily="34" charset="0"/>
                        </a:rPr>
                        <a:t>64112 - NBI, SFT et indemnité de résidence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33 090,82</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33 000,00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34 686,14</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9C0006"/>
                          </a:solidFill>
                          <a:effectLst/>
                          <a:latin typeface="Calibri" panose="020F0502020204030204" pitchFamily="34" charset="0"/>
                        </a:rPr>
                        <a:t>-1 686,14</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100" b="0" i="0" u="none" strike="noStrike">
                          <a:solidFill>
                            <a:srgbClr val="9C0006"/>
                          </a:solidFill>
                          <a:effectLst/>
                          <a:latin typeface="Calibri" panose="020F0502020204030204" pitchFamily="34" charset="0"/>
                        </a:rPr>
                        <a:t>-1 595,32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1580677633"/>
                  </a:ext>
                </a:extLst>
              </a:tr>
              <a:tr h="221231">
                <a:tc>
                  <a:txBody>
                    <a:bodyPr/>
                    <a:lstStyle/>
                    <a:p>
                      <a:pPr algn="l" fontAlgn="b"/>
                      <a:r>
                        <a:rPr lang="fr-FR" sz="1100" b="0" i="0" u="none" strike="noStrike">
                          <a:solidFill>
                            <a:srgbClr val="000000"/>
                          </a:solidFill>
                          <a:effectLst/>
                          <a:latin typeface="Calibri" panose="020F0502020204030204" pitchFamily="34" charset="0"/>
                        </a:rPr>
                        <a:t>64118 - Autres indemnités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308 025,14</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326 000,00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330 628,94</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9C0006"/>
                          </a:solidFill>
                          <a:effectLst/>
                          <a:latin typeface="Calibri" panose="020F0502020204030204" pitchFamily="34" charset="0"/>
                        </a:rPr>
                        <a:t>-4 628,94</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100" b="0" i="0" u="none" strike="noStrike">
                          <a:solidFill>
                            <a:srgbClr val="9C0006"/>
                          </a:solidFill>
                          <a:effectLst/>
                          <a:latin typeface="Calibri" panose="020F0502020204030204" pitchFamily="34" charset="0"/>
                        </a:rPr>
                        <a:t>-22 603,80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2578839586"/>
                  </a:ext>
                </a:extLst>
              </a:tr>
              <a:tr h="221231">
                <a:tc>
                  <a:txBody>
                    <a:bodyPr/>
                    <a:lstStyle/>
                    <a:p>
                      <a:pPr algn="l" fontAlgn="b"/>
                      <a:r>
                        <a:rPr lang="fr-FR" sz="1100" b="0" i="0" u="none" strike="noStrike">
                          <a:solidFill>
                            <a:srgbClr val="000000"/>
                          </a:solidFill>
                          <a:effectLst/>
                          <a:latin typeface="Calibri" panose="020F0502020204030204" pitchFamily="34" charset="0"/>
                        </a:rPr>
                        <a:t>64131 - Rémunérations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153 478,77</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181 000,00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156 723,76</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24 276,24</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9C0006"/>
                          </a:solidFill>
                          <a:effectLst/>
                          <a:latin typeface="Calibri" panose="020F0502020204030204" pitchFamily="34" charset="0"/>
                        </a:rPr>
                        <a:t>-3 244,99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3295313247"/>
                  </a:ext>
                </a:extLst>
              </a:tr>
              <a:tr h="221231">
                <a:tc>
                  <a:txBody>
                    <a:bodyPr/>
                    <a:lstStyle/>
                    <a:p>
                      <a:pPr algn="l" fontAlgn="b"/>
                      <a:r>
                        <a:rPr lang="fr-FR" sz="1100" b="0" i="0" u="none" strike="noStrike">
                          <a:solidFill>
                            <a:srgbClr val="000000"/>
                          </a:solidFill>
                          <a:effectLst/>
                          <a:latin typeface="Calibri" panose="020F0502020204030204" pitchFamily="34" charset="0"/>
                        </a:rPr>
                        <a:t>6451 - Cotisations à l'U.R.S.S.A.F.</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166 428,34</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197 000,00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171 311,55</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25 688,45</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9C0006"/>
                          </a:solidFill>
                          <a:effectLst/>
                          <a:latin typeface="Calibri" panose="020F0502020204030204" pitchFamily="34" charset="0"/>
                        </a:rPr>
                        <a:t>-4 883,21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2509635121"/>
                  </a:ext>
                </a:extLst>
              </a:tr>
              <a:tr h="221231">
                <a:tc>
                  <a:txBody>
                    <a:bodyPr/>
                    <a:lstStyle/>
                    <a:p>
                      <a:pPr algn="l" fontAlgn="b"/>
                      <a:r>
                        <a:rPr lang="fr-FR" sz="1100" b="0" i="0" u="none" strike="noStrike">
                          <a:solidFill>
                            <a:srgbClr val="000000"/>
                          </a:solidFill>
                          <a:effectLst/>
                          <a:latin typeface="Calibri" panose="020F0502020204030204" pitchFamily="34" charset="0"/>
                        </a:rPr>
                        <a:t>6453 - Cotisations aux caisses de retraite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252 838,92</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264 000,00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259 591,77</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4 408,23</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9C0006"/>
                          </a:solidFill>
                          <a:effectLst/>
                          <a:latin typeface="Calibri" panose="020F0502020204030204" pitchFamily="34" charset="0"/>
                        </a:rPr>
                        <a:t>-6 752,85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1126796090"/>
                  </a:ext>
                </a:extLst>
              </a:tr>
              <a:tr h="221231">
                <a:tc>
                  <a:txBody>
                    <a:bodyPr/>
                    <a:lstStyle/>
                    <a:p>
                      <a:pPr algn="l" fontAlgn="b"/>
                      <a:r>
                        <a:rPr lang="fr-FR" sz="1100" b="0" i="0" u="none" strike="noStrike">
                          <a:solidFill>
                            <a:srgbClr val="000000"/>
                          </a:solidFill>
                          <a:effectLst/>
                          <a:latin typeface="Calibri" panose="020F0502020204030204" pitchFamily="34" charset="0"/>
                        </a:rPr>
                        <a:t>6454 - Cotisations aux A.S.S.E.D.I.C</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6 310,62</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7 300,00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6 345,52</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954,48</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9C0006"/>
                          </a:solidFill>
                          <a:effectLst/>
                          <a:latin typeface="Calibri" panose="020F0502020204030204" pitchFamily="34" charset="0"/>
                        </a:rPr>
                        <a:t>-34,90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2851127141"/>
                  </a:ext>
                </a:extLst>
              </a:tr>
              <a:tr h="221231">
                <a:tc>
                  <a:txBody>
                    <a:bodyPr/>
                    <a:lstStyle/>
                    <a:p>
                      <a:pPr algn="l" fontAlgn="b"/>
                      <a:r>
                        <a:rPr lang="fr-FR" sz="1100" b="0" i="0" u="none" strike="noStrike">
                          <a:solidFill>
                            <a:srgbClr val="000000"/>
                          </a:solidFill>
                          <a:effectLst/>
                          <a:latin typeface="Calibri" panose="020F0502020204030204" pitchFamily="34" charset="0"/>
                        </a:rPr>
                        <a:t>6455 - Cotisations pour assurance du personnel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29 354,62</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40 300,00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40 190,31</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109,69</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9C0006"/>
                          </a:solidFill>
                          <a:effectLst/>
                          <a:latin typeface="Calibri" panose="020F0502020204030204" pitchFamily="34" charset="0"/>
                        </a:rPr>
                        <a:t>-10 835,69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3189486514"/>
                  </a:ext>
                </a:extLst>
              </a:tr>
              <a:tr h="221231">
                <a:tc>
                  <a:txBody>
                    <a:bodyPr/>
                    <a:lstStyle/>
                    <a:p>
                      <a:pPr algn="l" fontAlgn="b"/>
                      <a:r>
                        <a:rPr lang="fr-FR" sz="1100" b="0" i="0" u="none" strike="noStrike">
                          <a:solidFill>
                            <a:srgbClr val="000000"/>
                          </a:solidFill>
                          <a:effectLst/>
                          <a:latin typeface="Calibri" panose="020F0502020204030204" pitchFamily="34" charset="0"/>
                        </a:rPr>
                        <a:t>6456 - Versement au F.N.C du supplément familial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619,00</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1 000,00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1 000,00</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619,00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538416798"/>
                  </a:ext>
                </a:extLst>
              </a:tr>
              <a:tr h="221231">
                <a:tc>
                  <a:txBody>
                    <a:bodyPr/>
                    <a:lstStyle/>
                    <a:p>
                      <a:pPr algn="l" fontAlgn="b"/>
                      <a:r>
                        <a:rPr lang="fr-FR" sz="1100" b="0" i="0" u="none" strike="noStrike">
                          <a:solidFill>
                            <a:srgbClr val="000000"/>
                          </a:solidFill>
                          <a:effectLst/>
                          <a:latin typeface="Calibri" panose="020F0502020204030204" pitchFamily="34" charset="0"/>
                        </a:rPr>
                        <a:t>6458 - Cotisations aux autres organismes sociaux</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8 624,20</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12 000,00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10 429,76</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1 570,24</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9C0006"/>
                          </a:solidFill>
                          <a:effectLst/>
                          <a:latin typeface="Calibri" panose="020F0502020204030204" pitchFamily="34" charset="0"/>
                        </a:rPr>
                        <a:t>-1 805,56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3975044939"/>
                  </a:ext>
                </a:extLst>
              </a:tr>
              <a:tr h="221231">
                <a:tc>
                  <a:txBody>
                    <a:bodyPr/>
                    <a:lstStyle/>
                    <a:p>
                      <a:pPr algn="l" fontAlgn="b"/>
                      <a:r>
                        <a:rPr lang="fr-FR" sz="1100" b="0" i="0" u="none" strike="noStrike">
                          <a:solidFill>
                            <a:srgbClr val="000000"/>
                          </a:solidFill>
                          <a:effectLst/>
                          <a:latin typeface="Calibri" panose="020F0502020204030204" pitchFamily="34" charset="0"/>
                        </a:rPr>
                        <a:t>64731 - Versés directement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1 667,11</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9 300,00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6 590,90</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2 709,10</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9C0006"/>
                          </a:solidFill>
                          <a:effectLst/>
                          <a:latin typeface="Calibri" panose="020F0502020204030204" pitchFamily="34" charset="0"/>
                        </a:rPr>
                        <a:t>-4 923,79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4038154954"/>
                  </a:ext>
                </a:extLst>
              </a:tr>
              <a:tr h="221231">
                <a:tc>
                  <a:txBody>
                    <a:bodyPr/>
                    <a:lstStyle/>
                    <a:p>
                      <a:pPr algn="l" fontAlgn="b"/>
                      <a:r>
                        <a:rPr lang="fr-FR" sz="1100" b="0" i="0" u="none" strike="noStrike">
                          <a:solidFill>
                            <a:srgbClr val="000000"/>
                          </a:solidFill>
                          <a:effectLst/>
                          <a:latin typeface="Calibri" panose="020F0502020204030204" pitchFamily="34" charset="0"/>
                        </a:rPr>
                        <a:t>6474 - Versements aux autres oeuvres sociales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9 936,00</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10 300,00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10 882,67</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9C0006"/>
                          </a:solidFill>
                          <a:effectLst/>
                          <a:latin typeface="Calibri" panose="020F0502020204030204" pitchFamily="34" charset="0"/>
                        </a:rPr>
                        <a:t>-582,67</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100" b="0" i="0" u="none" strike="noStrike">
                          <a:solidFill>
                            <a:srgbClr val="9C0006"/>
                          </a:solidFill>
                          <a:effectLst/>
                          <a:latin typeface="Calibri" panose="020F0502020204030204" pitchFamily="34" charset="0"/>
                        </a:rPr>
                        <a:t>-946,67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3728694943"/>
                  </a:ext>
                </a:extLst>
              </a:tr>
              <a:tr h="221231">
                <a:tc>
                  <a:txBody>
                    <a:bodyPr/>
                    <a:lstStyle/>
                    <a:p>
                      <a:pPr algn="l" fontAlgn="b"/>
                      <a:r>
                        <a:rPr lang="fr-FR" sz="1100" b="0" i="0" u="none" strike="noStrike">
                          <a:solidFill>
                            <a:srgbClr val="000000"/>
                          </a:solidFill>
                          <a:effectLst/>
                          <a:latin typeface="Calibri" panose="020F0502020204030204" pitchFamily="34" charset="0"/>
                        </a:rPr>
                        <a:t>6475 - Médecine du travail, pharmacie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3 614,83</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4 700,00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4 888,50</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9C0006"/>
                          </a:solidFill>
                          <a:effectLst/>
                          <a:latin typeface="Calibri" panose="020F0502020204030204" pitchFamily="34" charset="0"/>
                        </a:rPr>
                        <a:t>-188,50</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100" b="0" i="0" u="none" strike="noStrike">
                          <a:solidFill>
                            <a:srgbClr val="9C0006"/>
                          </a:solidFill>
                          <a:effectLst/>
                          <a:latin typeface="Calibri" panose="020F0502020204030204" pitchFamily="34" charset="0"/>
                        </a:rPr>
                        <a:t>-1 273,67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2851220460"/>
                  </a:ext>
                </a:extLst>
              </a:tr>
              <a:tr h="221231">
                <a:tc>
                  <a:txBody>
                    <a:bodyPr/>
                    <a:lstStyle/>
                    <a:p>
                      <a:pPr algn="l" fontAlgn="b"/>
                      <a:r>
                        <a:rPr lang="fr-FR" sz="1100" b="0" i="0" u="none" strike="noStrike">
                          <a:solidFill>
                            <a:srgbClr val="000000"/>
                          </a:solidFill>
                          <a:effectLst/>
                          <a:latin typeface="Calibri" panose="020F0502020204030204" pitchFamily="34" charset="0"/>
                        </a:rPr>
                        <a:t>6488 - Autres charges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60 715,00</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56 000,00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48 797,00</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7 203,00</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100" b="0" i="0" u="none" strike="noStrike">
                          <a:solidFill>
                            <a:srgbClr val="000000"/>
                          </a:solidFill>
                          <a:effectLst/>
                          <a:latin typeface="Calibri" panose="020F0502020204030204" pitchFamily="34" charset="0"/>
                        </a:rPr>
                        <a:t>11 918,00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963696541"/>
                  </a:ext>
                </a:extLst>
              </a:tr>
              <a:tr h="243355">
                <a:tc>
                  <a:txBody>
                    <a:bodyPr/>
                    <a:lstStyle/>
                    <a:p>
                      <a:pPr algn="l" fontAlgn="b"/>
                      <a:r>
                        <a:rPr lang="fr-FR" sz="1200" b="1" i="0" u="none" strike="noStrike">
                          <a:solidFill>
                            <a:srgbClr val="000000"/>
                          </a:solidFill>
                          <a:effectLst/>
                          <a:latin typeface="Calibri" panose="020F0502020204030204" pitchFamily="34" charset="0"/>
                        </a:rPr>
                        <a:t>012 - Charges de personnel et frais assimilés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r" fontAlgn="b"/>
                      <a:r>
                        <a:rPr lang="fr-FR" sz="1200" b="1" i="0" u="none" strike="noStrike">
                          <a:solidFill>
                            <a:srgbClr val="000000"/>
                          </a:solidFill>
                          <a:effectLst/>
                          <a:latin typeface="Calibri" panose="020F0502020204030204" pitchFamily="34" charset="0"/>
                        </a:rPr>
                        <a:t>1 906 525,06</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r" fontAlgn="b"/>
                      <a:r>
                        <a:rPr lang="fr-FR" sz="1200" b="1" i="0" u="none" strike="noStrike">
                          <a:solidFill>
                            <a:srgbClr val="000000"/>
                          </a:solidFill>
                          <a:effectLst/>
                          <a:latin typeface="Calibri" panose="020F0502020204030204" pitchFamily="34" charset="0"/>
                        </a:rPr>
                        <a:t>2 041 000,00</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r" fontAlgn="b"/>
                      <a:r>
                        <a:rPr lang="fr-FR" sz="1200" b="1" i="0" u="none" strike="noStrike">
                          <a:solidFill>
                            <a:srgbClr val="000000"/>
                          </a:solidFill>
                          <a:effectLst/>
                          <a:latin typeface="Calibri" panose="020F0502020204030204" pitchFamily="34" charset="0"/>
                        </a:rPr>
                        <a:t>1 937 575,72</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r" fontAlgn="b"/>
                      <a:r>
                        <a:rPr lang="fr-FR" sz="1200" b="1" i="0" u="none" strike="noStrike">
                          <a:solidFill>
                            <a:srgbClr val="000000"/>
                          </a:solidFill>
                          <a:effectLst/>
                          <a:latin typeface="Calibri" panose="020F0502020204030204" pitchFamily="34" charset="0"/>
                        </a:rPr>
                        <a:t>103 424,28</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99FF33"/>
                    </a:solidFill>
                  </a:tcPr>
                </a:tc>
                <a:tc>
                  <a:txBody>
                    <a:bodyPr/>
                    <a:lstStyle/>
                    <a:p>
                      <a:pPr algn="r" fontAlgn="b"/>
                      <a:r>
                        <a:rPr lang="fr-FR" sz="1200" b="1" i="0" u="none" strike="noStrike" dirty="0">
                          <a:solidFill>
                            <a:srgbClr val="9C0006"/>
                          </a:solidFill>
                          <a:effectLst/>
                          <a:latin typeface="Calibri" panose="020F0502020204030204" pitchFamily="34" charset="0"/>
                        </a:rPr>
                        <a:t>-31 050,66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480387867"/>
                  </a:ext>
                </a:extLst>
              </a:tr>
            </a:tbl>
          </a:graphicData>
        </a:graphic>
      </p:graphicFrame>
      <p:graphicFrame>
        <p:nvGraphicFramePr>
          <p:cNvPr id="8" name="Objet 7">
            <a:extLst>
              <a:ext uri="{FF2B5EF4-FFF2-40B4-BE49-F238E27FC236}">
                <a16:creationId xmlns:a16="http://schemas.microsoft.com/office/drawing/2014/main" id="{83AFB5E4-5898-4059-A7CA-B3E8CE3C1D9D}"/>
              </a:ext>
            </a:extLst>
          </p:cNvPr>
          <p:cNvGraphicFramePr>
            <a:graphicFrameLocks noChangeAspect="1"/>
          </p:cNvGraphicFramePr>
          <p:nvPr>
            <p:extLst>
              <p:ext uri="{D42A27DB-BD31-4B8C-83A1-F6EECF244321}">
                <p14:modId xmlns:p14="http://schemas.microsoft.com/office/powerpoint/2010/main" val="2437803224"/>
              </p:ext>
            </p:extLst>
          </p:nvPr>
        </p:nvGraphicFramePr>
        <p:xfrm>
          <a:off x="592540" y="1028284"/>
          <a:ext cx="8858776" cy="496968"/>
        </p:xfrm>
        <a:graphic>
          <a:graphicData uri="http://schemas.openxmlformats.org/presentationml/2006/ole">
            <mc:AlternateContent xmlns:mc="http://schemas.openxmlformats.org/markup-compatibility/2006">
              <mc:Choice xmlns:v="urn:schemas-microsoft-com:vml" Requires="v">
                <p:oleObj spid="_x0000_s2064" name="Worksheet" r:id="rId6" imgW="8286772" imgH="485794" progId="Excel.Sheet.12">
                  <p:embed/>
                </p:oleObj>
              </mc:Choice>
              <mc:Fallback>
                <p:oleObj name="Worksheet" r:id="rId6" imgW="8286772" imgH="485794" progId="Excel.Sheet.12">
                  <p:embed/>
                  <p:pic>
                    <p:nvPicPr>
                      <p:cNvPr id="0" name=""/>
                      <p:cNvPicPr/>
                      <p:nvPr/>
                    </p:nvPicPr>
                    <p:blipFill>
                      <a:blip r:embed="rId7"/>
                      <a:stretch>
                        <a:fillRect/>
                      </a:stretch>
                    </p:blipFill>
                    <p:spPr>
                      <a:xfrm>
                        <a:off x="592540" y="1028284"/>
                        <a:ext cx="8858776" cy="496968"/>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F94F8379-DC97-4FEB-9DE7-E55E87084D8F}"/>
              </a:ext>
            </a:extLst>
          </p:cNvPr>
          <p:cNvSpPr/>
          <p:nvPr/>
        </p:nvSpPr>
        <p:spPr>
          <a:xfrm>
            <a:off x="9387746" y="5525182"/>
            <a:ext cx="546582" cy="246221"/>
          </a:xfrm>
          <a:prstGeom prst="rect">
            <a:avLst/>
          </a:prstGeom>
        </p:spPr>
        <p:txBody>
          <a:bodyPr wrap="square">
            <a:spAutoFit/>
          </a:bodyPr>
          <a:lstStyle/>
          <a:p>
            <a:r>
              <a:rPr lang="fr-FR" sz="1000" dirty="0"/>
              <a:t>❶</a:t>
            </a:r>
          </a:p>
        </p:txBody>
      </p:sp>
      <p:sp>
        <p:nvSpPr>
          <p:cNvPr id="16" name="Flèche droite 1">
            <a:hlinkClick r:id="rId8" action="ppaction://hlinksldjump"/>
            <a:extLst>
              <a:ext uri="{FF2B5EF4-FFF2-40B4-BE49-F238E27FC236}">
                <a16:creationId xmlns:a16="http://schemas.microsoft.com/office/drawing/2014/main" id="{72064BB7-59D2-476D-AB62-B289FBED0696}"/>
              </a:ext>
            </a:extLst>
          </p:cNvPr>
          <p:cNvSpPr/>
          <p:nvPr/>
        </p:nvSpPr>
        <p:spPr>
          <a:xfrm>
            <a:off x="9465863" y="5771403"/>
            <a:ext cx="615954" cy="176022"/>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annexe</a:t>
            </a:r>
          </a:p>
        </p:txBody>
      </p:sp>
    </p:spTree>
    <p:extLst>
      <p:ext uri="{BB962C8B-B14F-4D97-AF65-F5344CB8AC3E}">
        <p14:creationId xmlns:p14="http://schemas.microsoft.com/office/powerpoint/2010/main" val="2276392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47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AFF3FA-DCE9-4A8D-AF41-1CDD89581507}"/>
              </a:ext>
            </a:extLst>
          </p:cNvPr>
          <p:cNvSpPr>
            <a:spLocks noGrp="1"/>
          </p:cNvSpPr>
          <p:nvPr>
            <p:ph type="ctrTitle"/>
          </p:nvPr>
        </p:nvSpPr>
        <p:spPr>
          <a:xfrm>
            <a:off x="657225" y="136525"/>
            <a:ext cx="10010775" cy="2425700"/>
          </a:xfrm>
        </p:spPr>
        <p:txBody>
          <a:bodyPr>
            <a:normAutofit/>
          </a:bodyPr>
          <a:lstStyle/>
          <a:p>
            <a:pPr>
              <a:lnSpc>
                <a:spcPct val="100000"/>
              </a:lnSpc>
            </a:pPr>
            <a:r>
              <a:rPr lang="fr-FR" sz="5000" dirty="0">
                <a:latin typeface="Calibri" panose="020F0502020204030204" pitchFamily="34" charset="0"/>
                <a:cs typeface="Calibri" panose="020F0502020204030204" pitchFamily="34" charset="0"/>
              </a:rPr>
              <a:t>Ville de Lentilly</a:t>
            </a:r>
            <a:br>
              <a:rPr lang="fr-FR" sz="5000" dirty="0">
                <a:latin typeface="Calibri" panose="020F0502020204030204" pitchFamily="34" charset="0"/>
                <a:cs typeface="Calibri" panose="020F0502020204030204" pitchFamily="34" charset="0"/>
              </a:rPr>
            </a:br>
            <a:r>
              <a:rPr lang="fr-FR" sz="5000" dirty="0">
                <a:latin typeface="Calibri" panose="020F0502020204030204" pitchFamily="34" charset="0"/>
                <a:cs typeface="Calibri" panose="020F0502020204030204" pitchFamily="34" charset="0"/>
              </a:rPr>
              <a:t>Compte Administratif 2020</a:t>
            </a:r>
            <a:br>
              <a:rPr lang="fr-FR" sz="5000" dirty="0">
                <a:latin typeface="Calibri" panose="020F0502020204030204" pitchFamily="34" charset="0"/>
                <a:cs typeface="Calibri" panose="020F0502020204030204" pitchFamily="34" charset="0"/>
              </a:rPr>
            </a:br>
            <a:r>
              <a:rPr lang="fr-FR" sz="5000" dirty="0">
                <a:latin typeface="Calibri" panose="020F0502020204030204" pitchFamily="34" charset="0"/>
                <a:cs typeface="Calibri" panose="020F0502020204030204" pitchFamily="34" charset="0"/>
              </a:rPr>
              <a:t>Budget primitif 2021</a:t>
            </a:r>
          </a:p>
        </p:txBody>
      </p:sp>
      <p:pic>
        <p:nvPicPr>
          <p:cNvPr id="4" name="Image 3">
            <a:extLst>
              <a:ext uri="{FF2B5EF4-FFF2-40B4-BE49-F238E27FC236}">
                <a16:creationId xmlns:a16="http://schemas.microsoft.com/office/drawing/2014/main" id="{26FB8E22-F420-4CC9-BE36-3F82592B1BFC}"/>
              </a:ext>
            </a:extLst>
          </p:cNvPr>
          <p:cNvPicPr>
            <a:picLocks noChangeAspect="1"/>
          </p:cNvPicPr>
          <p:nvPr/>
        </p:nvPicPr>
        <p:blipFill>
          <a:blip r:embed="rId2"/>
          <a:stretch>
            <a:fillRect/>
          </a:stretch>
        </p:blipFill>
        <p:spPr>
          <a:xfrm>
            <a:off x="1829634" y="2684686"/>
            <a:ext cx="8060152" cy="3549202"/>
          </a:xfrm>
          <a:prstGeom prst="rect">
            <a:avLst/>
          </a:prstGeom>
        </p:spPr>
      </p:pic>
      <p:sp>
        <p:nvSpPr>
          <p:cNvPr id="5" name="Espace réservé du pied de page 4">
            <a:extLst>
              <a:ext uri="{FF2B5EF4-FFF2-40B4-BE49-F238E27FC236}">
                <a16:creationId xmlns:a16="http://schemas.microsoft.com/office/drawing/2014/main" id="{5986E941-6D5F-4445-A304-FB9A165CA58D}"/>
              </a:ext>
            </a:extLst>
          </p:cNvPr>
          <p:cNvSpPr>
            <a:spLocks noGrp="1"/>
          </p:cNvSpPr>
          <p:nvPr>
            <p:ph type="ftr" sz="quarter" idx="11"/>
          </p:nvPr>
        </p:nvSpPr>
        <p:spPr>
          <a:xfrm>
            <a:off x="2298583" y="6356350"/>
            <a:ext cx="7122254" cy="365125"/>
          </a:xfrm>
        </p:spPr>
        <p:txBody>
          <a:bodyPr/>
          <a:lstStyle/>
          <a:p>
            <a:r>
              <a:rPr lang="fr-FR" b="1">
                <a:solidFill>
                  <a:schemeClr val="tx1"/>
                </a:solidFill>
              </a:rPr>
              <a:t>VILLE DE LENTILLY - CONSEIL MUNICIPAL DU 31 MARS 2021 - CA 2020 - BP 2021</a:t>
            </a:r>
            <a:endParaRPr lang="fr-FR" b="1" dirty="0">
              <a:solidFill>
                <a:schemeClr val="tx1"/>
              </a:solidFill>
            </a:endParaRPr>
          </a:p>
        </p:txBody>
      </p:sp>
      <p:pic>
        <p:nvPicPr>
          <p:cNvPr id="6" name="Image 5">
            <a:extLst>
              <a:ext uri="{FF2B5EF4-FFF2-40B4-BE49-F238E27FC236}">
                <a16:creationId xmlns:a16="http://schemas.microsoft.com/office/drawing/2014/main" id="{DB1044CE-C89D-42B4-B129-39C09227EB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922" y="5750837"/>
            <a:ext cx="727528" cy="975274"/>
          </a:xfrm>
          <a:prstGeom prst="rect">
            <a:avLst/>
          </a:prstGeom>
        </p:spPr>
      </p:pic>
      <p:sp>
        <p:nvSpPr>
          <p:cNvPr id="7" name="Espace réservé du numéro de diapositive 6">
            <a:extLst>
              <a:ext uri="{FF2B5EF4-FFF2-40B4-BE49-F238E27FC236}">
                <a16:creationId xmlns:a16="http://schemas.microsoft.com/office/drawing/2014/main" id="{82814E43-498B-4565-A7A2-726654929B7B}"/>
              </a:ext>
            </a:extLst>
          </p:cNvPr>
          <p:cNvSpPr>
            <a:spLocks noGrp="1"/>
          </p:cNvSpPr>
          <p:nvPr>
            <p:ph type="sldNum" sz="quarter" idx="12"/>
          </p:nvPr>
        </p:nvSpPr>
        <p:spPr/>
        <p:txBody>
          <a:bodyPr/>
          <a:lstStyle/>
          <a:p>
            <a:fld id="{DF5659F9-612D-4A5E-A057-854B90781FF4}" type="slidenum">
              <a:rPr lang="fr-FR" smtClean="0"/>
              <a:t>3</a:t>
            </a:fld>
            <a:endParaRPr lang="fr-FR" dirty="0"/>
          </a:p>
        </p:txBody>
      </p:sp>
    </p:spTree>
    <p:extLst>
      <p:ext uri="{BB962C8B-B14F-4D97-AF65-F5344CB8AC3E}">
        <p14:creationId xmlns:p14="http://schemas.microsoft.com/office/powerpoint/2010/main" val="3883373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18B9FBFF-1616-497B-9F19-867736C1B967}"/>
              </a:ext>
            </a:extLst>
          </p:cNvPr>
          <p:cNvSpPr>
            <a:spLocks noGrp="1"/>
          </p:cNvSpPr>
          <p:nvPr>
            <p:ph type="ftr" sz="quarter" idx="11"/>
          </p:nvPr>
        </p:nvSpPr>
        <p:spPr>
          <a:xfrm>
            <a:off x="2474752" y="6431851"/>
            <a:ext cx="6391712" cy="365125"/>
          </a:xfrm>
        </p:spPr>
        <p:txBody>
          <a:bodyPr/>
          <a:lstStyle/>
          <a:p>
            <a:r>
              <a:rPr lang="fr-FR" b="1">
                <a:solidFill>
                  <a:schemeClr val="tx1"/>
                </a:solidFill>
              </a:rPr>
              <a:t>VILLE DE LENTILLY - CONSEIL MUNICIPAL DU 31 MARS 2021 - CA 2020 - BP 2021</a:t>
            </a:r>
          </a:p>
        </p:txBody>
      </p:sp>
      <p:sp>
        <p:nvSpPr>
          <p:cNvPr id="5" name="Espace réservé du numéro de diapositive 4">
            <a:extLst>
              <a:ext uri="{FF2B5EF4-FFF2-40B4-BE49-F238E27FC236}">
                <a16:creationId xmlns:a16="http://schemas.microsoft.com/office/drawing/2014/main" id="{2EAA524B-1AFB-4972-835E-78FB4B9BF276}"/>
              </a:ext>
            </a:extLst>
          </p:cNvPr>
          <p:cNvSpPr>
            <a:spLocks noGrp="1"/>
          </p:cNvSpPr>
          <p:nvPr>
            <p:ph type="sldNum" sz="quarter" idx="12"/>
          </p:nvPr>
        </p:nvSpPr>
        <p:spPr/>
        <p:txBody>
          <a:bodyPr/>
          <a:lstStyle/>
          <a:p>
            <a:fld id="{DF5659F9-612D-4A5E-A057-854B90781FF4}" type="slidenum">
              <a:rPr lang="fr-FR" smtClean="0"/>
              <a:t>30</a:t>
            </a:fld>
            <a:endParaRPr lang="fr-FR"/>
          </a:p>
        </p:txBody>
      </p:sp>
      <p:pic>
        <p:nvPicPr>
          <p:cNvPr id="6" name="Image 5">
            <a:extLst>
              <a:ext uri="{FF2B5EF4-FFF2-40B4-BE49-F238E27FC236}">
                <a16:creationId xmlns:a16="http://schemas.microsoft.com/office/drawing/2014/main" id="{7F1F6BFE-12F3-4AAF-9160-6F31D60BA55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088" y="6183016"/>
            <a:ext cx="456087" cy="611399"/>
          </a:xfrm>
          <a:prstGeom prst="rect">
            <a:avLst/>
          </a:prstGeom>
        </p:spPr>
      </p:pic>
      <p:sp>
        <p:nvSpPr>
          <p:cNvPr id="7" name="Titre 1">
            <a:extLst>
              <a:ext uri="{FF2B5EF4-FFF2-40B4-BE49-F238E27FC236}">
                <a16:creationId xmlns:a16="http://schemas.microsoft.com/office/drawing/2014/main" id="{8B4173B2-1DE9-4836-9510-1282D2D39914}"/>
              </a:ext>
            </a:extLst>
          </p:cNvPr>
          <p:cNvSpPr>
            <a:spLocks noGrp="1"/>
          </p:cNvSpPr>
          <p:nvPr>
            <p:ph type="title"/>
          </p:nvPr>
        </p:nvSpPr>
        <p:spPr>
          <a:xfrm>
            <a:off x="507037" y="176469"/>
            <a:ext cx="10465763" cy="433132"/>
          </a:xfrm>
          <a:solidFill>
            <a:schemeClr val="bg1"/>
          </a:solidFill>
          <a:ln w="28575">
            <a:solidFill>
              <a:schemeClr val="tx1"/>
            </a:solidFill>
          </a:ln>
          <a:effectLst>
            <a:glow rad="101600">
              <a:schemeClr val="accent1">
                <a:satMod val="175000"/>
                <a:alpha val="40000"/>
              </a:schemeClr>
            </a:glow>
          </a:effectLst>
        </p:spPr>
        <p:txBody>
          <a:bodyPr anchor="ctr">
            <a:normAutofit fontScale="90000"/>
          </a:bodyPr>
          <a:lstStyle/>
          <a:p>
            <a:pPr algn="ctr"/>
            <a:r>
              <a:rPr lang="fr-FR" sz="3600" b="1" dirty="0">
                <a:solidFill>
                  <a:srgbClr val="000000"/>
                </a:solidFill>
                <a:latin typeface="Calibri" panose="020F0502020204030204" pitchFamily="34" charset="0"/>
              </a:rPr>
              <a:t>Comparatif Budget 2020 - Résultat 2019/2020 - Dépenses</a:t>
            </a:r>
            <a:endParaRPr lang="fr-FR" sz="3400" dirty="0"/>
          </a:p>
        </p:txBody>
      </p:sp>
      <p:sp>
        <p:nvSpPr>
          <p:cNvPr id="8" name="Rectangle : carré corné 7">
            <a:extLst>
              <a:ext uri="{FF2B5EF4-FFF2-40B4-BE49-F238E27FC236}">
                <a16:creationId xmlns:a16="http://schemas.microsoft.com/office/drawing/2014/main" id="{23CDD743-8284-4106-99EA-416AB83ADA42}"/>
              </a:ext>
            </a:extLst>
          </p:cNvPr>
          <p:cNvSpPr/>
          <p:nvPr/>
        </p:nvSpPr>
        <p:spPr>
          <a:xfrm>
            <a:off x="10623656" y="2746009"/>
            <a:ext cx="1473269" cy="1522641"/>
          </a:xfrm>
          <a:prstGeom prst="foldedCorner">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b="1" dirty="0"/>
              <a:t>Compétence transférée à la CCPA depuis 2019 qui impacte l’attribution de compensation de 33K€ en recettes</a:t>
            </a:r>
          </a:p>
        </p:txBody>
      </p:sp>
      <p:cxnSp>
        <p:nvCxnSpPr>
          <p:cNvPr id="9" name="Connecteur droit avec flèche 8">
            <a:extLst>
              <a:ext uri="{FF2B5EF4-FFF2-40B4-BE49-F238E27FC236}">
                <a16:creationId xmlns:a16="http://schemas.microsoft.com/office/drawing/2014/main" id="{5C6B3F62-9BD8-4F4F-B390-8A6E2F443490}"/>
              </a:ext>
            </a:extLst>
          </p:cNvPr>
          <p:cNvCxnSpPr>
            <a:cxnSpLocks/>
          </p:cNvCxnSpPr>
          <p:nvPr/>
        </p:nvCxnSpPr>
        <p:spPr>
          <a:xfrm>
            <a:off x="10298097" y="3796496"/>
            <a:ext cx="32555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Rectangle : carré corné 9">
            <a:extLst>
              <a:ext uri="{FF2B5EF4-FFF2-40B4-BE49-F238E27FC236}">
                <a16:creationId xmlns:a16="http://schemas.microsoft.com/office/drawing/2014/main" id="{9651B2DA-481F-499B-9C44-DC1F466B90C2}"/>
              </a:ext>
            </a:extLst>
          </p:cNvPr>
          <p:cNvSpPr/>
          <p:nvPr/>
        </p:nvSpPr>
        <p:spPr>
          <a:xfrm>
            <a:off x="10635924" y="4454643"/>
            <a:ext cx="1356008" cy="880755"/>
          </a:xfrm>
          <a:prstGeom prst="foldedCorner">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b="1" dirty="0"/>
              <a:t>Hausse liée à l’acompte ALFA 3A versé de 50K€</a:t>
            </a:r>
          </a:p>
        </p:txBody>
      </p:sp>
      <p:cxnSp>
        <p:nvCxnSpPr>
          <p:cNvPr id="11" name="Connecteur droit avec flèche 10">
            <a:extLst>
              <a:ext uri="{FF2B5EF4-FFF2-40B4-BE49-F238E27FC236}">
                <a16:creationId xmlns:a16="http://schemas.microsoft.com/office/drawing/2014/main" id="{E33ECBC8-DB0C-4207-BB5A-A05C8097F2E9}"/>
              </a:ext>
            </a:extLst>
          </p:cNvPr>
          <p:cNvCxnSpPr>
            <a:cxnSpLocks/>
          </p:cNvCxnSpPr>
          <p:nvPr/>
        </p:nvCxnSpPr>
        <p:spPr>
          <a:xfrm flipV="1">
            <a:off x="10244425" y="4706317"/>
            <a:ext cx="391499" cy="14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E9E90F84-C1E3-4454-8CB6-46AEEA141728}"/>
              </a:ext>
            </a:extLst>
          </p:cNvPr>
          <p:cNvGraphicFramePr>
            <a:graphicFrameLocks noGrp="1"/>
          </p:cNvGraphicFramePr>
          <p:nvPr>
            <p:extLst>
              <p:ext uri="{D42A27DB-BD31-4B8C-83A1-F6EECF244321}">
                <p14:modId xmlns:p14="http://schemas.microsoft.com/office/powerpoint/2010/main" val="1330746712"/>
              </p:ext>
            </p:extLst>
          </p:nvPr>
        </p:nvGraphicFramePr>
        <p:xfrm>
          <a:off x="402672" y="1217170"/>
          <a:ext cx="9895425" cy="4216075"/>
        </p:xfrm>
        <a:graphic>
          <a:graphicData uri="http://schemas.openxmlformats.org/drawingml/2006/table">
            <a:tbl>
              <a:tblPr/>
              <a:tblGrid>
                <a:gridCol w="4139539">
                  <a:extLst>
                    <a:ext uri="{9D8B030D-6E8A-4147-A177-3AD203B41FA5}">
                      <a16:colId xmlns:a16="http://schemas.microsoft.com/office/drawing/2014/main" val="2591368935"/>
                    </a:ext>
                  </a:extLst>
                </a:gridCol>
                <a:gridCol w="1147666">
                  <a:extLst>
                    <a:ext uri="{9D8B030D-6E8A-4147-A177-3AD203B41FA5}">
                      <a16:colId xmlns:a16="http://schemas.microsoft.com/office/drawing/2014/main" val="1425937232"/>
                    </a:ext>
                  </a:extLst>
                </a:gridCol>
                <a:gridCol w="1184988">
                  <a:extLst>
                    <a:ext uri="{9D8B030D-6E8A-4147-A177-3AD203B41FA5}">
                      <a16:colId xmlns:a16="http://schemas.microsoft.com/office/drawing/2014/main" val="3382911960"/>
                    </a:ext>
                  </a:extLst>
                </a:gridCol>
                <a:gridCol w="1175657">
                  <a:extLst>
                    <a:ext uri="{9D8B030D-6E8A-4147-A177-3AD203B41FA5}">
                      <a16:colId xmlns:a16="http://schemas.microsoft.com/office/drawing/2014/main" val="3488384584"/>
                    </a:ext>
                  </a:extLst>
                </a:gridCol>
                <a:gridCol w="1194318">
                  <a:extLst>
                    <a:ext uri="{9D8B030D-6E8A-4147-A177-3AD203B41FA5}">
                      <a16:colId xmlns:a16="http://schemas.microsoft.com/office/drawing/2014/main" val="2687691772"/>
                    </a:ext>
                  </a:extLst>
                </a:gridCol>
                <a:gridCol w="1053257">
                  <a:extLst>
                    <a:ext uri="{9D8B030D-6E8A-4147-A177-3AD203B41FA5}">
                      <a16:colId xmlns:a16="http://schemas.microsoft.com/office/drawing/2014/main" val="3956479461"/>
                    </a:ext>
                  </a:extLst>
                </a:gridCol>
              </a:tblGrid>
              <a:tr h="291577">
                <a:tc>
                  <a:txBody>
                    <a:bodyPr/>
                    <a:lstStyle/>
                    <a:p>
                      <a:pPr algn="l" fontAlgn="b"/>
                      <a:r>
                        <a:rPr lang="fr-FR" sz="1200" b="0" i="0" u="none" strike="noStrike" dirty="0">
                          <a:solidFill>
                            <a:srgbClr val="000000"/>
                          </a:solidFill>
                          <a:effectLst/>
                          <a:latin typeface="Calibri" panose="020F0502020204030204" pitchFamily="34" charset="0"/>
                        </a:rPr>
                        <a:t>651 - Redevances pour concessions, brevets, licences, logiciels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4 103,29</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6 000,00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7 880,52</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9C0006"/>
                          </a:solidFill>
                          <a:effectLst/>
                          <a:latin typeface="Calibri" panose="020F0502020204030204" pitchFamily="34" charset="0"/>
                        </a:rPr>
                        <a:t>-1 880,52</a:t>
                      </a:r>
                    </a:p>
                  </a:txBody>
                  <a:tcPr marL="9525" marR="9525" marT="9525"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200" b="0" i="0" u="none" strike="noStrike" dirty="0">
                          <a:solidFill>
                            <a:srgbClr val="9C0006"/>
                          </a:solidFill>
                          <a:effectLst/>
                          <a:latin typeface="Calibri" panose="020F0502020204030204" pitchFamily="34" charset="0"/>
                        </a:rPr>
                        <a:t>-3 777,23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717671671"/>
                  </a:ext>
                </a:extLst>
              </a:tr>
              <a:tr h="220159">
                <a:tc>
                  <a:txBody>
                    <a:bodyPr/>
                    <a:lstStyle/>
                    <a:p>
                      <a:pPr algn="l" fontAlgn="b"/>
                      <a:r>
                        <a:rPr lang="fr-FR" sz="1200" b="0" i="0" u="none" strike="noStrike" dirty="0">
                          <a:solidFill>
                            <a:srgbClr val="000000"/>
                          </a:solidFill>
                          <a:effectLst/>
                          <a:latin typeface="Calibri" panose="020F0502020204030204" pitchFamily="34" charset="0"/>
                        </a:rPr>
                        <a:t>6531 - Indemnités des élus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106 734,96</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108 000,00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107 031,75</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968,25</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9C0006"/>
                          </a:solidFill>
                          <a:effectLst/>
                          <a:latin typeface="Calibri" panose="020F0502020204030204" pitchFamily="34" charset="0"/>
                        </a:rPr>
                        <a:t>-296,79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1047287683"/>
                  </a:ext>
                </a:extLst>
              </a:tr>
              <a:tr h="220159">
                <a:tc>
                  <a:txBody>
                    <a:bodyPr/>
                    <a:lstStyle/>
                    <a:p>
                      <a:pPr algn="l" fontAlgn="b"/>
                      <a:r>
                        <a:rPr lang="fr-FR" sz="1200" b="0" i="0" u="none" strike="noStrike" dirty="0">
                          <a:solidFill>
                            <a:srgbClr val="000000"/>
                          </a:solidFill>
                          <a:effectLst/>
                          <a:latin typeface="Calibri" panose="020F0502020204030204" pitchFamily="34" charset="0"/>
                        </a:rPr>
                        <a:t>6532 - Frais de mission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2 506,74</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3 000,00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3 000,00</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2 506,74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000943068"/>
                  </a:ext>
                </a:extLst>
              </a:tr>
              <a:tr h="220159">
                <a:tc>
                  <a:txBody>
                    <a:bodyPr/>
                    <a:lstStyle/>
                    <a:p>
                      <a:pPr algn="l" fontAlgn="b"/>
                      <a:r>
                        <a:rPr lang="fr-FR" sz="1200" b="0" i="0" u="none" strike="noStrike" dirty="0">
                          <a:solidFill>
                            <a:srgbClr val="000000"/>
                          </a:solidFill>
                          <a:effectLst/>
                          <a:latin typeface="Calibri" panose="020F0502020204030204" pitchFamily="34" charset="0"/>
                        </a:rPr>
                        <a:t>6533 - Cotisations de retraite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13 179,97</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14 000,00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8 941,62</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5 058,38</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4 238,35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114747658"/>
                  </a:ext>
                </a:extLst>
              </a:tr>
              <a:tr h="220159">
                <a:tc>
                  <a:txBody>
                    <a:bodyPr/>
                    <a:lstStyle/>
                    <a:p>
                      <a:pPr algn="l" fontAlgn="b"/>
                      <a:r>
                        <a:rPr lang="fr-FR" sz="1200" b="0" i="0" u="none" strike="noStrike" dirty="0">
                          <a:solidFill>
                            <a:srgbClr val="000000"/>
                          </a:solidFill>
                          <a:effectLst/>
                          <a:latin typeface="Calibri" panose="020F0502020204030204" pitchFamily="34" charset="0"/>
                        </a:rPr>
                        <a:t>6534 - Cotisations de sécurité sociale - part patronale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10 517,95</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11 000,00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8 456,53</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2 543,47</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2 061,42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719247703"/>
                  </a:ext>
                </a:extLst>
              </a:tr>
              <a:tr h="220159">
                <a:tc>
                  <a:txBody>
                    <a:bodyPr/>
                    <a:lstStyle/>
                    <a:p>
                      <a:pPr algn="l" fontAlgn="b"/>
                      <a:r>
                        <a:rPr lang="fr-FR" sz="1200" b="0" i="0" u="none" strike="noStrike" dirty="0">
                          <a:solidFill>
                            <a:srgbClr val="000000"/>
                          </a:solidFill>
                          <a:effectLst/>
                          <a:latin typeface="Calibri" panose="020F0502020204030204" pitchFamily="34" charset="0"/>
                        </a:rPr>
                        <a:t>6535 - Formation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1 503,00</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1 500,00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1 278,00</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222,00</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225,00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440070981"/>
                  </a:ext>
                </a:extLst>
              </a:tr>
              <a:tr h="398488">
                <a:tc>
                  <a:txBody>
                    <a:bodyPr/>
                    <a:lstStyle/>
                    <a:p>
                      <a:pPr algn="l" fontAlgn="b"/>
                      <a:r>
                        <a:rPr lang="fr-FR" sz="1200" b="0" i="0" u="none" strike="noStrike" dirty="0">
                          <a:solidFill>
                            <a:srgbClr val="000000"/>
                          </a:solidFill>
                          <a:effectLst/>
                          <a:latin typeface="Calibri" panose="020F0502020204030204" pitchFamily="34" charset="0"/>
                        </a:rPr>
                        <a:t>65372 - Cotisations au fonds de financement de l'alloc° de fin de mandat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215,63</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51,34</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9C0006"/>
                          </a:solidFill>
                          <a:effectLst/>
                          <a:latin typeface="Calibri" panose="020F0502020204030204" pitchFamily="34" charset="0"/>
                        </a:rPr>
                        <a:t>-51,34</a:t>
                      </a:r>
                    </a:p>
                  </a:txBody>
                  <a:tcPr marL="9525" marR="9525" marT="9525"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200" b="0" i="0" u="none" strike="noStrike" dirty="0">
                          <a:solidFill>
                            <a:srgbClr val="000000"/>
                          </a:solidFill>
                          <a:effectLst/>
                          <a:latin typeface="Calibri" panose="020F0502020204030204" pitchFamily="34" charset="0"/>
                        </a:rPr>
                        <a:t>164,29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055563916"/>
                  </a:ext>
                </a:extLst>
              </a:tr>
              <a:tr h="220159">
                <a:tc>
                  <a:txBody>
                    <a:bodyPr/>
                    <a:lstStyle/>
                    <a:p>
                      <a:pPr algn="l" fontAlgn="b"/>
                      <a:r>
                        <a:rPr lang="fr-FR" sz="1200" b="0" i="0" u="none" strike="noStrike" dirty="0">
                          <a:solidFill>
                            <a:srgbClr val="000000"/>
                          </a:solidFill>
                          <a:effectLst/>
                          <a:latin typeface="Calibri" panose="020F0502020204030204" pitchFamily="34" charset="0"/>
                        </a:rPr>
                        <a:t>6541 - Créances admises en non-valeur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1 676,32</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240,50</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259,50</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1 435,82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527107470"/>
                  </a:ext>
                </a:extLst>
              </a:tr>
              <a:tr h="220159">
                <a:tc>
                  <a:txBody>
                    <a:bodyPr/>
                    <a:lstStyle/>
                    <a:p>
                      <a:pPr algn="l" fontAlgn="b"/>
                      <a:r>
                        <a:rPr lang="fr-FR" sz="1200" b="0" i="0" u="none" strike="noStrike" dirty="0">
                          <a:solidFill>
                            <a:srgbClr val="000000"/>
                          </a:solidFill>
                          <a:effectLst/>
                          <a:latin typeface="Calibri" panose="020F0502020204030204" pitchFamily="34" charset="0"/>
                        </a:rPr>
                        <a:t>6542 - Créances éteintes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23,25</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9C0006"/>
                          </a:solidFill>
                          <a:effectLst/>
                          <a:latin typeface="Calibri" panose="020F0502020204030204" pitchFamily="34" charset="0"/>
                        </a:rPr>
                        <a:t>-23,25</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200" b="0" i="0" u="none" strike="noStrike">
                          <a:solidFill>
                            <a:srgbClr val="9C0006"/>
                          </a:solidFill>
                          <a:effectLst/>
                          <a:latin typeface="Calibri" panose="020F0502020204030204" pitchFamily="34" charset="0"/>
                        </a:rPr>
                        <a:t>-23,25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2307804511"/>
                  </a:ext>
                </a:extLst>
              </a:tr>
              <a:tr h="220159">
                <a:tc>
                  <a:txBody>
                    <a:bodyPr/>
                    <a:lstStyle/>
                    <a:p>
                      <a:pPr algn="l" fontAlgn="b"/>
                      <a:r>
                        <a:rPr lang="fr-FR" sz="1200" b="0" i="0" u="none" strike="noStrike" dirty="0">
                          <a:solidFill>
                            <a:srgbClr val="000000"/>
                          </a:solidFill>
                          <a:effectLst/>
                          <a:latin typeface="Calibri" panose="020F0502020204030204" pitchFamily="34" charset="0"/>
                        </a:rPr>
                        <a:t>6553 - Service d'incendie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89 020,00</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90 244,00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90 244,00</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9C0006"/>
                          </a:solidFill>
                          <a:effectLst/>
                          <a:latin typeface="Calibri" panose="020F0502020204030204" pitchFamily="34" charset="0"/>
                        </a:rPr>
                        <a:t>-1 224,00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1496857458"/>
                  </a:ext>
                </a:extLst>
              </a:tr>
              <a:tr h="220159">
                <a:tc>
                  <a:txBody>
                    <a:bodyPr/>
                    <a:lstStyle/>
                    <a:p>
                      <a:pPr algn="l" fontAlgn="b"/>
                      <a:r>
                        <a:rPr lang="fr-FR" sz="1200" b="0" i="0" u="none" strike="noStrike" dirty="0">
                          <a:solidFill>
                            <a:srgbClr val="000000"/>
                          </a:solidFill>
                          <a:effectLst/>
                          <a:latin typeface="Calibri" panose="020F0502020204030204" pitchFamily="34" charset="0"/>
                        </a:rPr>
                        <a:t>65548 - Autres contributions (syndicats)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0000"/>
                    </a:solidFill>
                  </a:tcPr>
                </a:tc>
                <a:tc>
                  <a:txBody>
                    <a:bodyPr/>
                    <a:lstStyle/>
                    <a:p>
                      <a:pPr algn="r" fontAlgn="b"/>
                      <a:r>
                        <a:rPr lang="fr-FR" sz="1200" b="0" i="0" u="none" strike="noStrike">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0000"/>
                    </a:solidFill>
                  </a:tcPr>
                </a:tc>
                <a:tc>
                  <a:txBody>
                    <a:bodyPr/>
                    <a:lstStyle/>
                    <a:p>
                      <a:pPr algn="r" fontAlgn="b"/>
                      <a:r>
                        <a:rPr lang="fr-FR" sz="1200" b="0" i="0" u="none" strike="noStrike">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0000"/>
                    </a:solidFill>
                  </a:tcPr>
                </a:tc>
                <a:tc>
                  <a:txBody>
                    <a:bodyPr/>
                    <a:lstStyle/>
                    <a:p>
                      <a:pPr algn="r" fontAlgn="b"/>
                      <a:r>
                        <a:rPr lang="fr-FR" sz="1200" b="0" i="0" u="none" strike="noStrike">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435424203"/>
                  </a:ext>
                </a:extLst>
              </a:tr>
              <a:tr h="220159">
                <a:tc>
                  <a:txBody>
                    <a:bodyPr/>
                    <a:lstStyle/>
                    <a:p>
                      <a:pPr algn="l" fontAlgn="b"/>
                      <a:r>
                        <a:rPr lang="fr-FR" sz="1200" b="0" i="0" u="none" strike="noStrike" dirty="0">
                          <a:solidFill>
                            <a:srgbClr val="000000"/>
                          </a:solidFill>
                          <a:effectLst/>
                          <a:latin typeface="Calibri" panose="020F0502020204030204" pitchFamily="34" charset="0"/>
                        </a:rPr>
                        <a:t>6558 - Autres contributions obligatoires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107 236,29</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110 000,00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116 974,45</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9C0006"/>
                          </a:solidFill>
                          <a:effectLst/>
                          <a:latin typeface="Calibri" panose="020F0502020204030204" pitchFamily="34" charset="0"/>
                        </a:rPr>
                        <a:t>-6 974,45</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200" b="0" i="0" u="none" strike="noStrike">
                          <a:solidFill>
                            <a:srgbClr val="9C0006"/>
                          </a:solidFill>
                          <a:effectLst/>
                          <a:latin typeface="Calibri" panose="020F0502020204030204" pitchFamily="34" charset="0"/>
                        </a:rPr>
                        <a:t>-9 738,16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1051381134"/>
                  </a:ext>
                </a:extLst>
              </a:tr>
              <a:tr h="220159">
                <a:tc>
                  <a:txBody>
                    <a:bodyPr/>
                    <a:lstStyle/>
                    <a:p>
                      <a:pPr algn="l" fontAlgn="b"/>
                      <a:r>
                        <a:rPr lang="fr-FR" sz="1200" b="0" i="0" u="none" strike="noStrike" dirty="0">
                          <a:solidFill>
                            <a:srgbClr val="000000"/>
                          </a:solidFill>
                          <a:effectLst/>
                          <a:latin typeface="Calibri" panose="020F0502020204030204" pitchFamily="34" charset="0"/>
                        </a:rPr>
                        <a:t>657362 - CCAS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7 000,00</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7 000,00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7 000,00</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139839955"/>
                  </a:ext>
                </a:extLst>
              </a:tr>
              <a:tr h="220159">
                <a:tc>
                  <a:txBody>
                    <a:bodyPr/>
                    <a:lstStyle/>
                    <a:p>
                      <a:pPr algn="l" fontAlgn="b"/>
                      <a:r>
                        <a:rPr lang="fr-FR" sz="1200" b="0" i="0" u="none" strike="noStrike">
                          <a:solidFill>
                            <a:srgbClr val="000000"/>
                          </a:solidFill>
                          <a:effectLst/>
                          <a:latin typeface="Calibri" panose="020F0502020204030204" pitchFamily="34" charset="0"/>
                        </a:rPr>
                        <a:t>657362 - CCAS_COVID19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5 000,00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5 000,00</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64470564"/>
                  </a:ext>
                </a:extLst>
              </a:tr>
              <a:tr h="291305">
                <a:tc>
                  <a:txBody>
                    <a:bodyPr/>
                    <a:lstStyle/>
                    <a:p>
                      <a:pPr algn="l" fontAlgn="b"/>
                      <a:r>
                        <a:rPr lang="fr-FR" sz="1200" b="0" i="0" u="none" strike="noStrike" dirty="0">
                          <a:solidFill>
                            <a:srgbClr val="000000"/>
                          </a:solidFill>
                          <a:effectLst/>
                          <a:latin typeface="Calibri" panose="020F0502020204030204" pitchFamily="34" charset="0"/>
                        </a:rPr>
                        <a:t>6574 - Subventions de fonctionnement aux associations et autres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455 714,20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530 000,00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523 733,93</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6 266,07</a:t>
                      </a:r>
                    </a:p>
                  </a:txBody>
                  <a:tcPr marL="9525" marR="9525" marT="9525"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9C0006"/>
                          </a:solidFill>
                          <a:effectLst/>
                          <a:latin typeface="Calibri" panose="020F0502020204030204" pitchFamily="34" charset="0"/>
                        </a:rPr>
                        <a:t>-68 019,73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880652791"/>
                  </a:ext>
                </a:extLst>
              </a:tr>
              <a:tr h="220159">
                <a:tc>
                  <a:txBody>
                    <a:bodyPr/>
                    <a:lstStyle/>
                    <a:p>
                      <a:pPr algn="l" fontAlgn="b"/>
                      <a:r>
                        <a:rPr lang="fr-FR" sz="1200" b="0" i="0" u="none" strike="noStrike">
                          <a:solidFill>
                            <a:srgbClr val="000000"/>
                          </a:solidFill>
                          <a:effectLst/>
                          <a:latin typeface="Calibri" panose="020F0502020204030204" pitchFamily="34" charset="0"/>
                        </a:rPr>
                        <a:t>65888 - Autres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1,12</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1 001,35</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9C0006"/>
                          </a:solidFill>
                          <a:effectLst/>
                          <a:latin typeface="Calibri" panose="020F0502020204030204" pitchFamily="34" charset="0"/>
                        </a:rPr>
                        <a:t>-1 001,35</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200" b="0" i="0" u="none" strike="noStrike">
                          <a:solidFill>
                            <a:srgbClr val="9C0006"/>
                          </a:solidFill>
                          <a:effectLst/>
                          <a:latin typeface="Calibri" panose="020F0502020204030204" pitchFamily="34" charset="0"/>
                        </a:rPr>
                        <a:t>-1 000,23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2719469070"/>
                  </a:ext>
                </a:extLst>
              </a:tr>
              <a:tr h="372638">
                <a:tc>
                  <a:txBody>
                    <a:bodyPr/>
                    <a:lstStyle/>
                    <a:p>
                      <a:pPr algn="l" fontAlgn="b"/>
                      <a:r>
                        <a:rPr lang="fr-FR" sz="1200" b="1" i="0" u="none" strike="noStrike" dirty="0">
                          <a:solidFill>
                            <a:srgbClr val="000000"/>
                          </a:solidFill>
                          <a:effectLst/>
                          <a:latin typeface="Calibri" panose="020F0502020204030204" pitchFamily="34" charset="0"/>
                        </a:rPr>
                        <a:t>65 - Autres charges de gestion courante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r" fontAlgn="b"/>
                      <a:r>
                        <a:rPr lang="fr-FR" sz="1200" b="1" i="0" u="none" strike="noStrike" dirty="0">
                          <a:solidFill>
                            <a:srgbClr val="000000"/>
                          </a:solidFill>
                          <a:effectLst/>
                          <a:latin typeface="Calibri" panose="020F0502020204030204" pitchFamily="34" charset="0"/>
                        </a:rPr>
                        <a:t>799 409,47</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r" fontAlgn="b"/>
                      <a:r>
                        <a:rPr lang="fr-FR" sz="1200" b="1" i="0" u="none" strike="noStrike" dirty="0">
                          <a:solidFill>
                            <a:srgbClr val="000000"/>
                          </a:solidFill>
                          <a:effectLst/>
                          <a:latin typeface="Calibri" panose="020F0502020204030204" pitchFamily="34" charset="0"/>
                        </a:rPr>
                        <a:t>886 244,00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r" fontAlgn="b"/>
                      <a:r>
                        <a:rPr lang="fr-FR" sz="1200" b="1" i="0" u="none" strike="noStrike" dirty="0">
                          <a:solidFill>
                            <a:srgbClr val="000000"/>
                          </a:solidFill>
                          <a:effectLst/>
                          <a:latin typeface="Calibri" panose="020F0502020204030204" pitchFamily="34" charset="0"/>
                        </a:rPr>
                        <a:t>872 857,24</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r" fontAlgn="b"/>
                      <a:r>
                        <a:rPr lang="fr-FR" sz="1200" b="1" i="0" u="none" strike="noStrike" dirty="0">
                          <a:solidFill>
                            <a:srgbClr val="000000"/>
                          </a:solidFill>
                          <a:effectLst/>
                          <a:latin typeface="Calibri" panose="020F0502020204030204" pitchFamily="34" charset="0"/>
                        </a:rPr>
                        <a:t>13 386,76</a:t>
                      </a:r>
                    </a:p>
                  </a:txBody>
                  <a:tcPr marL="9525" marR="9525" marT="9525"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99FF33"/>
                    </a:solidFill>
                  </a:tcPr>
                </a:tc>
                <a:tc>
                  <a:txBody>
                    <a:bodyPr/>
                    <a:lstStyle/>
                    <a:p>
                      <a:pPr algn="r" fontAlgn="b"/>
                      <a:r>
                        <a:rPr lang="fr-FR" sz="1200" b="1" i="0" u="none" strike="noStrike" dirty="0">
                          <a:solidFill>
                            <a:srgbClr val="9C0006"/>
                          </a:solidFill>
                          <a:effectLst/>
                          <a:latin typeface="Calibri" panose="020F0502020204030204" pitchFamily="34" charset="0"/>
                        </a:rPr>
                        <a:t>-73 447,77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775109400"/>
                  </a:ext>
                </a:extLst>
              </a:tr>
            </a:tbl>
          </a:graphicData>
        </a:graphic>
      </p:graphicFrame>
      <p:graphicFrame>
        <p:nvGraphicFramePr>
          <p:cNvPr id="13" name="Objet 12">
            <a:extLst>
              <a:ext uri="{FF2B5EF4-FFF2-40B4-BE49-F238E27FC236}">
                <a16:creationId xmlns:a16="http://schemas.microsoft.com/office/drawing/2014/main" id="{61F8AD52-5F1B-449C-A2D9-4402FC47DD50}"/>
              </a:ext>
            </a:extLst>
          </p:cNvPr>
          <p:cNvGraphicFramePr>
            <a:graphicFrameLocks noChangeAspect="1"/>
          </p:cNvGraphicFramePr>
          <p:nvPr>
            <p:extLst>
              <p:ext uri="{D42A27DB-BD31-4B8C-83A1-F6EECF244321}">
                <p14:modId xmlns:p14="http://schemas.microsoft.com/office/powerpoint/2010/main" val="2836797703"/>
              </p:ext>
            </p:extLst>
          </p:nvPr>
        </p:nvGraphicFramePr>
        <p:xfrm>
          <a:off x="401131" y="731395"/>
          <a:ext cx="9936906" cy="485775"/>
        </p:xfrm>
        <a:graphic>
          <a:graphicData uri="http://schemas.openxmlformats.org/presentationml/2006/ole">
            <mc:AlternateContent xmlns:mc="http://schemas.openxmlformats.org/markup-compatibility/2006">
              <mc:Choice xmlns:v="urn:schemas-microsoft-com:vml" Requires="v">
                <p:oleObj spid="_x0000_s4112" name="Worksheet" r:id="rId4" imgW="8286772" imgH="485794" progId="Excel.Sheet.12">
                  <p:embed/>
                </p:oleObj>
              </mc:Choice>
              <mc:Fallback>
                <p:oleObj name="Worksheet" r:id="rId4" imgW="8286772" imgH="485794" progId="Excel.Sheet.12">
                  <p:embed/>
                  <p:pic>
                    <p:nvPicPr>
                      <p:cNvPr id="0" name=""/>
                      <p:cNvPicPr/>
                      <p:nvPr/>
                    </p:nvPicPr>
                    <p:blipFill>
                      <a:blip r:embed="rId5"/>
                      <a:stretch>
                        <a:fillRect/>
                      </a:stretch>
                    </p:blipFill>
                    <p:spPr>
                      <a:xfrm>
                        <a:off x="401131" y="731395"/>
                        <a:ext cx="9936906" cy="485775"/>
                      </a:xfrm>
                      <a:prstGeom prst="rect">
                        <a:avLst/>
                      </a:prstGeom>
                    </p:spPr>
                  </p:pic>
                </p:oleObj>
              </mc:Fallback>
            </mc:AlternateContent>
          </a:graphicData>
        </a:graphic>
      </p:graphicFrame>
      <p:sp>
        <p:nvSpPr>
          <p:cNvPr id="14" name="Flèche droite 1">
            <a:hlinkClick r:id="rId6" action="ppaction://hlinksldjump"/>
            <a:extLst>
              <a:ext uri="{FF2B5EF4-FFF2-40B4-BE49-F238E27FC236}">
                <a16:creationId xmlns:a16="http://schemas.microsoft.com/office/drawing/2014/main" id="{B7A18E8E-36B8-4181-AD91-E900B498FB68}"/>
              </a:ext>
            </a:extLst>
          </p:cNvPr>
          <p:cNvSpPr/>
          <p:nvPr/>
        </p:nvSpPr>
        <p:spPr>
          <a:xfrm>
            <a:off x="10356846" y="5433245"/>
            <a:ext cx="615954" cy="176022"/>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annexe</a:t>
            </a:r>
          </a:p>
        </p:txBody>
      </p:sp>
    </p:spTree>
    <p:extLst>
      <p:ext uri="{BB962C8B-B14F-4D97-AF65-F5344CB8AC3E}">
        <p14:creationId xmlns:p14="http://schemas.microsoft.com/office/powerpoint/2010/main" val="2338207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18B9FBFF-1616-497B-9F19-867736C1B967}"/>
              </a:ext>
            </a:extLst>
          </p:cNvPr>
          <p:cNvSpPr>
            <a:spLocks noGrp="1"/>
          </p:cNvSpPr>
          <p:nvPr>
            <p:ph type="ftr" sz="quarter" idx="11"/>
          </p:nvPr>
        </p:nvSpPr>
        <p:spPr>
          <a:xfrm>
            <a:off x="2474752" y="6431851"/>
            <a:ext cx="6391712" cy="365125"/>
          </a:xfrm>
        </p:spPr>
        <p:txBody>
          <a:bodyPr/>
          <a:lstStyle/>
          <a:p>
            <a:r>
              <a:rPr lang="fr-FR" b="1">
                <a:solidFill>
                  <a:schemeClr val="tx1"/>
                </a:solidFill>
              </a:rPr>
              <a:t>VILLE DE LENTILLY - CONSEIL MUNICIPAL DU 31 MARS 2021 - CA 2020 - BP 2021</a:t>
            </a:r>
          </a:p>
        </p:txBody>
      </p:sp>
      <p:sp>
        <p:nvSpPr>
          <p:cNvPr id="5" name="Espace réservé du numéro de diapositive 4">
            <a:extLst>
              <a:ext uri="{FF2B5EF4-FFF2-40B4-BE49-F238E27FC236}">
                <a16:creationId xmlns:a16="http://schemas.microsoft.com/office/drawing/2014/main" id="{2EAA524B-1AFB-4972-835E-78FB4B9BF276}"/>
              </a:ext>
            </a:extLst>
          </p:cNvPr>
          <p:cNvSpPr>
            <a:spLocks noGrp="1"/>
          </p:cNvSpPr>
          <p:nvPr>
            <p:ph type="sldNum" sz="quarter" idx="12"/>
          </p:nvPr>
        </p:nvSpPr>
        <p:spPr/>
        <p:txBody>
          <a:bodyPr/>
          <a:lstStyle/>
          <a:p>
            <a:fld id="{DF5659F9-612D-4A5E-A057-854B90781FF4}" type="slidenum">
              <a:rPr lang="fr-FR" smtClean="0"/>
              <a:t>31</a:t>
            </a:fld>
            <a:endParaRPr lang="fr-FR"/>
          </a:p>
        </p:txBody>
      </p:sp>
      <p:pic>
        <p:nvPicPr>
          <p:cNvPr id="6" name="Image 5">
            <a:extLst>
              <a:ext uri="{FF2B5EF4-FFF2-40B4-BE49-F238E27FC236}">
                <a16:creationId xmlns:a16="http://schemas.microsoft.com/office/drawing/2014/main" id="{7F1F6BFE-12F3-4AAF-9160-6F31D60BA55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3088" y="6183016"/>
            <a:ext cx="456087" cy="611399"/>
          </a:xfrm>
          <a:prstGeom prst="rect">
            <a:avLst/>
          </a:prstGeom>
        </p:spPr>
      </p:pic>
      <p:sp>
        <p:nvSpPr>
          <p:cNvPr id="7" name="Titre 1">
            <a:extLst>
              <a:ext uri="{FF2B5EF4-FFF2-40B4-BE49-F238E27FC236}">
                <a16:creationId xmlns:a16="http://schemas.microsoft.com/office/drawing/2014/main" id="{8B4173B2-1DE9-4836-9510-1282D2D39914}"/>
              </a:ext>
            </a:extLst>
          </p:cNvPr>
          <p:cNvSpPr>
            <a:spLocks noGrp="1"/>
          </p:cNvSpPr>
          <p:nvPr>
            <p:ph type="title"/>
          </p:nvPr>
        </p:nvSpPr>
        <p:spPr>
          <a:xfrm>
            <a:off x="507037" y="176469"/>
            <a:ext cx="10465763" cy="433132"/>
          </a:xfrm>
          <a:solidFill>
            <a:schemeClr val="bg1"/>
          </a:solidFill>
          <a:ln w="28575">
            <a:solidFill>
              <a:schemeClr val="tx1"/>
            </a:solidFill>
          </a:ln>
          <a:effectLst>
            <a:glow rad="101600">
              <a:schemeClr val="accent1">
                <a:satMod val="175000"/>
                <a:alpha val="40000"/>
              </a:schemeClr>
            </a:glow>
          </a:effectLst>
        </p:spPr>
        <p:txBody>
          <a:bodyPr anchor="ctr">
            <a:normAutofit fontScale="90000"/>
          </a:bodyPr>
          <a:lstStyle/>
          <a:p>
            <a:pPr algn="ctr"/>
            <a:r>
              <a:rPr lang="fr-FR" sz="3600" b="1" dirty="0">
                <a:solidFill>
                  <a:srgbClr val="000000"/>
                </a:solidFill>
                <a:latin typeface="Calibri" panose="020F0502020204030204" pitchFamily="34" charset="0"/>
              </a:rPr>
              <a:t>Comparatif Budget 2020 - Résultat 2019/2020 - Recettes</a:t>
            </a:r>
            <a:endParaRPr lang="fr-FR" sz="3400" dirty="0"/>
          </a:p>
        </p:txBody>
      </p:sp>
      <p:cxnSp>
        <p:nvCxnSpPr>
          <p:cNvPr id="11" name="Connecteur droit avec flèche 10">
            <a:extLst>
              <a:ext uri="{FF2B5EF4-FFF2-40B4-BE49-F238E27FC236}">
                <a16:creationId xmlns:a16="http://schemas.microsoft.com/office/drawing/2014/main" id="{E33ECBC8-DB0C-4207-BB5A-A05C8097F2E9}"/>
              </a:ext>
            </a:extLst>
          </p:cNvPr>
          <p:cNvCxnSpPr>
            <a:cxnSpLocks/>
          </p:cNvCxnSpPr>
          <p:nvPr/>
        </p:nvCxnSpPr>
        <p:spPr>
          <a:xfrm>
            <a:off x="10289990" y="3941444"/>
            <a:ext cx="3035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Tableau 1">
            <a:extLst>
              <a:ext uri="{FF2B5EF4-FFF2-40B4-BE49-F238E27FC236}">
                <a16:creationId xmlns:a16="http://schemas.microsoft.com/office/drawing/2014/main" id="{BFAE25CA-AE20-46D0-B9FA-EBE7B8E2BA74}"/>
              </a:ext>
            </a:extLst>
          </p:cNvPr>
          <p:cNvGraphicFramePr>
            <a:graphicFrameLocks noGrp="1"/>
          </p:cNvGraphicFramePr>
          <p:nvPr>
            <p:extLst>
              <p:ext uri="{D42A27DB-BD31-4B8C-83A1-F6EECF244321}">
                <p14:modId xmlns:p14="http://schemas.microsoft.com/office/powerpoint/2010/main" val="699145302"/>
              </p:ext>
            </p:extLst>
          </p:nvPr>
        </p:nvGraphicFramePr>
        <p:xfrm>
          <a:off x="629175" y="772376"/>
          <a:ext cx="9660815" cy="5404577"/>
        </p:xfrm>
        <a:graphic>
          <a:graphicData uri="http://schemas.openxmlformats.org/drawingml/2006/table">
            <a:tbl>
              <a:tblPr/>
              <a:tblGrid>
                <a:gridCol w="4494323">
                  <a:extLst>
                    <a:ext uri="{9D8B030D-6E8A-4147-A177-3AD203B41FA5}">
                      <a16:colId xmlns:a16="http://schemas.microsoft.com/office/drawing/2014/main" val="2918278747"/>
                    </a:ext>
                  </a:extLst>
                </a:gridCol>
                <a:gridCol w="1107105">
                  <a:extLst>
                    <a:ext uri="{9D8B030D-6E8A-4147-A177-3AD203B41FA5}">
                      <a16:colId xmlns:a16="http://schemas.microsoft.com/office/drawing/2014/main" val="991282018"/>
                    </a:ext>
                  </a:extLst>
                </a:gridCol>
                <a:gridCol w="1107105">
                  <a:extLst>
                    <a:ext uri="{9D8B030D-6E8A-4147-A177-3AD203B41FA5}">
                      <a16:colId xmlns:a16="http://schemas.microsoft.com/office/drawing/2014/main" val="3186326267"/>
                    </a:ext>
                  </a:extLst>
                </a:gridCol>
                <a:gridCol w="1107105">
                  <a:extLst>
                    <a:ext uri="{9D8B030D-6E8A-4147-A177-3AD203B41FA5}">
                      <a16:colId xmlns:a16="http://schemas.microsoft.com/office/drawing/2014/main" val="599872791"/>
                    </a:ext>
                  </a:extLst>
                </a:gridCol>
                <a:gridCol w="975308">
                  <a:extLst>
                    <a:ext uri="{9D8B030D-6E8A-4147-A177-3AD203B41FA5}">
                      <a16:colId xmlns:a16="http://schemas.microsoft.com/office/drawing/2014/main" val="3735733409"/>
                    </a:ext>
                  </a:extLst>
                </a:gridCol>
                <a:gridCol w="869869">
                  <a:extLst>
                    <a:ext uri="{9D8B030D-6E8A-4147-A177-3AD203B41FA5}">
                      <a16:colId xmlns:a16="http://schemas.microsoft.com/office/drawing/2014/main" val="257825526"/>
                    </a:ext>
                  </a:extLst>
                </a:gridCol>
              </a:tblGrid>
              <a:tr h="682237">
                <a:tc>
                  <a:txBody>
                    <a:bodyPr/>
                    <a:lstStyle/>
                    <a:p>
                      <a:pPr algn="ctr" fontAlgn="ctr"/>
                      <a:r>
                        <a:rPr lang="fr-FR" sz="1200" b="1" i="0" u="none" strike="noStrike" dirty="0">
                          <a:solidFill>
                            <a:srgbClr val="000000"/>
                          </a:solidFill>
                          <a:effectLst/>
                          <a:latin typeface="Times New Roman" panose="02020603050405020304" pitchFamily="18" charset="0"/>
                        </a:rPr>
                        <a:t>N° </a:t>
                      </a:r>
                      <a:r>
                        <a:rPr lang="fr-FR" sz="1200" b="1" i="0" u="none" strike="noStrike" dirty="0" err="1">
                          <a:solidFill>
                            <a:srgbClr val="000000"/>
                          </a:solidFill>
                          <a:effectLst/>
                          <a:latin typeface="Times New Roman" panose="02020603050405020304" pitchFamily="18" charset="0"/>
                        </a:rPr>
                        <a:t>compte_Libéllés</a:t>
                      </a:r>
                      <a:endParaRPr lang="fr-FR" sz="1200" b="1" i="0" u="none" strike="noStrike" dirty="0">
                        <a:solidFill>
                          <a:srgbClr val="000000"/>
                        </a:solidFill>
                        <a:effectLst/>
                        <a:latin typeface="Times New Roman" panose="02020603050405020304" pitchFamily="18" charset="0"/>
                      </a:endParaRPr>
                    </a:p>
                  </a:txBody>
                  <a:tcPr marL="8583" marR="8583" marT="85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fr-FR" sz="1200" b="1" i="0" u="none" strike="noStrike" dirty="0">
                          <a:solidFill>
                            <a:srgbClr val="000000"/>
                          </a:solidFill>
                          <a:effectLst/>
                          <a:latin typeface="Times New Roman" panose="02020603050405020304" pitchFamily="18" charset="0"/>
                        </a:rPr>
                        <a:t>CA 2019</a:t>
                      </a:r>
                    </a:p>
                  </a:txBody>
                  <a:tcPr marL="8583" marR="8583" marT="85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FF"/>
                    </a:solidFill>
                  </a:tcPr>
                </a:tc>
                <a:tc>
                  <a:txBody>
                    <a:bodyPr/>
                    <a:lstStyle/>
                    <a:p>
                      <a:pPr algn="ctr" fontAlgn="ctr"/>
                      <a:r>
                        <a:rPr lang="fr-FR" sz="1200" b="1" i="0" u="none" strike="noStrike" dirty="0">
                          <a:solidFill>
                            <a:srgbClr val="000000"/>
                          </a:solidFill>
                          <a:effectLst/>
                          <a:latin typeface="Times New Roman" panose="02020603050405020304" pitchFamily="18" charset="0"/>
                        </a:rPr>
                        <a:t>Total BP + DM</a:t>
                      </a:r>
                    </a:p>
                  </a:txBody>
                  <a:tcPr marL="8583" marR="8583" marT="85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fr-FR" sz="1200" b="1" i="0" u="none" strike="noStrike" dirty="0">
                          <a:solidFill>
                            <a:srgbClr val="000000"/>
                          </a:solidFill>
                          <a:effectLst/>
                          <a:latin typeface="Times New Roman" panose="02020603050405020304" pitchFamily="18" charset="0"/>
                        </a:rPr>
                        <a:t>CA 2020</a:t>
                      </a:r>
                    </a:p>
                  </a:txBody>
                  <a:tcPr marL="8583" marR="8583" marT="85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fr-FR" sz="1200" b="1" i="0" u="none" strike="noStrike" dirty="0">
                          <a:solidFill>
                            <a:srgbClr val="000000"/>
                          </a:solidFill>
                          <a:effectLst/>
                          <a:latin typeface="Times New Roman" panose="02020603050405020304" pitchFamily="18" charset="0"/>
                        </a:rPr>
                        <a:t>Différence BP/CA</a:t>
                      </a:r>
                    </a:p>
                  </a:txBody>
                  <a:tcPr marL="8583" marR="8583" marT="85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fr-FR" sz="1200" b="1" i="0" u="none" strike="noStrike">
                          <a:solidFill>
                            <a:srgbClr val="000000"/>
                          </a:solidFill>
                          <a:effectLst/>
                          <a:latin typeface="Times New Roman" panose="02020603050405020304" pitchFamily="18" charset="0"/>
                        </a:rPr>
                        <a:t>Différence CA19/CA2020</a:t>
                      </a:r>
                    </a:p>
                  </a:txBody>
                  <a:tcPr marL="8583" marR="8583" marT="85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411339135"/>
                  </a:ext>
                </a:extLst>
              </a:tr>
              <a:tr h="213198">
                <a:tc>
                  <a:txBody>
                    <a:bodyPr/>
                    <a:lstStyle/>
                    <a:p>
                      <a:pPr algn="l" fontAlgn="b"/>
                      <a:r>
                        <a:rPr lang="fr-FR" sz="1200" b="0" i="0" u="none" strike="noStrike">
                          <a:solidFill>
                            <a:srgbClr val="000000"/>
                          </a:solidFill>
                          <a:effectLst/>
                          <a:latin typeface="Calibri" panose="020F0502020204030204" pitchFamily="34" charset="0"/>
                        </a:rPr>
                        <a:t>6419 - Remboursements sur rémunérations du personnel</a:t>
                      </a:r>
                    </a:p>
                  </a:txBody>
                  <a:tcPr marL="8583" marR="8583" marT="8583"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48 625,59</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30 000,00</a:t>
                      </a:r>
                    </a:p>
                  </a:txBody>
                  <a:tcPr marL="8583" marR="8583" marT="8583"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28 551,10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1 448,90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20 074,49</a:t>
                      </a:r>
                    </a:p>
                  </a:txBody>
                  <a:tcPr marL="8583" marR="8583" marT="8583"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300837102"/>
                  </a:ext>
                </a:extLst>
              </a:tr>
              <a:tr h="213198">
                <a:tc>
                  <a:txBody>
                    <a:bodyPr/>
                    <a:lstStyle/>
                    <a:p>
                      <a:pPr algn="l" fontAlgn="b"/>
                      <a:r>
                        <a:rPr lang="fr-FR" sz="1200" b="0" i="0" u="none" strike="noStrike">
                          <a:solidFill>
                            <a:srgbClr val="000000"/>
                          </a:solidFill>
                          <a:effectLst/>
                          <a:latin typeface="Calibri" panose="020F0502020204030204" pitchFamily="34" charset="0"/>
                        </a:rPr>
                        <a:t>Autres remboursements sur charges </a:t>
                      </a:r>
                    </a:p>
                  </a:txBody>
                  <a:tcPr marL="8583" marR="8583" marT="8583"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528,73</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600,00</a:t>
                      </a:r>
                    </a:p>
                  </a:txBody>
                  <a:tcPr marL="8583" marR="8583" marT="8583"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3 616,18</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9C0006"/>
                          </a:solidFill>
                          <a:effectLst/>
                          <a:latin typeface="Calibri" panose="020F0502020204030204" pitchFamily="34" charset="0"/>
                        </a:rPr>
                        <a:t>-3 016,18</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200" b="0" i="0" u="none" strike="noStrike" dirty="0">
                          <a:solidFill>
                            <a:srgbClr val="9C0006"/>
                          </a:solidFill>
                          <a:effectLst/>
                          <a:latin typeface="Calibri" panose="020F0502020204030204" pitchFamily="34" charset="0"/>
                        </a:rPr>
                        <a:t>-3 087,45</a:t>
                      </a:r>
                    </a:p>
                  </a:txBody>
                  <a:tcPr marL="8583" marR="8583" marT="8583"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806966160"/>
                  </a:ext>
                </a:extLst>
              </a:tr>
              <a:tr h="223859">
                <a:tc>
                  <a:txBody>
                    <a:bodyPr/>
                    <a:lstStyle/>
                    <a:p>
                      <a:pPr algn="l" fontAlgn="b"/>
                      <a:r>
                        <a:rPr lang="fr-FR" sz="1200" b="1" i="0" u="none" strike="noStrike">
                          <a:solidFill>
                            <a:srgbClr val="000000"/>
                          </a:solidFill>
                          <a:effectLst/>
                          <a:latin typeface="Calibri" panose="020F0502020204030204" pitchFamily="34" charset="0"/>
                        </a:rPr>
                        <a:t>013 - Atténuations de charges</a:t>
                      </a:r>
                    </a:p>
                  </a:txBody>
                  <a:tcPr marL="8583" marR="8583" marT="8583"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r" fontAlgn="b"/>
                      <a:r>
                        <a:rPr lang="fr-FR" sz="1200" b="1" i="0" u="none" strike="noStrike">
                          <a:solidFill>
                            <a:srgbClr val="000000"/>
                          </a:solidFill>
                          <a:effectLst/>
                          <a:latin typeface="Calibri" panose="020F0502020204030204" pitchFamily="34" charset="0"/>
                        </a:rPr>
                        <a:t>49 154,32</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CFF"/>
                    </a:solidFill>
                  </a:tcPr>
                </a:tc>
                <a:tc>
                  <a:txBody>
                    <a:bodyPr/>
                    <a:lstStyle/>
                    <a:p>
                      <a:pPr algn="r" fontAlgn="b"/>
                      <a:r>
                        <a:rPr lang="fr-FR" sz="1200" b="1" i="0" u="none" strike="noStrike">
                          <a:solidFill>
                            <a:srgbClr val="000000"/>
                          </a:solidFill>
                          <a:effectLst/>
                          <a:latin typeface="Calibri" panose="020F0502020204030204" pitchFamily="34" charset="0"/>
                        </a:rPr>
                        <a:t>30 600,00</a:t>
                      </a:r>
                    </a:p>
                  </a:txBody>
                  <a:tcPr marL="8583" marR="8583" marT="8583"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r" fontAlgn="b"/>
                      <a:r>
                        <a:rPr lang="fr-FR" sz="1200" b="1" i="0" u="none" strike="noStrike">
                          <a:solidFill>
                            <a:srgbClr val="000000"/>
                          </a:solidFill>
                          <a:effectLst/>
                          <a:latin typeface="Calibri" panose="020F0502020204030204" pitchFamily="34" charset="0"/>
                        </a:rPr>
                        <a:t>32 167,28</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r" fontAlgn="b"/>
                      <a:r>
                        <a:rPr lang="fr-FR" sz="1200" b="1" i="0" u="none" strike="noStrike">
                          <a:solidFill>
                            <a:srgbClr val="000000"/>
                          </a:solidFill>
                          <a:effectLst/>
                          <a:latin typeface="Calibri" panose="020F0502020204030204" pitchFamily="34" charset="0"/>
                        </a:rPr>
                        <a:t>-1 567,28</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r" fontAlgn="b"/>
                      <a:r>
                        <a:rPr lang="fr-FR" sz="1200" b="1" i="0" u="none" strike="noStrike" dirty="0">
                          <a:solidFill>
                            <a:srgbClr val="000000"/>
                          </a:solidFill>
                          <a:effectLst/>
                          <a:latin typeface="Calibri" panose="020F0502020204030204" pitchFamily="34" charset="0"/>
                        </a:rPr>
                        <a:t>16 987,04</a:t>
                      </a:r>
                    </a:p>
                  </a:txBody>
                  <a:tcPr marL="8583" marR="8583" marT="8583"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extLst>
                  <a:ext uri="{0D108BD9-81ED-4DB2-BD59-A6C34878D82A}">
                    <a16:rowId xmlns:a16="http://schemas.microsoft.com/office/drawing/2014/main" val="3076647431"/>
                  </a:ext>
                </a:extLst>
              </a:tr>
              <a:tr h="213198">
                <a:tc>
                  <a:txBody>
                    <a:bodyPr/>
                    <a:lstStyle/>
                    <a:p>
                      <a:pPr algn="l" fontAlgn="b"/>
                      <a:r>
                        <a:rPr lang="fr-FR" sz="1200" b="0" i="0" u="none" strike="noStrike">
                          <a:solidFill>
                            <a:srgbClr val="000000"/>
                          </a:solidFill>
                          <a:effectLst/>
                          <a:latin typeface="Calibri" panose="020F0502020204030204" pitchFamily="34" charset="0"/>
                        </a:rPr>
                        <a:t>70311 - Concession dans les cimetières (produit net)</a:t>
                      </a:r>
                    </a:p>
                  </a:txBody>
                  <a:tcPr marL="8583" marR="8583" marT="8583"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6 081,50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6 000,00</a:t>
                      </a:r>
                    </a:p>
                  </a:txBody>
                  <a:tcPr marL="8583" marR="8583" marT="8583"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6 433,00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9C0006"/>
                          </a:solidFill>
                          <a:effectLst/>
                          <a:latin typeface="Calibri" panose="020F0502020204030204" pitchFamily="34" charset="0"/>
                        </a:rPr>
                        <a:t>-433,00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200" b="0" i="0" u="none" strike="noStrike" dirty="0">
                          <a:solidFill>
                            <a:srgbClr val="9C0006"/>
                          </a:solidFill>
                          <a:effectLst/>
                          <a:latin typeface="Calibri" panose="020F0502020204030204" pitchFamily="34" charset="0"/>
                        </a:rPr>
                        <a:t>-351,50</a:t>
                      </a:r>
                    </a:p>
                  </a:txBody>
                  <a:tcPr marL="8583" marR="8583" marT="8583"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3301153266"/>
                  </a:ext>
                </a:extLst>
              </a:tr>
              <a:tr h="213198">
                <a:tc>
                  <a:txBody>
                    <a:bodyPr/>
                    <a:lstStyle/>
                    <a:p>
                      <a:pPr algn="l" fontAlgn="b"/>
                      <a:r>
                        <a:rPr lang="fr-FR" sz="1200" b="0" i="0" u="none" strike="noStrike">
                          <a:solidFill>
                            <a:srgbClr val="000000"/>
                          </a:solidFill>
                          <a:effectLst/>
                          <a:latin typeface="Calibri" panose="020F0502020204030204" pitchFamily="34" charset="0"/>
                        </a:rPr>
                        <a:t>70323 - Redevance d'occupation du domaine public communal</a:t>
                      </a:r>
                    </a:p>
                  </a:txBody>
                  <a:tcPr marL="8583" marR="8583" marT="8583"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17 702,91</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25 000,00</a:t>
                      </a:r>
                    </a:p>
                  </a:txBody>
                  <a:tcPr marL="8583" marR="8583" marT="8583"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9 996,54</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15 003,46</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7 706,37</a:t>
                      </a:r>
                    </a:p>
                  </a:txBody>
                  <a:tcPr marL="8583" marR="8583" marT="8583"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238680010"/>
                  </a:ext>
                </a:extLst>
              </a:tr>
              <a:tr h="213198">
                <a:tc>
                  <a:txBody>
                    <a:bodyPr/>
                    <a:lstStyle/>
                    <a:p>
                      <a:pPr algn="l" fontAlgn="b"/>
                      <a:r>
                        <a:rPr lang="fr-FR" sz="1200" b="0" i="0" u="none" strike="noStrike">
                          <a:solidFill>
                            <a:srgbClr val="000000"/>
                          </a:solidFill>
                          <a:effectLst/>
                          <a:latin typeface="Calibri" panose="020F0502020204030204" pitchFamily="34" charset="0"/>
                        </a:rPr>
                        <a:t>7062 - Redevances et droits des services à caractère culturel</a:t>
                      </a:r>
                    </a:p>
                  </a:txBody>
                  <a:tcPr marL="8583" marR="8583" marT="8583"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16 613,00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13 000,00</a:t>
                      </a:r>
                    </a:p>
                  </a:txBody>
                  <a:tcPr marL="8583" marR="8583" marT="8583"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7 627,00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5 373,00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8 986,00</a:t>
                      </a:r>
                    </a:p>
                  </a:txBody>
                  <a:tcPr marL="8583" marR="8583" marT="8583"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945945257"/>
                  </a:ext>
                </a:extLst>
              </a:tr>
              <a:tr h="213198">
                <a:tc>
                  <a:txBody>
                    <a:bodyPr/>
                    <a:lstStyle/>
                    <a:p>
                      <a:pPr algn="l" fontAlgn="b"/>
                      <a:r>
                        <a:rPr lang="fr-FR" sz="1200" b="0" i="0" u="none" strike="noStrike">
                          <a:solidFill>
                            <a:srgbClr val="000000"/>
                          </a:solidFill>
                          <a:effectLst/>
                          <a:latin typeface="Calibri" panose="020F0502020204030204" pitchFamily="34" charset="0"/>
                        </a:rPr>
                        <a:t>70631 - A caractère sportif</a:t>
                      </a:r>
                    </a:p>
                  </a:txBody>
                  <a:tcPr marL="8583" marR="8583" marT="8583"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17 810,14</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14 000,00</a:t>
                      </a:r>
                    </a:p>
                  </a:txBody>
                  <a:tcPr marL="8583" marR="8583" marT="8583"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11 452,56</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2 547,44</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6 357,58</a:t>
                      </a:r>
                    </a:p>
                  </a:txBody>
                  <a:tcPr marL="8583" marR="8583" marT="8583"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477526470"/>
                  </a:ext>
                </a:extLst>
              </a:tr>
              <a:tr h="213198">
                <a:tc>
                  <a:txBody>
                    <a:bodyPr/>
                    <a:lstStyle/>
                    <a:p>
                      <a:pPr algn="l" fontAlgn="b"/>
                      <a:r>
                        <a:rPr lang="fr-FR" sz="1200" b="0" i="0" u="none" strike="noStrike">
                          <a:solidFill>
                            <a:srgbClr val="000000"/>
                          </a:solidFill>
                          <a:effectLst/>
                          <a:latin typeface="Calibri" panose="020F0502020204030204" pitchFamily="34" charset="0"/>
                        </a:rPr>
                        <a:t>7067 - Redevances et droits des services périscolaires et d'enseigneme</a:t>
                      </a:r>
                    </a:p>
                  </a:txBody>
                  <a:tcPr marL="8583" marR="8583" marT="8583"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32 395,82</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34 000,00</a:t>
                      </a:r>
                    </a:p>
                  </a:txBody>
                  <a:tcPr marL="8583" marR="8583" marT="8583"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32 232,77</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1 767,23</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163,05</a:t>
                      </a:r>
                    </a:p>
                  </a:txBody>
                  <a:tcPr marL="8583" marR="8583" marT="8583"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07417268"/>
                  </a:ext>
                </a:extLst>
              </a:tr>
              <a:tr h="213198">
                <a:tc>
                  <a:txBody>
                    <a:bodyPr/>
                    <a:lstStyle/>
                    <a:p>
                      <a:pPr algn="l" fontAlgn="b"/>
                      <a:r>
                        <a:rPr lang="fr-FR" sz="1200" b="0" i="0" u="none" strike="noStrike">
                          <a:solidFill>
                            <a:srgbClr val="000000"/>
                          </a:solidFill>
                          <a:effectLst/>
                          <a:latin typeface="Calibri" panose="020F0502020204030204" pitchFamily="34" charset="0"/>
                        </a:rPr>
                        <a:t>70688 - Autres prestations de services</a:t>
                      </a:r>
                    </a:p>
                  </a:txBody>
                  <a:tcPr marL="8583" marR="8583" marT="8583"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630,00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1 000,00</a:t>
                      </a:r>
                    </a:p>
                  </a:txBody>
                  <a:tcPr marL="8583" marR="8583" marT="8583"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620,00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380,00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10,00</a:t>
                      </a:r>
                    </a:p>
                  </a:txBody>
                  <a:tcPr marL="8583" marR="8583" marT="8583"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865428223"/>
                  </a:ext>
                </a:extLst>
              </a:tr>
              <a:tr h="202540">
                <a:tc>
                  <a:txBody>
                    <a:bodyPr/>
                    <a:lstStyle/>
                    <a:p>
                      <a:pPr algn="l" fontAlgn="b"/>
                      <a:r>
                        <a:rPr lang="fr-FR" sz="1200" b="0" i="0" u="none" strike="noStrike">
                          <a:solidFill>
                            <a:srgbClr val="000000"/>
                          </a:solidFill>
                          <a:effectLst/>
                          <a:latin typeface="Calibri" panose="020F0502020204030204" pitchFamily="34" charset="0"/>
                        </a:rPr>
                        <a:t>Autres produits des services, du domaine et ventes diverses</a:t>
                      </a:r>
                    </a:p>
                  </a:txBody>
                  <a:tcPr marL="8583" marR="8583" marT="8583"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59 195,05</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10 900,00</a:t>
                      </a:r>
                    </a:p>
                  </a:txBody>
                  <a:tcPr marL="8583" marR="8583" marT="8583"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2 070,00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8 830,00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57 125,05</a:t>
                      </a:r>
                    </a:p>
                  </a:txBody>
                  <a:tcPr marL="8583" marR="8583" marT="8583"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444357685"/>
                  </a:ext>
                </a:extLst>
              </a:tr>
              <a:tr h="223859">
                <a:tc>
                  <a:txBody>
                    <a:bodyPr/>
                    <a:lstStyle/>
                    <a:p>
                      <a:pPr algn="l" fontAlgn="b"/>
                      <a:r>
                        <a:rPr lang="fr-FR" sz="1200" b="1" i="0" u="none" strike="noStrike">
                          <a:solidFill>
                            <a:srgbClr val="000000"/>
                          </a:solidFill>
                          <a:effectLst/>
                          <a:latin typeface="Calibri" panose="020F0502020204030204" pitchFamily="34" charset="0"/>
                        </a:rPr>
                        <a:t>70 - Produits des services, du domaine et ventes diverses</a:t>
                      </a:r>
                    </a:p>
                  </a:txBody>
                  <a:tcPr marL="8583" marR="8583" marT="8583"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r" fontAlgn="b"/>
                      <a:r>
                        <a:rPr lang="fr-FR" sz="1200" b="1" i="0" u="none" strike="noStrike">
                          <a:solidFill>
                            <a:srgbClr val="000000"/>
                          </a:solidFill>
                          <a:effectLst/>
                          <a:latin typeface="Calibri" panose="020F0502020204030204" pitchFamily="34" charset="0"/>
                        </a:rPr>
                        <a:t>150 428,42</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CFF"/>
                    </a:solidFill>
                  </a:tcPr>
                </a:tc>
                <a:tc>
                  <a:txBody>
                    <a:bodyPr/>
                    <a:lstStyle/>
                    <a:p>
                      <a:pPr algn="r" fontAlgn="b"/>
                      <a:r>
                        <a:rPr lang="fr-FR" sz="1200" b="1" i="0" u="none" strike="noStrike">
                          <a:solidFill>
                            <a:srgbClr val="000000"/>
                          </a:solidFill>
                          <a:effectLst/>
                          <a:latin typeface="Calibri" panose="020F0502020204030204" pitchFamily="34" charset="0"/>
                        </a:rPr>
                        <a:t>103 900,00</a:t>
                      </a:r>
                    </a:p>
                  </a:txBody>
                  <a:tcPr marL="8583" marR="8583" marT="8583"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r" fontAlgn="b"/>
                      <a:r>
                        <a:rPr lang="fr-FR" sz="1200" b="1" i="0" u="none" strike="noStrike">
                          <a:solidFill>
                            <a:srgbClr val="000000"/>
                          </a:solidFill>
                          <a:effectLst/>
                          <a:latin typeface="Calibri" panose="020F0502020204030204" pitchFamily="34" charset="0"/>
                        </a:rPr>
                        <a:t>70 431,87</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r" fontAlgn="b"/>
                      <a:r>
                        <a:rPr lang="fr-FR" sz="1200" b="1" i="0" u="none" strike="noStrike">
                          <a:solidFill>
                            <a:srgbClr val="000000"/>
                          </a:solidFill>
                          <a:effectLst/>
                          <a:latin typeface="Calibri" panose="020F0502020204030204" pitchFamily="34" charset="0"/>
                        </a:rPr>
                        <a:t>33 468,13</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r" fontAlgn="b"/>
                      <a:r>
                        <a:rPr lang="fr-FR" sz="1200" b="1" i="0" u="none" strike="noStrike" dirty="0">
                          <a:solidFill>
                            <a:srgbClr val="000000"/>
                          </a:solidFill>
                          <a:effectLst/>
                          <a:latin typeface="Calibri" panose="020F0502020204030204" pitchFamily="34" charset="0"/>
                        </a:rPr>
                        <a:t>79 996,55</a:t>
                      </a:r>
                    </a:p>
                  </a:txBody>
                  <a:tcPr marL="8583" marR="8583" marT="8583"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extLst>
                  <a:ext uri="{0D108BD9-81ED-4DB2-BD59-A6C34878D82A}">
                    <a16:rowId xmlns:a16="http://schemas.microsoft.com/office/drawing/2014/main" val="939612722"/>
                  </a:ext>
                </a:extLst>
              </a:tr>
              <a:tr h="213198">
                <a:tc>
                  <a:txBody>
                    <a:bodyPr/>
                    <a:lstStyle/>
                    <a:p>
                      <a:pPr algn="l" fontAlgn="b"/>
                      <a:r>
                        <a:rPr lang="fr-FR" sz="1200" b="0" i="0" u="none" strike="noStrike">
                          <a:solidFill>
                            <a:srgbClr val="000000"/>
                          </a:solidFill>
                          <a:effectLst/>
                          <a:latin typeface="Calibri" panose="020F0502020204030204" pitchFamily="34" charset="0"/>
                        </a:rPr>
                        <a:t>73111 - Taxes foncières et d'habitation</a:t>
                      </a:r>
                    </a:p>
                  </a:txBody>
                  <a:tcPr marL="8583" marR="8583" marT="8583"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2 488 849,00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2 555 488,00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2 570 763,00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9C0006"/>
                          </a:solidFill>
                          <a:effectLst/>
                          <a:latin typeface="Calibri" panose="020F0502020204030204" pitchFamily="34" charset="0"/>
                        </a:rPr>
                        <a:t>-15 275,00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200" b="0" i="0" u="none" strike="noStrike" dirty="0">
                          <a:solidFill>
                            <a:srgbClr val="9C0006"/>
                          </a:solidFill>
                          <a:effectLst/>
                          <a:latin typeface="Calibri" panose="020F0502020204030204" pitchFamily="34" charset="0"/>
                        </a:rPr>
                        <a:t>-81 914,00</a:t>
                      </a:r>
                    </a:p>
                  </a:txBody>
                  <a:tcPr marL="8583" marR="8583" marT="8583"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3815947978"/>
                  </a:ext>
                </a:extLst>
              </a:tr>
              <a:tr h="213198">
                <a:tc>
                  <a:txBody>
                    <a:bodyPr/>
                    <a:lstStyle/>
                    <a:p>
                      <a:pPr algn="l" fontAlgn="b"/>
                      <a:r>
                        <a:rPr lang="fr-FR" sz="1200" b="0" i="0" u="none" strike="noStrike">
                          <a:solidFill>
                            <a:srgbClr val="000000"/>
                          </a:solidFill>
                          <a:effectLst/>
                          <a:latin typeface="Calibri" panose="020F0502020204030204" pitchFamily="34" charset="0"/>
                        </a:rPr>
                        <a:t>73211 - Attribution de compensation</a:t>
                      </a:r>
                    </a:p>
                  </a:txBody>
                  <a:tcPr marL="8583" marR="8583" marT="8583"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966 512,09</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962 653,00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962 653,52</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9C0006"/>
                          </a:solidFill>
                          <a:effectLst/>
                          <a:latin typeface="Calibri" panose="020F0502020204030204" pitchFamily="34" charset="0"/>
                        </a:rPr>
                        <a:t>-0,52</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200" b="0" i="0" u="none" strike="noStrike" dirty="0">
                          <a:solidFill>
                            <a:srgbClr val="000000"/>
                          </a:solidFill>
                          <a:effectLst/>
                          <a:latin typeface="Calibri" panose="020F0502020204030204" pitchFamily="34" charset="0"/>
                        </a:rPr>
                        <a:t>3 858,57</a:t>
                      </a:r>
                    </a:p>
                  </a:txBody>
                  <a:tcPr marL="8583" marR="8583" marT="8583"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12330920"/>
                  </a:ext>
                </a:extLst>
              </a:tr>
              <a:tr h="213198">
                <a:tc>
                  <a:txBody>
                    <a:bodyPr/>
                    <a:lstStyle/>
                    <a:p>
                      <a:pPr algn="l" fontAlgn="b"/>
                      <a:r>
                        <a:rPr lang="fr-FR" sz="1200" b="0" i="0" u="none" strike="noStrike">
                          <a:solidFill>
                            <a:srgbClr val="000000"/>
                          </a:solidFill>
                          <a:effectLst/>
                          <a:latin typeface="Calibri" panose="020F0502020204030204" pitchFamily="34" charset="0"/>
                        </a:rPr>
                        <a:t>73212 - Dotation de solidarité communautaire</a:t>
                      </a:r>
                    </a:p>
                  </a:txBody>
                  <a:tcPr marL="8583" marR="8583" marT="8583"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126 693,00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77 000,00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74 914,00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2 086,00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51 779,00</a:t>
                      </a:r>
                    </a:p>
                  </a:txBody>
                  <a:tcPr marL="8583" marR="8583" marT="8583"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056181584"/>
                  </a:ext>
                </a:extLst>
              </a:tr>
              <a:tr h="213198">
                <a:tc>
                  <a:txBody>
                    <a:bodyPr/>
                    <a:lstStyle/>
                    <a:p>
                      <a:pPr algn="l" fontAlgn="b"/>
                      <a:r>
                        <a:rPr lang="fr-FR" sz="1200" b="0" i="0" u="none" strike="noStrike">
                          <a:solidFill>
                            <a:srgbClr val="000000"/>
                          </a:solidFill>
                          <a:effectLst/>
                          <a:latin typeface="Calibri" panose="020F0502020204030204" pitchFamily="34" charset="0"/>
                        </a:rPr>
                        <a:t>73221 - FNGIR</a:t>
                      </a:r>
                    </a:p>
                  </a:txBody>
                  <a:tcPr marL="8583" marR="8583" marT="8583"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44 275,00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44 275,00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44 275,00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0,00</a:t>
                      </a:r>
                    </a:p>
                  </a:txBody>
                  <a:tcPr marL="8583" marR="8583" marT="8583"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847163007"/>
                  </a:ext>
                </a:extLst>
              </a:tr>
              <a:tr h="213198">
                <a:tc>
                  <a:txBody>
                    <a:bodyPr/>
                    <a:lstStyle/>
                    <a:p>
                      <a:pPr algn="l" fontAlgn="b"/>
                      <a:r>
                        <a:rPr lang="fr-FR" sz="1200" b="0" i="0" u="none" strike="noStrike">
                          <a:solidFill>
                            <a:srgbClr val="000000"/>
                          </a:solidFill>
                          <a:effectLst/>
                          <a:latin typeface="Calibri" panose="020F0502020204030204" pitchFamily="34" charset="0"/>
                        </a:rPr>
                        <a:t>7336 - Droits de place</a:t>
                      </a:r>
                    </a:p>
                  </a:txBody>
                  <a:tcPr marL="8583" marR="8583" marT="8583"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13 781,75</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12 000,00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9 611,84</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2 388,16</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4 169,91</a:t>
                      </a:r>
                    </a:p>
                  </a:txBody>
                  <a:tcPr marL="8583" marR="8583" marT="8583"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666681580"/>
                  </a:ext>
                </a:extLst>
              </a:tr>
              <a:tr h="213198">
                <a:tc>
                  <a:txBody>
                    <a:bodyPr/>
                    <a:lstStyle/>
                    <a:p>
                      <a:pPr algn="l" fontAlgn="b"/>
                      <a:r>
                        <a:rPr lang="fr-FR" sz="1200" b="0" i="0" u="none" strike="noStrike">
                          <a:solidFill>
                            <a:srgbClr val="000000"/>
                          </a:solidFill>
                          <a:effectLst/>
                          <a:latin typeface="Calibri" panose="020F0502020204030204" pitchFamily="34" charset="0"/>
                        </a:rPr>
                        <a:t>7343 - Taxe sur les pylônes électriques</a:t>
                      </a:r>
                    </a:p>
                  </a:txBody>
                  <a:tcPr marL="8583" marR="8583" marT="8583"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99 434,00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100 000,00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104 149,00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9C0006"/>
                          </a:solidFill>
                          <a:effectLst/>
                          <a:latin typeface="Calibri" panose="020F0502020204030204" pitchFamily="34" charset="0"/>
                        </a:rPr>
                        <a:t>-4 149,00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200" b="0" i="0" u="none" strike="noStrike" dirty="0">
                          <a:solidFill>
                            <a:srgbClr val="9C0006"/>
                          </a:solidFill>
                          <a:effectLst/>
                          <a:latin typeface="Calibri" panose="020F0502020204030204" pitchFamily="34" charset="0"/>
                        </a:rPr>
                        <a:t>-4 715,00</a:t>
                      </a:r>
                    </a:p>
                  </a:txBody>
                  <a:tcPr marL="8583" marR="8583" marT="8583"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3408056937"/>
                  </a:ext>
                </a:extLst>
              </a:tr>
              <a:tr h="213198">
                <a:tc>
                  <a:txBody>
                    <a:bodyPr/>
                    <a:lstStyle/>
                    <a:p>
                      <a:pPr algn="l" fontAlgn="b"/>
                      <a:r>
                        <a:rPr lang="fr-FR" sz="1200" b="0" i="0" u="none" strike="noStrike">
                          <a:solidFill>
                            <a:srgbClr val="000000"/>
                          </a:solidFill>
                          <a:effectLst/>
                          <a:latin typeface="Calibri" panose="020F0502020204030204" pitchFamily="34" charset="0"/>
                        </a:rPr>
                        <a:t>7351 - Taxe sur la consommation finale d'électricité</a:t>
                      </a:r>
                    </a:p>
                  </a:txBody>
                  <a:tcPr marL="8583" marR="8583" marT="8583"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152 598,85</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155 000,00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149 667,09</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5 332,91</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2 931,76</a:t>
                      </a:r>
                    </a:p>
                  </a:txBody>
                  <a:tcPr marL="8583" marR="8583" marT="8583"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883796834"/>
                  </a:ext>
                </a:extLst>
              </a:tr>
              <a:tr h="213198">
                <a:tc>
                  <a:txBody>
                    <a:bodyPr/>
                    <a:lstStyle/>
                    <a:p>
                      <a:pPr algn="l" fontAlgn="b"/>
                      <a:r>
                        <a:rPr lang="fr-FR" sz="1200" b="0" i="0" u="none" strike="noStrike">
                          <a:solidFill>
                            <a:srgbClr val="000000"/>
                          </a:solidFill>
                          <a:effectLst/>
                          <a:latin typeface="Calibri" panose="020F0502020204030204" pitchFamily="34" charset="0"/>
                        </a:rPr>
                        <a:t>7368-73681 - Taxe locale sur la publicité extérieure</a:t>
                      </a:r>
                    </a:p>
                  </a:txBody>
                  <a:tcPr marL="8583" marR="8583" marT="8583"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14 713,17</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15 000,00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15 000,00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14 713,17</a:t>
                      </a:r>
                    </a:p>
                  </a:txBody>
                  <a:tcPr marL="8583" marR="8583" marT="8583"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223162542"/>
                  </a:ext>
                </a:extLst>
              </a:tr>
              <a:tr h="213198">
                <a:tc>
                  <a:txBody>
                    <a:bodyPr/>
                    <a:lstStyle/>
                    <a:p>
                      <a:pPr algn="l" fontAlgn="b"/>
                      <a:r>
                        <a:rPr lang="fr-FR" sz="1200" b="0" i="0" u="none" strike="noStrike">
                          <a:solidFill>
                            <a:srgbClr val="000000"/>
                          </a:solidFill>
                          <a:effectLst/>
                          <a:latin typeface="Calibri" panose="020F0502020204030204" pitchFamily="34" charset="0"/>
                        </a:rPr>
                        <a:t>7381 - Taxe additionnelle aux droits de mutation ou à la taxe de publi</a:t>
                      </a:r>
                    </a:p>
                  </a:txBody>
                  <a:tcPr marL="8583" marR="8583" marT="8583"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350 388,11</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300 000,00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500 596,10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9C0006"/>
                          </a:solidFill>
                          <a:effectLst/>
                          <a:latin typeface="Calibri" panose="020F0502020204030204" pitchFamily="34" charset="0"/>
                        </a:rPr>
                        <a:t>-200 596,10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200" b="0" i="0" u="none" strike="noStrike" dirty="0">
                          <a:solidFill>
                            <a:srgbClr val="9C0006"/>
                          </a:solidFill>
                          <a:effectLst/>
                          <a:latin typeface="Calibri" panose="020F0502020204030204" pitchFamily="34" charset="0"/>
                        </a:rPr>
                        <a:t>-150 207,99</a:t>
                      </a:r>
                    </a:p>
                  </a:txBody>
                  <a:tcPr marL="8583" marR="8583" marT="8583"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2303608270"/>
                  </a:ext>
                </a:extLst>
              </a:tr>
              <a:tr h="213198">
                <a:tc>
                  <a:txBody>
                    <a:bodyPr/>
                    <a:lstStyle/>
                    <a:p>
                      <a:pPr algn="l" fontAlgn="b"/>
                      <a:r>
                        <a:rPr lang="fr-FR" sz="1200" b="0" i="0" u="none" strike="noStrike">
                          <a:solidFill>
                            <a:srgbClr val="000000"/>
                          </a:solidFill>
                          <a:effectLst/>
                          <a:latin typeface="Calibri" panose="020F0502020204030204" pitchFamily="34" charset="0"/>
                        </a:rPr>
                        <a:t>Autres Impôts et taxes diverses</a:t>
                      </a:r>
                    </a:p>
                  </a:txBody>
                  <a:tcPr marL="8583" marR="8583" marT="8583"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6 417,59</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14 200,00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9 616,00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4 584,00</a:t>
                      </a:r>
                    </a:p>
                  </a:txBody>
                  <a:tcPr marL="8583" marR="8583" marT="8583"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9C0006"/>
                          </a:solidFill>
                          <a:effectLst/>
                          <a:latin typeface="Calibri" panose="020F0502020204030204" pitchFamily="34" charset="0"/>
                        </a:rPr>
                        <a:t>-3 198,41</a:t>
                      </a:r>
                    </a:p>
                  </a:txBody>
                  <a:tcPr marL="8583" marR="8583" marT="8583"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4238806999"/>
                  </a:ext>
                </a:extLst>
              </a:tr>
              <a:tr h="234518">
                <a:tc>
                  <a:txBody>
                    <a:bodyPr/>
                    <a:lstStyle/>
                    <a:p>
                      <a:pPr algn="l" fontAlgn="b"/>
                      <a:r>
                        <a:rPr lang="fr-FR" sz="1200" b="1" i="0" u="none" strike="noStrike" dirty="0">
                          <a:solidFill>
                            <a:srgbClr val="000000"/>
                          </a:solidFill>
                          <a:effectLst/>
                          <a:latin typeface="Calibri" panose="020F0502020204030204" pitchFamily="34" charset="0"/>
                        </a:rPr>
                        <a:t>73 - Impôts et taxes</a:t>
                      </a:r>
                    </a:p>
                  </a:txBody>
                  <a:tcPr marL="8583" marR="8583" marT="8583"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r" fontAlgn="b"/>
                      <a:r>
                        <a:rPr lang="fr-FR" sz="1200" b="1" i="0" u="none" strike="noStrike" dirty="0">
                          <a:solidFill>
                            <a:srgbClr val="000000"/>
                          </a:solidFill>
                          <a:effectLst/>
                          <a:latin typeface="Calibri" panose="020F0502020204030204" pitchFamily="34" charset="0"/>
                        </a:rPr>
                        <a:t>4 263 662,56</a:t>
                      </a:r>
                    </a:p>
                  </a:txBody>
                  <a:tcPr marL="8583" marR="8583" marT="8583"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b"/>
                      <a:r>
                        <a:rPr lang="fr-FR" sz="1200" b="1" i="0" u="none" strike="noStrike" dirty="0">
                          <a:solidFill>
                            <a:srgbClr val="000000"/>
                          </a:solidFill>
                          <a:effectLst/>
                          <a:latin typeface="Calibri" panose="020F0502020204030204" pitchFamily="34" charset="0"/>
                        </a:rPr>
                        <a:t>4 235 616,00</a:t>
                      </a:r>
                    </a:p>
                  </a:txBody>
                  <a:tcPr marL="8583" marR="8583" marT="8583"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r" fontAlgn="b"/>
                      <a:r>
                        <a:rPr lang="fr-FR" sz="1200" b="1" i="0" u="none" strike="noStrike" dirty="0">
                          <a:solidFill>
                            <a:srgbClr val="000000"/>
                          </a:solidFill>
                          <a:effectLst/>
                          <a:latin typeface="Calibri" panose="020F0502020204030204" pitchFamily="34" charset="0"/>
                        </a:rPr>
                        <a:t>4 426 245,55</a:t>
                      </a:r>
                    </a:p>
                  </a:txBody>
                  <a:tcPr marL="8583" marR="8583" marT="8583"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r" fontAlgn="b"/>
                      <a:r>
                        <a:rPr lang="fr-FR" sz="1200" b="1" i="0" u="none" strike="noStrike" dirty="0">
                          <a:solidFill>
                            <a:srgbClr val="000000"/>
                          </a:solidFill>
                          <a:effectLst/>
                          <a:latin typeface="Calibri" panose="020F0502020204030204" pitchFamily="34" charset="0"/>
                        </a:rPr>
                        <a:t>-190 629,55</a:t>
                      </a:r>
                    </a:p>
                  </a:txBody>
                  <a:tcPr marL="8583" marR="8583" marT="8583"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r" fontAlgn="b"/>
                      <a:r>
                        <a:rPr lang="fr-FR" sz="1200" b="1" i="0" u="none" strike="noStrike" dirty="0">
                          <a:solidFill>
                            <a:srgbClr val="000000"/>
                          </a:solidFill>
                          <a:effectLst/>
                          <a:latin typeface="Calibri" panose="020F0502020204030204" pitchFamily="34" charset="0"/>
                        </a:rPr>
                        <a:t>-162 582,99</a:t>
                      </a:r>
                    </a:p>
                  </a:txBody>
                  <a:tcPr marL="8583" marR="8583" marT="8583"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3686085543"/>
                  </a:ext>
                </a:extLst>
              </a:tr>
            </a:tbl>
          </a:graphicData>
        </a:graphic>
      </p:graphicFrame>
      <p:sp>
        <p:nvSpPr>
          <p:cNvPr id="14" name="Explosion : 8 points 13">
            <a:extLst>
              <a:ext uri="{FF2B5EF4-FFF2-40B4-BE49-F238E27FC236}">
                <a16:creationId xmlns:a16="http://schemas.microsoft.com/office/drawing/2014/main" id="{D255D156-45F0-4291-AFEF-3EADDE26FB41}"/>
              </a:ext>
            </a:extLst>
          </p:cNvPr>
          <p:cNvSpPr/>
          <p:nvPr/>
        </p:nvSpPr>
        <p:spPr>
          <a:xfrm>
            <a:off x="10422384" y="1183398"/>
            <a:ext cx="1665725" cy="1339110"/>
          </a:xfrm>
          <a:prstGeom prst="irregularSeal1">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r"/>
            <a:r>
              <a:rPr lang="fr-FR" sz="1000" dirty="0"/>
              <a:t>             </a:t>
            </a:r>
            <a:r>
              <a:rPr lang="fr-FR" sz="1200" dirty="0"/>
              <a:t>❶</a:t>
            </a:r>
            <a:r>
              <a:rPr lang="fr-FR" sz="1300" b="1" dirty="0"/>
              <a:t>IMPACT COVID  </a:t>
            </a:r>
          </a:p>
        </p:txBody>
      </p:sp>
      <p:sp>
        <p:nvSpPr>
          <p:cNvPr id="16" name="Rectangle 15">
            <a:extLst>
              <a:ext uri="{FF2B5EF4-FFF2-40B4-BE49-F238E27FC236}">
                <a16:creationId xmlns:a16="http://schemas.microsoft.com/office/drawing/2014/main" id="{2979129D-2587-4882-B536-46F417A24957}"/>
              </a:ext>
            </a:extLst>
          </p:cNvPr>
          <p:cNvSpPr/>
          <p:nvPr/>
        </p:nvSpPr>
        <p:spPr>
          <a:xfrm>
            <a:off x="10232823" y="2327447"/>
            <a:ext cx="546582" cy="246221"/>
          </a:xfrm>
          <a:prstGeom prst="rect">
            <a:avLst/>
          </a:prstGeom>
        </p:spPr>
        <p:txBody>
          <a:bodyPr wrap="square">
            <a:spAutoFit/>
          </a:bodyPr>
          <a:lstStyle/>
          <a:p>
            <a:r>
              <a:rPr lang="fr-FR" sz="1000" dirty="0"/>
              <a:t>❶</a:t>
            </a:r>
          </a:p>
        </p:txBody>
      </p:sp>
      <p:sp>
        <p:nvSpPr>
          <p:cNvPr id="17" name="Rectangle 16">
            <a:extLst>
              <a:ext uri="{FF2B5EF4-FFF2-40B4-BE49-F238E27FC236}">
                <a16:creationId xmlns:a16="http://schemas.microsoft.com/office/drawing/2014/main" id="{CD898BBF-37A1-4955-8847-EB7C169DFB71}"/>
              </a:ext>
            </a:extLst>
          </p:cNvPr>
          <p:cNvSpPr/>
          <p:nvPr/>
        </p:nvSpPr>
        <p:spPr>
          <a:xfrm>
            <a:off x="10240554" y="2522508"/>
            <a:ext cx="546582" cy="246221"/>
          </a:xfrm>
          <a:prstGeom prst="rect">
            <a:avLst/>
          </a:prstGeom>
        </p:spPr>
        <p:txBody>
          <a:bodyPr wrap="square">
            <a:spAutoFit/>
          </a:bodyPr>
          <a:lstStyle/>
          <a:p>
            <a:r>
              <a:rPr lang="fr-FR" sz="1000" dirty="0"/>
              <a:t>❶</a:t>
            </a:r>
          </a:p>
        </p:txBody>
      </p:sp>
      <p:sp>
        <p:nvSpPr>
          <p:cNvPr id="18" name="Rectangle 17">
            <a:extLst>
              <a:ext uri="{FF2B5EF4-FFF2-40B4-BE49-F238E27FC236}">
                <a16:creationId xmlns:a16="http://schemas.microsoft.com/office/drawing/2014/main" id="{AD466C55-1624-4F83-8BCE-9937D2D9D2F1}"/>
              </a:ext>
            </a:extLst>
          </p:cNvPr>
          <p:cNvSpPr/>
          <p:nvPr/>
        </p:nvSpPr>
        <p:spPr>
          <a:xfrm>
            <a:off x="10240554" y="2745182"/>
            <a:ext cx="546582" cy="246221"/>
          </a:xfrm>
          <a:prstGeom prst="rect">
            <a:avLst/>
          </a:prstGeom>
        </p:spPr>
        <p:txBody>
          <a:bodyPr wrap="square">
            <a:spAutoFit/>
          </a:bodyPr>
          <a:lstStyle/>
          <a:p>
            <a:r>
              <a:rPr lang="fr-FR" sz="1000" dirty="0"/>
              <a:t>❶</a:t>
            </a:r>
          </a:p>
        </p:txBody>
      </p:sp>
      <p:pic>
        <p:nvPicPr>
          <p:cNvPr id="19" name="Image 18" descr="Une image contenant lumière&#10;&#10;Description générée automatiquement">
            <a:extLst>
              <a:ext uri="{FF2B5EF4-FFF2-40B4-BE49-F238E27FC236}">
                <a16:creationId xmlns:a16="http://schemas.microsoft.com/office/drawing/2014/main" id="{7A0EA999-A0AE-43EC-999E-C11B888639A6}"/>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0574199" y="1596218"/>
            <a:ext cx="425874" cy="463904"/>
          </a:xfrm>
          <a:prstGeom prst="rect">
            <a:avLst/>
          </a:prstGeom>
        </p:spPr>
      </p:pic>
      <p:sp>
        <p:nvSpPr>
          <p:cNvPr id="20" name="Rectangle : carré corné 19">
            <a:extLst>
              <a:ext uri="{FF2B5EF4-FFF2-40B4-BE49-F238E27FC236}">
                <a16:creationId xmlns:a16="http://schemas.microsoft.com/office/drawing/2014/main" id="{CBAA9EC8-B152-4635-8D41-B310C8E173EB}"/>
              </a:ext>
            </a:extLst>
          </p:cNvPr>
          <p:cNvSpPr/>
          <p:nvPr/>
        </p:nvSpPr>
        <p:spPr>
          <a:xfrm>
            <a:off x="10589676" y="3574450"/>
            <a:ext cx="1528247" cy="800195"/>
          </a:xfrm>
          <a:prstGeom prst="foldedCorner">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b="1" dirty="0"/>
              <a:t>Hausse des taxes due à l’actualisation des bases</a:t>
            </a:r>
          </a:p>
        </p:txBody>
      </p:sp>
      <p:sp>
        <p:nvSpPr>
          <p:cNvPr id="24" name="Rectangle : carré corné 23">
            <a:extLst>
              <a:ext uri="{FF2B5EF4-FFF2-40B4-BE49-F238E27FC236}">
                <a16:creationId xmlns:a16="http://schemas.microsoft.com/office/drawing/2014/main" id="{D248802E-D707-43F3-A052-5C23E7776DE8}"/>
              </a:ext>
            </a:extLst>
          </p:cNvPr>
          <p:cNvSpPr/>
          <p:nvPr/>
        </p:nvSpPr>
        <p:spPr>
          <a:xfrm>
            <a:off x="10589676" y="5180366"/>
            <a:ext cx="1528247" cy="814710"/>
          </a:xfrm>
          <a:prstGeom prst="foldedCorner">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200" b="1" dirty="0"/>
          </a:p>
          <a:p>
            <a:pPr algn="ctr"/>
            <a:r>
              <a:rPr lang="fr-FR" sz="1200" b="1" dirty="0"/>
              <a:t>Hausse exceptionnelle due aux transactions immobilières</a:t>
            </a:r>
          </a:p>
        </p:txBody>
      </p:sp>
      <p:cxnSp>
        <p:nvCxnSpPr>
          <p:cNvPr id="25" name="Connecteur droit avec flèche 24">
            <a:extLst>
              <a:ext uri="{FF2B5EF4-FFF2-40B4-BE49-F238E27FC236}">
                <a16:creationId xmlns:a16="http://schemas.microsoft.com/office/drawing/2014/main" id="{D3CE59FC-865C-4F52-B4C3-619F01DD7EE8}"/>
              </a:ext>
            </a:extLst>
          </p:cNvPr>
          <p:cNvCxnSpPr>
            <a:cxnSpLocks/>
          </p:cNvCxnSpPr>
          <p:nvPr/>
        </p:nvCxnSpPr>
        <p:spPr>
          <a:xfrm>
            <a:off x="10286159" y="5620803"/>
            <a:ext cx="3035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Flèche droite 1">
            <a:hlinkClick r:id="rId5" action="ppaction://hlinksldjump"/>
            <a:extLst>
              <a:ext uri="{FF2B5EF4-FFF2-40B4-BE49-F238E27FC236}">
                <a16:creationId xmlns:a16="http://schemas.microsoft.com/office/drawing/2014/main" id="{382E3708-CF30-42EC-8BFC-E3FBEC3B82EF}"/>
              </a:ext>
            </a:extLst>
          </p:cNvPr>
          <p:cNvSpPr/>
          <p:nvPr/>
        </p:nvSpPr>
        <p:spPr>
          <a:xfrm>
            <a:off x="10384119" y="6054003"/>
            <a:ext cx="615954" cy="176022"/>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annexe</a:t>
            </a:r>
          </a:p>
        </p:txBody>
      </p:sp>
    </p:spTree>
    <p:extLst>
      <p:ext uri="{BB962C8B-B14F-4D97-AF65-F5344CB8AC3E}">
        <p14:creationId xmlns:p14="http://schemas.microsoft.com/office/powerpoint/2010/main" val="360887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18B9FBFF-1616-497B-9F19-867736C1B967}"/>
              </a:ext>
            </a:extLst>
          </p:cNvPr>
          <p:cNvSpPr>
            <a:spLocks noGrp="1"/>
          </p:cNvSpPr>
          <p:nvPr>
            <p:ph type="ftr" sz="quarter" idx="11"/>
          </p:nvPr>
        </p:nvSpPr>
        <p:spPr>
          <a:xfrm>
            <a:off x="2474752" y="6431851"/>
            <a:ext cx="6391712" cy="365125"/>
          </a:xfrm>
        </p:spPr>
        <p:txBody>
          <a:bodyPr/>
          <a:lstStyle/>
          <a:p>
            <a:r>
              <a:rPr lang="fr-FR" b="1">
                <a:solidFill>
                  <a:schemeClr val="tx1"/>
                </a:solidFill>
              </a:rPr>
              <a:t>VILLE DE LENTILLY - CONSEIL MUNICIPAL DU 31 MARS 2021 - CA 2020 - BP 2021</a:t>
            </a:r>
          </a:p>
        </p:txBody>
      </p:sp>
      <p:sp>
        <p:nvSpPr>
          <p:cNvPr id="5" name="Espace réservé du numéro de diapositive 4">
            <a:extLst>
              <a:ext uri="{FF2B5EF4-FFF2-40B4-BE49-F238E27FC236}">
                <a16:creationId xmlns:a16="http://schemas.microsoft.com/office/drawing/2014/main" id="{2EAA524B-1AFB-4972-835E-78FB4B9BF276}"/>
              </a:ext>
            </a:extLst>
          </p:cNvPr>
          <p:cNvSpPr>
            <a:spLocks noGrp="1"/>
          </p:cNvSpPr>
          <p:nvPr>
            <p:ph type="sldNum" sz="quarter" idx="12"/>
          </p:nvPr>
        </p:nvSpPr>
        <p:spPr/>
        <p:txBody>
          <a:bodyPr/>
          <a:lstStyle/>
          <a:p>
            <a:fld id="{DF5659F9-612D-4A5E-A057-854B90781FF4}" type="slidenum">
              <a:rPr lang="fr-FR" smtClean="0"/>
              <a:t>32</a:t>
            </a:fld>
            <a:endParaRPr lang="fr-FR"/>
          </a:p>
        </p:txBody>
      </p:sp>
      <p:pic>
        <p:nvPicPr>
          <p:cNvPr id="6" name="Image 5">
            <a:extLst>
              <a:ext uri="{FF2B5EF4-FFF2-40B4-BE49-F238E27FC236}">
                <a16:creationId xmlns:a16="http://schemas.microsoft.com/office/drawing/2014/main" id="{7F1F6BFE-12F3-4AAF-9160-6F31D60BA55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3088" y="6183016"/>
            <a:ext cx="456087" cy="611399"/>
          </a:xfrm>
          <a:prstGeom prst="rect">
            <a:avLst/>
          </a:prstGeom>
        </p:spPr>
      </p:pic>
      <p:sp>
        <p:nvSpPr>
          <p:cNvPr id="7" name="Titre 1">
            <a:extLst>
              <a:ext uri="{FF2B5EF4-FFF2-40B4-BE49-F238E27FC236}">
                <a16:creationId xmlns:a16="http://schemas.microsoft.com/office/drawing/2014/main" id="{8B4173B2-1DE9-4836-9510-1282D2D39914}"/>
              </a:ext>
            </a:extLst>
          </p:cNvPr>
          <p:cNvSpPr>
            <a:spLocks noGrp="1"/>
          </p:cNvSpPr>
          <p:nvPr>
            <p:ph type="title"/>
          </p:nvPr>
        </p:nvSpPr>
        <p:spPr>
          <a:xfrm>
            <a:off x="507037" y="176469"/>
            <a:ext cx="10465763" cy="433132"/>
          </a:xfrm>
          <a:solidFill>
            <a:schemeClr val="bg1"/>
          </a:solidFill>
          <a:ln w="28575">
            <a:solidFill>
              <a:schemeClr val="tx1"/>
            </a:solidFill>
          </a:ln>
          <a:effectLst>
            <a:glow rad="101600">
              <a:schemeClr val="accent1">
                <a:satMod val="175000"/>
                <a:alpha val="40000"/>
              </a:schemeClr>
            </a:glow>
          </a:effectLst>
        </p:spPr>
        <p:txBody>
          <a:bodyPr anchor="ctr">
            <a:normAutofit fontScale="90000"/>
          </a:bodyPr>
          <a:lstStyle/>
          <a:p>
            <a:pPr algn="ctr"/>
            <a:r>
              <a:rPr lang="fr-FR" sz="3600" b="1" dirty="0">
                <a:solidFill>
                  <a:srgbClr val="000000"/>
                </a:solidFill>
                <a:latin typeface="Calibri" panose="020F0502020204030204" pitchFamily="34" charset="0"/>
              </a:rPr>
              <a:t>Comparatif Budget 2020 - Résultat 2019/2020 - Recettes</a:t>
            </a:r>
            <a:endParaRPr lang="fr-FR" sz="3400" dirty="0"/>
          </a:p>
        </p:txBody>
      </p:sp>
      <p:graphicFrame>
        <p:nvGraphicFramePr>
          <p:cNvPr id="8" name="Tableau 7">
            <a:extLst>
              <a:ext uri="{FF2B5EF4-FFF2-40B4-BE49-F238E27FC236}">
                <a16:creationId xmlns:a16="http://schemas.microsoft.com/office/drawing/2014/main" id="{4C31FAC9-EB08-43D2-A041-FE75D5A292B0}"/>
              </a:ext>
            </a:extLst>
          </p:cNvPr>
          <p:cNvGraphicFramePr>
            <a:graphicFrameLocks noGrp="1"/>
          </p:cNvGraphicFramePr>
          <p:nvPr>
            <p:extLst>
              <p:ext uri="{D42A27DB-BD31-4B8C-83A1-F6EECF244321}">
                <p14:modId xmlns:p14="http://schemas.microsoft.com/office/powerpoint/2010/main" val="3592555152"/>
              </p:ext>
            </p:extLst>
          </p:nvPr>
        </p:nvGraphicFramePr>
        <p:xfrm>
          <a:off x="710213" y="685102"/>
          <a:ext cx="10067277" cy="5491858"/>
        </p:xfrm>
        <a:graphic>
          <a:graphicData uri="http://schemas.openxmlformats.org/drawingml/2006/table">
            <a:tbl>
              <a:tblPr/>
              <a:tblGrid>
                <a:gridCol w="4683414">
                  <a:extLst>
                    <a:ext uri="{9D8B030D-6E8A-4147-A177-3AD203B41FA5}">
                      <a16:colId xmlns:a16="http://schemas.microsoft.com/office/drawing/2014/main" val="4077610235"/>
                    </a:ext>
                  </a:extLst>
                </a:gridCol>
                <a:gridCol w="1153685">
                  <a:extLst>
                    <a:ext uri="{9D8B030D-6E8A-4147-A177-3AD203B41FA5}">
                      <a16:colId xmlns:a16="http://schemas.microsoft.com/office/drawing/2014/main" val="1885868491"/>
                    </a:ext>
                  </a:extLst>
                </a:gridCol>
                <a:gridCol w="1153685">
                  <a:extLst>
                    <a:ext uri="{9D8B030D-6E8A-4147-A177-3AD203B41FA5}">
                      <a16:colId xmlns:a16="http://schemas.microsoft.com/office/drawing/2014/main" val="1741457653"/>
                    </a:ext>
                  </a:extLst>
                </a:gridCol>
                <a:gridCol w="1153685">
                  <a:extLst>
                    <a:ext uri="{9D8B030D-6E8A-4147-A177-3AD203B41FA5}">
                      <a16:colId xmlns:a16="http://schemas.microsoft.com/office/drawing/2014/main" val="3836927903"/>
                    </a:ext>
                  </a:extLst>
                </a:gridCol>
                <a:gridCol w="1016341">
                  <a:extLst>
                    <a:ext uri="{9D8B030D-6E8A-4147-A177-3AD203B41FA5}">
                      <a16:colId xmlns:a16="http://schemas.microsoft.com/office/drawing/2014/main" val="1923202740"/>
                    </a:ext>
                  </a:extLst>
                </a:gridCol>
                <a:gridCol w="906467">
                  <a:extLst>
                    <a:ext uri="{9D8B030D-6E8A-4147-A177-3AD203B41FA5}">
                      <a16:colId xmlns:a16="http://schemas.microsoft.com/office/drawing/2014/main" val="2493306724"/>
                    </a:ext>
                  </a:extLst>
                </a:gridCol>
              </a:tblGrid>
              <a:tr h="690528">
                <a:tc>
                  <a:txBody>
                    <a:bodyPr/>
                    <a:lstStyle/>
                    <a:p>
                      <a:pPr algn="ctr" fontAlgn="ctr"/>
                      <a:r>
                        <a:rPr lang="fr-FR" sz="1200" b="1" i="0" u="none" strike="noStrike" dirty="0">
                          <a:solidFill>
                            <a:srgbClr val="000000"/>
                          </a:solidFill>
                          <a:effectLst/>
                          <a:latin typeface="Times New Roman" panose="02020603050405020304" pitchFamily="18" charset="0"/>
                        </a:rPr>
                        <a:t>N° </a:t>
                      </a:r>
                      <a:r>
                        <a:rPr lang="fr-FR" sz="1200" b="1" i="0" u="none" strike="noStrike" dirty="0" err="1">
                          <a:solidFill>
                            <a:srgbClr val="000000"/>
                          </a:solidFill>
                          <a:effectLst/>
                          <a:latin typeface="Times New Roman" panose="02020603050405020304" pitchFamily="18" charset="0"/>
                        </a:rPr>
                        <a:t>compte_Libéllés</a:t>
                      </a:r>
                      <a:endParaRPr lang="fr-FR" sz="1200" b="1" i="0" u="none" strike="noStrike" dirty="0">
                        <a:solidFill>
                          <a:srgbClr val="000000"/>
                        </a:solidFill>
                        <a:effectLst/>
                        <a:latin typeface="Times New Roman" panose="02020603050405020304" pitchFamily="18" charset="0"/>
                      </a:endParaRPr>
                    </a:p>
                  </a:txBody>
                  <a:tcPr marL="8549" marR="8549" marT="8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fr-FR" sz="1200" b="1" i="0" u="none" strike="noStrike" dirty="0">
                          <a:solidFill>
                            <a:srgbClr val="000000"/>
                          </a:solidFill>
                          <a:effectLst/>
                          <a:latin typeface="Times New Roman" panose="02020603050405020304" pitchFamily="18" charset="0"/>
                        </a:rPr>
                        <a:t>CA 2019</a:t>
                      </a:r>
                    </a:p>
                  </a:txBody>
                  <a:tcPr marL="8549" marR="8549" marT="8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FF"/>
                    </a:solidFill>
                  </a:tcPr>
                </a:tc>
                <a:tc>
                  <a:txBody>
                    <a:bodyPr/>
                    <a:lstStyle/>
                    <a:p>
                      <a:pPr algn="ctr" fontAlgn="ctr"/>
                      <a:r>
                        <a:rPr lang="fr-FR" sz="1200" b="1" i="0" u="none" strike="noStrike" dirty="0">
                          <a:solidFill>
                            <a:srgbClr val="000000"/>
                          </a:solidFill>
                          <a:effectLst/>
                          <a:latin typeface="Times New Roman" panose="02020603050405020304" pitchFamily="18" charset="0"/>
                        </a:rPr>
                        <a:t>Total BP + DM</a:t>
                      </a:r>
                    </a:p>
                  </a:txBody>
                  <a:tcPr marL="8549" marR="8549" marT="8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fr-FR" sz="1200" b="1" i="0" u="none" strike="noStrike">
                          <a:solidFill>
                            <a:srgbClr val="000000"/>
                          </a:solidFill>
                          <a:effectLst/>
                          <a:latin typeface="Times New Roman" panose="02020603050405020304" pitchFamily="18" charset="0"/>
                        </a:rPr>
                        <a:t>CA 2020</a:t>
                      </a:r>
                    </a:p>
                  </a:txBody>
                  <a:tcPr marL="8549" marR="8549" marT="8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fr-FR" sz="1200" b="1" i="0" u="none" strike="noStrike">
                          <a:solidFill>
                            <a:srgbClr val="000000"/>
                          </a:solidFill>
                          <a:effectLst/>
                          <a:latin typeface="Times New Roman" panose="02020603050405020304" pitchFamily="18" charset="0"/>
                        </a:rPr>
                        <a:t>Différence BP/CA</a:t>
                      </a:r>
                    </a:p>
                  </a:txBody>
                  <a:tcPr marL="8549" marR="8549" marT="8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fr-FR" sz="1200" b="1" i="0" u="none" strike="noStrike">
                          <a:solidFill>
                            <a:srgbClr val="000000"/>
                          </a:solidFill>
                          <a:effectLst/>
                          <a:latin typeface="Times New Roman" panose="02020603050405020304" pitchFamily="18" charset="0"/>
                        </a:rPr>
                        <a:t>Différence CA19/CA2020</a:t>
                      </a:r>
                    </a:p>
                  </a:txBody>
                  <a:tcPr marL="8549" marR="8549" marT="8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72371663"/>
                  </a:ext>
                </a:extLst>
              </a:tr>
              <a:tr h="215790">
                <a:tc>
                  <a:txBody>
                    <a:bodyPr/>
                    <a:lstStyle/>
                    <a:p>
                      <a:pPr algn="l" fontAlgn="b"/>
                      <a:r>
                        <a:rPr lang="fr-FR" sz="1200" b="0" i="0" u="none" strike="noStrike">
                          <a:solidFill>
                            <a:srgbClr val="000000"/>
                          </a:solidFill>
                          <a:effectLst/>
                          <a:latin typeface="Calibri" panose="020F0502020204030204" pitchFamily="34" charset="0"/>
                        </a:rPr>
                        <a:t>7411 - Dotation forfaitaire</a:t>
                      </a:r>
                    </a:p>
                  </a:txBody>
                  <a:tcPr marL="8549" marR="8549" marT="8549"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182 252,00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181 820,00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181 820,00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432,00</a:t>
                      </a:r>
                    </a:p>
                  </a:txBody>
                  <a:tcPr marL="8549" marR="8549" marT="8549"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262504566"/>
                  </a:ext>
                </a:extLst>
              </a:tr>
              <a:tr h="215790">
                <a:tc>
                  <a:txBody>
                    <a:bodyPr/>
                    <a:lstStyle/>
                    <a:p>
                      <a:pPr algn="l" fontAlgn="b"/>
                      <a:r>
                        <a:rPr lang="fr-FR" sz="1200" b="0" i="0" u="none" strike="noStrike">
                          <a:solidFill>
                            <a:srgbClr val="000000"/>
                          </a:solidFill>
                          <a:effectLst/>
                          <a:latin typeface="Calibri" panose="020F0502020204030204" pitchFamily="34" charset="0"/>
                        </a:rPr>
                        <a:t>74121-74121 - Dotation de solidarité rurale</a:t>
                      </a:r>
                    </a:p>
                  </a:txBody>
                  <a:tcPr marL="8549" marR="8549" marT="8549"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67 879,00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70 130,00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70 130,00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0,00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9C0006"/>
                          </a:solidFill>
                          <a:effectLst/>
                          <a:latin typeface="Calibri" panose="020F0502020204030204" pitchFamily="34" charset="0"/>
                        </a:rPr>
                        <a:t>-2 251,00</a:t>
                      </a:r>
                    </a:p>
                  </a:txBody>
                  <a:tcPr marL="8549" marR="8549" marT="8549"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981735254"/>
                  </a:ext>
                </a:extLst>
              </a:tr>
              <a:tr h="215790">
                <a:tc>
                  <a:txBody>
                    <a:bodyPr/>
                    <a:lstStyle/>
                    <a:p>
                      <a:pPr algn="l" fontAlgn="b"/>
                      <a:r>
                        <a:rPr lang="fr-FR" sz="1200" b="0" i="0" u="none" strike="noStrike">
                          <a:solidFill>
                            <a:srgbClr val="000000"/>
                          </a:solidFill>
                          <a:effectLst/>
                          <a:latin typeface="Calibri" panose="020F0502020204030204" pitchFamily="34" charset="0"/>
                        </a:rPr>
                        <a:t>744 - FCTVA</a:t>
                      </a:r>
                    </a:p>
                  </a:txBody>
                  <a:tcPr marL="8549" marR="8549" marT="8549"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12 853,22</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9 230,00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8 250,18</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979,82</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4 603,04</a:t>
                      </a:r>
                    </a:p>
                  </a:txBody>
                  <a:tcPr marL="8549" marR="8549" marT="8549"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680776027"/>
                  </a:ext>
                </a:extLst>
              </a:tr>
              <a:tr h="215790">
                <a:tc>
                  <a:txBody>
                    <a:bodyPr/>
                    <a:lstStyle/>
                    <a:p>
                      <a:pPr algn="l" fontAlgn="b"/>
                      <a:r>
                        <a:rPr lang="fr-FR" sz="1200" b="0" i="0" u="none" strike="noStrike">
                          <a:solidFill>
                            <a:srgbClr val="000000"/>
                          </a:solidFill>
                          <a:effectLst/>
                          <a:latin typeface="Calibri" panose="020F0502020204030204" pitchFamily="34" charset="0"/>
                        </a:rPr>
                        <a:t>7461 - DGD</a:t>
                      </a:r>
                    </a:p>
                  </a:txBody>
                  <a:tcPr marL="8549" marR="8549" marT="8549"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15 000,00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0,00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15 000,00</a:t>
                      </a:r>
                    </a:p>
                  </a:txBody>
                  <a:tcPr marL="8549" marR="8549" marT="8549"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935918752"/>
                  </a:ext>
                </a:extLst>
              </a:tr>
              <a:tr h="215790">
                <a:tc>
                  <a:txBody>
                    <a:bodyPr/>
                    <a:lstStyle/>
                    <a:p>
                      <a:pPr algn="l" fontAlgn="b"/>
                      <a:r>
                        <a:rPr lang="fr-FR" sz="1200" b="0" i="0" u="none" strike="noStrike">
                          <a:solidFill>
                            <a:srgbClr val="000000"/>
                          </a:solidFill>
                          <a:effectLst/>
                          <a:latin typeface="Calibri" panose="020F0502020204030204" pitchFamily="34" charset="0"/>
                        </a:rPr>
                        <a:t>7478 - Autres organismes</a:t>
                      </a:r>
                      <a:r>
                        <a:rPr lang="fr-FR" sz="1200" b="0" i="1" u="none" strike="noStrike">
                          <a:solidFill>
                            <a:srgbClr val="000000"/>
                          </a:solidFill>
                          <a:effectLst/>
                          <a:latin typeface="Calibri" panose="020F0502020204030204" pitchFamily="34" charset="0"/>
                        </a:rPr>
                        <a:t> (Contrats CAF)</a:t>
                      </a:r>
                      <a:endParaRPr lang="fr-FR" sz="1200" b="0" i="0" u="none" strike="noStrike">
                        <a:solidFill>
                          <a:srgbClr val="000000"/>
                        </a:solidFill>
                        <a:effectLst/>
                        <a:latin typeface="Calibri" panose="020F0502020204030204" pitchFamily="34" charset="0"/>
                      </a:endParaRPr>
                    </a:p>
                  </a:txBody>
                  <a:tcPr marL="8549" marR="8549" marT="8549"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200 399,47</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202 000,00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197 684,91</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4 315,09</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2 714,56</a:t>
                      </a:r>
                    </a:p>
                  </a:txBody>
                  <a:tcPr marL="8549" marR="8549" marT="8549"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87411132"/>
                  </a:ext>
                </a:extLst>
              </a:tr>
              <a:tr h="215790">
                <a:tc>
                  <a:txBody>
                    <a:bodyPr/>
                    <a:lstStyle/>
                    <a:p>
                      <a:pPr algn="l" fontAlgn="b"/>
                      <a:r>
                        <a:rPr lang="fr-FR" sz="1200" b="0" i="0" u="none" strike="noStrike">
                          <a:solidFill>
                            <a:srgbClr val="000000"/>
                          </a:solidFill>
                          <a:effectLst/>
                          <a:latin typeface="Calibri" panose="020F0502020204030204" pitchFamily="34" charset="0"/>
                        </a:rPr>
                        <a:t>74834 - Etat - Compensation au titre des exonérations des taxes foncièr</a:t>
                      </a:r>
                    </a:p>
                  </a:txBody>
                  <a:tcPr marL="8549" marR="8549" marT="8549"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7 202,00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7 751,00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7 751,00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0,00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9C0006"/>
                          </a:solidFill>
                          <a:effectLst/>
                          <a:latin typeface="Calibri" panose="020F0502020204030204" pitchFamily="34" charset="0"/>
                        </a:rPr>
                        <a:t>-549,00</a:t>
                      </a:r>
                    </a:p>
                  </a:txBody>
                  <a:tcPr marL="8549" marR="8549" marT="8549"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2736505394"/>
                  </a:ext>
                </a:extLst>
              </a:tr>
              <a:tr h="215790">
                <a:tc>
                  <a:txBody>
                    <a:bodyPr/>
                    <a:lstStyle/>
                    <a:p>
                      <a:pPr algn="l" fontAlgn="b"/>
                      <a:r>
                        <a:rPr lang="fr-FR" sz="1200" b="0" i="0" u="none" strike="noStrike">
                          <a:solidFill>
                            <a:srgbClr val="000000"/>
                          </a:solidFill>
                          <a:effectLst/>
                          <a:latin typeface="Calibri" panose="020F0502020204030204" pitchFamily="34" charset="0"/>
                        </a:rPr>
                        <a:t>74835 - Etat - Compensation au titre des exonérations de taxe d'habitat</a:t>
                      </a:r>
                    </a:p>
                  </a:txBody>
                  <a:tcPr marL="8549" marR="8549" marT="8549"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40 483,00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47 640,00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47 640,00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0,00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9C0006"/>
                          </a:solidFill>
                          <a:effectLst/>
                          <a:latin typeface="Calibri" panose="020F0502020204030204" pitchFamily="34" charset="0"/>
                        </a:rPr>
                        <a:t>-7 157,00</a:t>
                      </a:r>
                    </a:p>
                  </a:txBody>
                  <a:tcPr marL="8549" marR="8549" marT="8549"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48176809"/>
                  </a:ext>
                </a:extLst>
              </a:tr>
              <a:tr h="215790">
                <a:tc>
                  <a:txBody>
                    <a:bodyPr/>
                    <a:lstStyle/>
                    <a:p>
                      <a:pPr algn="l" fontAlgn="b"/>
                      <a:r>
                        <a:rPr lang="fr-FR" sz="1200" b="0" i="0" u="none" strike="noStrike">
                          <a:solidFill>
                            <a:srgbClr val="000000"/>
                          </a:solidFill>
                          <a:effectLst/>
                          <a:latin typeface="Calibri" panose="020F0502020204030204" pitchFamily="34" charset="0"/>
                        </a:rPr>
                        <a:t>7484 - Dotation Forfaitaire de Recensement</a:t>
                      </a:r>
                    </a:p>
                  </a:txBody>
                  <a:tcPr marL="8549" marR="8549" marT="8549"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9 824,00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0,00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9 824,00</a:t>
                      </a:r>
                    </a:p>
                  </a:txBody>
                  <a:tcPr marL="8549" marR="8549" marT="8549"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611858137"/>
                  </a:ext>
                </a:extLst>
              </a:tr>
              <a:tr h="215790">
                <a:tc>
                  <a:txBody>
                    <a:bodyPr/>
                    <a:lstStyle/>
                    <a:p>
                      <a:pPr algn="l" fontAlgn="b"/>
                      <a:r>
                        <a:rPr lang="fr-FR" sz="1200" b="0" i="0" u="none" strike="noStrike">
                          <a:solidFill>
                            <a:srgbClr val="000000"/>
                          </a:solidFill>
                          <a:effectLst/>
                          <a:latin typeface="Calibri" panose="020F0502020204030204" pitchFamily="34" charset="0"/>
                        </a:rPr>
                        <a:t>Autres dotations, subventions et participations</a:t>
                      </a:r>
                    </a:p>
                  </a:txBody>
                  <a:tcPr marL="8549" marR="8549" marT="8549"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11 674,09</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8 000,00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10 576,63</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-2 576,63</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1 097,46</a:t>
                      </a:r>
                    </a:p>
                  </a:txBody>
                  <a:tcPr marL="8549" marR="8549" marT="8549"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183252035"/>
                  </a:ext>
                </a:extLst>
              </a:tr>
              <a:tr h="226580">
                <a:tc>
                  <a:txBody>
                    <a:bodyPr/>
                    <a:lstStyle/>
                    <a:p>
                      <a:pPr algn="l" fontAlgn="ctr"/>
                      <a:r>
                        <a:rPr lang="fr-FR" sz="1200" b="1" i="0" u="none" strike="noStrike">
                          <a:solidFill>
                            <a:srgbClr val="000000"/>
                          </a:solidFill>
                          <a:effectLst/>
                          <a:latin typeface="Calibri" panose="020F0502020204030204" pitchFamily="34" charset="0"/>
                        </a:rPr>
                        <a:t>74 - Dotations, subventions et participations</a:t>
                      </a:r>
                    </a:p>
                  </a:txBody>
                  <a:tcPr marL="8549" marR="8549" marT="8549"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r" fontAlgn="ctr"/>
                      <a:r>
                        <a:rPr lang="fr-FR" sz="1200" b="1" i="0" u="none" strike="noStrike">
                          <a:solidFill>
                            <a:srgbClr val="000000"/>
                          </a:solidFill>
                          <a:effectLst/>
                          <a:latin typeface="Calibri" panose="020F0502020204030204" pitchFamily="34" charset="0"/>
                        </a:rPr>
                        <a:t>547 566,78</a:t>
                      </a:r>
                    </a:p>
                  </a:txBody>
                  <a:tcPr marL="8549" marR="8549" marT="8549"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CFF"/>
                    </a:solidFill>
                  </a:tcPr>
                </a:tc>
                <a:tc>
                  <a:txBody>
                    <a:bodyPr/>
                    <a:lstStyle/>
                    <a:p>
                      <a:pPr algn="r" fontAlgn="ctr"/>
                      <a:r>
                        <a:rPr lang="fr-FR" sz="1200" b="1" i="0" u="none" strike="noStrike">
                          <a:solidFill>
                            <a:srgbClr val="000000"/>
                          </a:solidFill>
                          <a:effectLst/>
                          <a:latin typeface="Calibri" panose="020F0502020204030204" pitchFamily="34" charset="0"/>
                        </a:rPr>
                        <a:t>526 571,00</a:t>
                      </a:r>
                    </a:p>
                  </a:txBody>
                  <a:tcPr marL="8549" marR="8549" marT="8549"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r" fontAlgn="ctr"/>
                      <a:r>
                        <a:rPr lang="fr-FR" sz="1200" b="1" i="0" u="none" strike="noStrike">
                          <a:solidFill>
                            <a:srgbClr val="000000"/>
                          </a:solidFill>
                          <a:effectLst/>
                          <a:latin typeface="Calibri" panose="020F0502020204030204" pitchFamily="34" charset="0"/>
                        </a:rPr>
                        <a:t>523 852,72</a:t>
                      </a:r>
                    </a:p>
                  </a:txBody>
                  <a:tcPr marL="8549" marR="8549" marT="8549"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r" fontAlgn="ctr"/>
                      <a:r>
                        <a:rPr lang="fr-FR" sz="1200" b="1" i="0" u="none" strike="noStrike" dirty="0">
                          <a:solidFill>
                            <a:srgbClr val="000000"/>
                          </a:solidFill>
                          <a:effectLst/>
                          <a:latin typeface="Calibri" panose="020F0502020204030204" pitchFamily="34" charset="0"/>
                        </a:rPr>
                        <a:t>2 718,28</a:t>
                      </a:r>
                    </a:p>
                  </a:txBody>
                  <a:tcPr marL="8549" marR="8549" marT="8549"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r" fontAlgn="ctr"/>
                      <a:r>
                        <a:rPr lang="fr-FR" sz="1200" b="1" i="0" u="none" strike="noStrike">
                          <a:solidFill>
                            <a:srgbClr val="000000"/>
                          </a:solidFill>
                          <a:effectLst/>
                          <a:latin typeface="Calibri" panose="020F0502020204030204" pitchFamily="34" charset="0"/>
                        </a:rPr>
                        <a:t>23 714,06</a:t>
                      </a:r>
                    </a:p>
                  </a:txBody>
                  <a:tcPr marL="8549" marR="8549" marT="8549"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extLst>
                  <a:ext uri="{0D108BD9-81ED-4DB2-BD59-A6C34878D82A}">
                    <a16:rowId xmlns:a16="http://schemas.microsoft.com/office/drawing/2014/main" val="2261628372"/>
                  </a:ext>
                </a:extLst>
              </a:tr>
              <a:tr h="215790">
                <a:tc>
                  <a:txBody>
                    <a:bodyPr/>
                    <a:lstStyle/>
                    <a:p>
                      <a:pPr algn="l" fontAlgn="b"/>
                      <a:r>
                        <a:rPr lang="fr-FR" sz="1200" b="0" i="0" u="none" strike="noStrike">
                          <a:solidFill>
                            <a:srgbClr val="000000"/>
                          </a:solidFill>
                          <a:effectLst/>
                          <a:latin typeface="Calibri" panose="020F0502020204030204" pitchFamily="34" charset="0"/>
                        </a:rPr>
                        <a:t>752 - Revenus des immeubles</a:t>
                      </a:r>
                    </a:p>
                  </a:txBody>
                  <a:tcPr marL="8549" marR="8549" marT="8549"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66 395,64</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83 300,00</a:t>
                      </a:r>
                    </a:p>
                  </a:txBody>
                  <a:tcPr marL="8549" marR="8549" marT="8549"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77 290,58</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6 009,42</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9C0006"/>
                          </a:solidFill>
                          <a:effectLst/>
                          <a:latin typeface="Calibri" panose="020F0502020204030204" pitchFamily="34" charset="0"/>
                        </a:rPr>
                        <a:t>-10 894,94</a:t>
                      </a:r>
                    </a:p>
                  </a:txBody>
                  <a:tcPr marL="8549" marR="8549" marT="8549"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3342317669"/>
                  </a:ext>
                </a:extLst>
              </a:tr>
              <a:tr h="215790">
                <a:tc>
                  <a:txBody>
                    <a:bodyPr/>
                    <a:lstStyle/>
                    <a:p>
                      <a:pPr algn="l" fontAlgn="b"/>
                      <a:r>
                        <a:rPr lang="fr-FR" sz="1200" b="0" i="0" u="none" strike="noStrike">
                          <a:solidFill>
                            <a:srgbClr val="000000"/>
                          </a:solidFill>
                          <a:effectLst/>
                          <a:latin typeface="Calibri" panose="020F0502020204030204" pitchFamily="34" charset="0"/>
                        </a:rPr>
                        <a:t>7588 - Autres produits divers de gestion courante</a:t>
                      </a:r>
                    </a:p>
                  </a:txBody>
                  <a:tcPr marL="8549" marR="8549" marT="8549"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5 002,30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0,00</a:t>
                      </a:r>
                    </a:p>
                  </a:txBody>
                  <a:tcPr marL="8549" marR="8549" marT="8549"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3,10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9C0006"/>
                          </a:solidFill>
                          <a:effectLst/>
                          <a:latin typeface="Calibri" panose="020F0502020204030204" pitchFamily="34" charset="0"/>
                        </a:rPr>
                        <a:t>-3,10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200" b="0" i="0" u="none" strike="noStrike" dirty="0">
                          <a:solidFill>
                            <a:srgbClr val="9C0006"/>
                          </a:solidFill>
                          <a:effectLst/>
                          <a:latin typeface="Calibri" panose="020F0502020204030204" pitchFamily="34" charset="0"/>
                        </a:rPr>
                        <a:t>-99,94</a:t>
                      </a:r>
                    </a:p>
                  </a:txBody>
                  <a:tcPr marL="8549" marR="8549" marT="8549"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652017180"/>
                  </a:ext>
                </a:extLst>
              </a:tr>
              <a:tr h="226580">
                <a:tc>
                  <a:txBody>
                    <a:bodyPr/>
                    <a:lstStyle/>
                    <a:p>
                      <a:pPr algn="l" fontAlgn="ctr"/>
                      <a:r>
                        <a:rPr lang="fr-FR" sz="1200" b="1" i="0" u="none" strike="noStrike">
                          <a:solidFill>
                            <a:srgbClr val="000000"/>
                          </a:solidFill>
                          <a:effectLst/>
                          <a:latin typeface="Calibri" panose="020F0502020204030204" pitchFamily="34" charset="0"/>
                        </a:rPr>
                        <a:t>75 - Autres produits de gestion courante</a:t>
                      </a:r>
                    </a:p>
                  </a:txBody>
                  <a:tcPr marL="8549" marR="8549" marT="8549"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r" fontAlgn="ctr"/>
                      <a:r>
                        <a:rPr lang="fr-FR" sz="1200" b="1" i="0" u="none" strike="noStrike">
                          <a:solidFill>
                            <a:srgbClr val="000000"/>
                          </a:solidFill>
                          <a:effectLst/>
                          <a:latin typeface="Calibri" panose="020F0502020204030204" pitchFamily="34" charset="0"/>
                        </a:rPr>
                        <a:t>71 397,94</a:t>
                      </a:r>
                    </a:p>
                  </a:txBody>
                  <a:tcPr marL="8549" marR="8549" marT="8549"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CFF"/>
                    </a:solidFill>
                  </a:tcPr>
                </a:tc>
                <a:tc>
                  <a:txBody>
                    <a:bodyPr/>
                    <a:lstStyle/>
                    <a:p>
                      <a:pPr algn="r" fontAlgn="ctr"/>
                      <a:r>
                        <a:rPr lang="fr-FR" sz="1200" b="1" i="0" u="none" strike="noStrike">
                          <a:solidFill>
                            <a:srgbClr val="000000"/>
                          </a:solidFill>
                          <a:effectLst/>
                          <a:latin typeface="Calibri" panose="020F0502020204030204" pitchFamily="34" charset="0"/>
                        </a:rPr>
                        <a:t>83 300,00</a:t>
                      </a:r>
                    </a:p>
                  </a:txBody>
                  <a:tcPr marL="8549" marR="8549" marT="8549"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r" fontAlgn="ctr"/>
                      <a:r>
                        <a:rPr lang="fr-FR" sz="1200" b="1" i="0" u="none" strike="noStrike">
                          <a:solidFill>
                            <a:srgbClr val="000000"/>
                          </a:solidFill>
                          <a:effectLst/>
                          <a:latin typeface="Calibri" panose="020F0502020204030204" pitchFamily="34" charset="0"/>
                        </a:rPr>
                        <a:t>77 293,68</a:t>
                      </a:r>
                    </a:p>
                  </a:txBody>
                  <a:tcPr marL="8549" marR="8549" marT="8549"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r" fontAlgn="ctr"/>
                      <a:r>
                        <a:rPr lang="fr-FR" sz="1200" b="1" i="0" u="none" strike="noStrike">
                          <a:solidFill>
                            <a:srgbClr val="000000"/>
                          </a:solidFill>
                          <a:effectLst/>
                          <a:latin typeface="Calibri" panose="020F0502020204030204" pitchFamily="34" charset="0"/>
                        </a:rPr>
                        <a:t>6 006,32</a:t>
                      </a:r>
                    </a:p>
                  </a:txBody>
                  <a:tcPr marL="8549" marR="8549" marT="8549"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r" fontAlgn="ctr"/>
                      <a:r>
                        <a:rPr lang="fr-FR" sz="1200" b="1" i="0" u="none" strike="noStrike" dirty="0">
                          <a:solidFill>
                            <a:srgbClr val="000000"/>
                          </a:solidFill>
                          <a:effectLst/>
                          <a:latin typeface="Calibri" panose="020F0502020204030204" pitchFamily="34" charset="0"/>
                        </a:rPr>
                        <a:t>-10 994,88</a:t>
                      </a:r>
                    </a:p>
                  </a:txBody>
                  <a:tcPr marL="8549" marR="8549" marT="8549"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extLst>
                  <a:ext uri="{0D108BD9-81ED-4DB2-BD59-A6C34878D82A}">
                    <a16:rowId xmlns:a16="http://schemas.microsoft.com/office/drawing/2014/main" val="3664879853"/>
                  </a:ext>
                </a:extLst>
              </a:tr>
              <a:tr h="215790">
                <a:tc>
                  <a:txBody>
                    <a:bodyPr/>
                    <a:lstStyle/>
                    <a:p>
                      <a:pPr algn="l" fontAlgn="b"/>
                      <a:r>
                        <a:rPr lang="fr-FR" sz="1200" b="0" i="0" u="none" strike="noStrike">
                          <a:solidFill>
                            <a:srgbClr val="000000"/>
                          </a:solidFill>
                          <a:effectLst/>
                          <a:latin typeface="Calibri" panose="020F0502020204030204" pitchFamily="34" charset="0"/>
                        </a:rPr>
                        <a:t>761 - Produits de participations</a:t>
                      </a:r>
                    </a:p>
                  </a:txBody>
                  <a:tcPr marL="8549" marR="8549" marT="8549"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0,00</a:t>
                      </a:r>
                    </a:p>
                  </a:txBody>
                  <a:tcPr marL="8549" marR="8549" marT="8549"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0,00</a:t>
                      </a:r>
                    </a:p>
                  </a:txBody>
                  <a:tcPr marL="8549" marR="8549" marT="8549"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755925255"/>
                  </a:ext>
                </a:extLst>
              </a:tr>
              <a:tr h="226580">
                <a:tc>
                  <a:txBody>
                    <a:bodyPr/>
                    <a:lstStyle/>
                    <a:p>
                      <a:pPr algn="l" fontAlgn="ctr"/>
                      <a:r>
                        <a:rPr lang="fr-FR" sz="1200" b="1" i="0" u="none" strike="noStrike">
                          <a:solidFill>
                            <a:srgbClr val="000000"/>
                          </a:solidFill>
                          <a:effectLst/>
                          <a:latin typeface="Calibri" panose="020F0502020204030204" pitchFamily="34" charset="0"/>
                        </a:rPr>
                        <a:t>76 - Produits financiers</a:t>
                      </a:r>
                    </a:p>
                  </a:txBody>
                  <a:tcPr marL="8549" marR="8549" marT="8549"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r" fontAlgn="ctr"/>
                      <a:r>
                        <a:rPr lang="fr-FR" sz="1200" b="1" i="0" u="none" strike="noStrike">
                          <a:solidFill>
                            <a:srgbClr val="000000"/>
                          </a:solidFill>
                          <a:effectLst/>
                          <a:latin typeface="Calibri" panose="020F0502020204030204" pitchFamily="34" charset="0"/>
                        </a:rPr>
                        <a:t>0,00</a:t>
                      </a:r>
                    </a:p>
                  </a:txBody>
                  <a:tcPr marL="8549" marR="8549" marT="8549"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CFF"/>
                    </a:solidFill>
                  </a:tcPr>
                </a:tc>
                <a:tc>
                  <a:txBody>
                    <a:bodyPr/>
                    <a:lstStyle/>
                    <a:p>
                      <a:pPr algn="r" fontAlgn="ctr"/>
                      <a:r>
                        <a:rPr lang="fr-FR" sz="1200" b="1" i="0" u="none" strike="noStrike">
                          <a:solidFill>
                            <a:srgbClr val="000000"/>
                          </a:solidFill>
                          <a:effectLst/>
                          <a:latin typeface="Calibri" panose="020F0502020204030204" pitchFamily="34" charset="0"/>
                        </a:rPr>
                        <a:t>0,00</a:t>
                      </a:r>
                    </a:p>
                  </a:txBody>
                  <a:tcPr marL="8549" marR="8549" marT="8549"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r" fontAlgn="ctr"/>
                      <a:r>
                        <a:rPr lang="fr-FR" sz="1200" b="1" i="0" u="none" strike="noStrike">
                          <a:solidFill>
                            <a:srgbClr val="000000"/>
                          </a:solidFill>
                          <a:effectLst/>
                          <a:latin typeface="Calibri" panose="020F0502020204030204" pitchFamily="34" charset="0"/>
                        </a:rPr>
                        <a:t>0,00</a:t>
                      </a:r>
                    </a:p>
                  </a:txBody>
                  <a:tcPr marL="8549" marR="8549" marT="8549"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r" fontAlgn="ctr"/>
                      <a:r>
                        <a:rPr lang="fr-FR" sz="1200" b="1" i="0" u="none" strike="noStrike">
                          <a:solidFill>
                            <a:srgbClr val="000000"/>
                          </a:solidFill>
                          <a:effectLst/>
                          <a:latin typeface="Calibri" panose="020F0502020204030204" pitchFamily="34" charset="0"/>
                        </a:rPr>
                        <a:t>0,00</a:t>
                      </a:r>
                    </a:p>
                  </a:txBody>
                  <a:tcPr marL="8549" marR="8549" marT="8549"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r" fontAlgn="ctr"/>
                      <a:r>
                        <a:rPr lang="fr-FR" sz="1200" b="1" i="0" u="none" strike="noStrike" dirty="0">
                          <a:solidFill>
                            <a:srgbClr val="000000"/>
                          </a:solidFill>
                          <a:effectLst/>
                          <a:latin typeface="Calibri" panose="020F0502020204030204" pitchFamily="34" charset="0"/>
                        </a:rPr>
                        <a:t>0,00</a:t>
                      </a:r>
                    </a:p>
                  </a:txBody>
                  <a:tcPr marL="8549" marR="8549" marT="8549"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extLst>
                  <a:ext uri="{0D108BD9-81ED-4DB2-BD59-A6C34878D82A}">
                    <a16:rowId xmlns:a16="http://schemas.microsoft.com/office/drawing/2014/main" val="3724717836"/>
                  </a:ext>
                </a:extLst>
              </a:tr>
              <a:tr h="215790">
                <a:tc>
                  <a:txBody>
                    <a:bodyPr/>
                    <a:lstStyle/>
                    <a:p>
                      <a:pPr algn="l" fontAlgn="b"/>
                      <a:r>
                        <a:rPr lang="fr-FR" sz="1200" b="0" i="0" u="none" strike="noStrike">
                          <a:solidFill>
                            <a:srgbClr val="000000"/>
                          </a:solidFill>
                          <a:effectLst/>
                          <a:latin typeface="Calibri" panose="020F0502020204030204" pitchFamily="34" charset="0"/>
                        </a:rPr>
                        <a:t>7711 - Dédits et pénalités perçus</a:t>
                      </a:r>
                    </a:p>
                  </a:txBody>
                  <a:tcPr marL="8549" marR="8549" marT="8549"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0,00</a:t>
                      </a:r>
                    </a:p>
                  </a:txBody>
                  <a:tcPr marL="8549" marR="8549" marT="8549"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791,36</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9C0006"/>
                          </a:solidFill>
                          <a:effectLst/>
                          <a:latin typeface="Calibri" panose="020F0502020204030204" pitchFamily="34" charset="0"/>
                        </a:rPr>
                        <a:t>-791,36</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200" b="0" i="0" u="none" strike="noStrike" dirty="0">
                          <a:solidFill>
                            <a:srgbClr val="9C0006"/>
                          </a:solidFill>
                          <a:effectLst/>
                          <a:latin typeface="Calibri" panose="020F0502020204030204" pitchFamily="34" charset="0"/>
                        </a:rPr>
                        <a:t>-791,36</a:t>
                      </a:r>
                    </a:p>
                  </a:txBody>
                  <a:tcPr marL="8549" marR="8549" marT="8549"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2059504638"/>
                  </a:ext>
                </a:extLst>
              </a:tr>
              <a:tr h="215790">
                <a:tc>
                  <a:txBody>
                    <a:bodyPr/>
                    <a:lstStyle/>
                    <a:p>
                      <a:pPr algn="l" fontAlgn="b"/>
                      <a:r>
                        <a:rPr lang="fr-FR" sz="1200" b="0" i="0" u="none" strike="noStrike">
                          <a:solidFill>
                            <a:srgbClr val="000000"/>
                          </a:solidFill>
                          <a:effectLst/>
                          <a:latin typeface="Calibri" panose="020F0502020204030204" pitchFamily="34" charset="0"/>
                        </a:rPr>
                        <a:t>7714 - Recouvrement sur créances admises en non valeur</a:t>
                      </a:r>
                    </a:p>
                  </a:txBody>
                  <a:tcPr marL="8549" marR="8549" marT="8549"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0,00</a:t>
                      </a:r>
                    </a:p>
                  </a:txBody>
                  <a:tcPr marL="8549" marR="8549" marT="8549"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67,50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9C0006"/>
                          </a:solidFill>
                          <a:effectLst/>
                          <a:latin typeface="Calibri" panose="020F0502020204030204" pitchFamily="34" charset="0"/>
                        </a:rPr>
                        <a:t>-67,50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200" b="0" i="0" u="none" strike="noStrike" dirty="0">
                          <a:solidFill>
                            <a:srgbClr val="9C0006"/>
                          </a:solidFill>
                          <a:effectLst/>
                          <a:latin typeface="Calibri" panose="020F0502020204030204" pitchFamily="34" charset="0"/>
                        </a:rPr>
                        <a:t>-67,50</a:t>
                      </a:r>
                    </a:p>
                  </a:txBody>
                  <a:tcPr marL="8549" marR="8549" marT="8549"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578638155"/>
                  </a:ext>
                </a:extLst>
              </a:tr>
              <a:tr h="215790">
                <a:tc>
                  <a:txBody>
                    <a:bodyPr/>
                    <a:lstStyle/>
                    <a:p>
                      <a:pPr algn="l" fontAlgn="b"/>
                      <a:r>
                        <a:rPr lang="fr-FR" sz="1200" b="0" i="0" u="none" strike="noStrike">
                          <a:solidFill>
                            <a:srgbClr val="000000"/>
                          </a:solidFill>
                          <a:effectLst/>
                          <a:latin typeface="Calibri" panose="020F0502020204030204" pitchFamily="34" charset="0"/>
                        </a:rPr>
                        <a:t>7718 - Autres produits exceptionnels sur opérations de gestion</a:t>
                      </a:r>
                    </a:p>
                  </a:txBody>
                  <a:tcPr marL="8549" marR="8549" marT="8549"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0,00</a:t>
                      </a:r>
                    </a:p>
                  </a:txBody>
                  <a:tcPr marL="8549" marR="8549" marT="8549"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1 586,76</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9C0006"/>
                          </a:solidFill>
                          <a:effectLst/>
                          <a:latin typeface="Calibri" panose="020F0502020204030204" pitchFamily="34" charset="0"/>
                        </a:rPr>
                        <a:t>-1 586,76</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200" b="0" i="0" u="none" strike="noStrike" dirty="0">
                          <a:solidFill>
                            <a:srgbClr val="9C0006"/>
                          </a:solidFill>
                          <a:effectLst/>
                          <a:latin typeface="Calibri" panose="020F0502020204030204" pitchFamily="34" charset="0"/>
                        </a:rPr>
                        <a:t>-1 586,76</a:t>
                      </a:r>
                    </a:p>
                  </a:txBody>
                  <a:tcPr marL="8549" marR="8549" marT="8549"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2160626826"/>
                  </a:ext>
                </a:extLst>
              </a:tr>
              <a:tr h="215790">
                <a:tc>
                  <a:txBody>
                    <a:bodyPr/>
                    <a:lstStyle/>
                    <a:p>
                      <a:pPr algn="l" fontAlgn="b"/>
                      <a:r>
                        <a:rPr lang="fr-FR" sz="1200" b="0" i="0" u="none" strike="noStrike">
                          <a:solidFill>
                            <a:srgbClr val="000000"/>
                          </a:solidFill>
                          <a:effectLst/>
                          <a:latin typeface="Calibri" panose="020F0502020204030204" pitchFamily="34" charset="0"/>
                        </a:rPr>
                        <a:t>773 - Mandats annulés (exerc. antérieurs)</a:t>
                      </a:r>
                    </a:p>
                  </a:txBody>
                  <a:tcPr marL="8549" marR="8549" marT="8549"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8 628,00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5 000,00</a:t>
                      </a:r>
                    </a:p>
                  </a:txBody>
                  <a:tcPr marL="8549" marR="8549" marT="8549"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5 000,00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8 628,00</a:t>
                      </a:r>
                    </a:p>
                  </a:txBody>
                  <a:tcPr marL="8549" marR="8549" marT="8549"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654994299"/>
                  </a:ext>
                </a:extLst>
              </a:tr>
              <a:tr h="215790">
                <a:tc>
                  <a:txBody>
                    <a:bodyPr/>
                    <a:lstStyle/>
                    <a:p>
                      <a:pPr algn="l" fontAlgn="b"/>
                      <a:r>
                        <a:rPr lang="fr-FR" sz="1200" b="0" i="0" u="none" strike="noStrike">
                          <a:solidFill>
                            <a:srgbClr val="000000"/>
                          </a:solidFill>
                          <a:effectLst/>
                          <a:latin typeface="Calibri" panose="020F0502020204030204" pitchFamily="34" charset="0"/>
                        </a:rPr>
                        <a:t>775 - Produits des cessions d'immobilisations</a:t>
                      </a:r>
                    </a:p>
                  </a:txBody>
                  <a:tcPr marL="8549" marR="8549" marT="8549"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100,00</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0,00</a:t>
                      </a:r>
                    </a:p>
                  </a:txBody>
                  <a:tcPr marL="8549" marR="8549" marT="8549"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233,88</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9C0006"/>
                          </a:solidFill>
                          <a:effectLst/>
                          <a:latin typeface="Calibri" panose="020F0502020204030204" pitchFamily="34" charset="0"/>
                        </a:rPr>
                        <a:t>-233,88</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200" b="0" i="0" u="none" strike="noStrike" dirty="0">
                          <a:solidFill>
                            <a:srgbClr val="9C0006"/>
                          </a:solidFill>
                          <a:effectLst/>
                          <a:latin typeface="Calibri" panose="020F0502020204030204" pitchFamily="34" charset="0"/>
                        </a:rPr>
                        <a:t>-133,88</a:t>
                      </a:r>
                    </a:p>
                  </a:txBody>
                  <a:tcPr marL="8549" marR="8549" marT="8549"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1730173131"/>
                  </a:ext>
                </a:extLst>
              </a:tr>
              <a:tr h="215790">
                <a:tc>
                  <a:txBody>
                    <a:bodyPr/>
                    <a:lstStyle/>
                    <a:p>
                      <a:pPr algn="l" fontAlgn="b"/>
                      <a:r>
                        <a:rPr lang="fr-FR" sz="1200" b="0" i="0" u="none" strike="noStrike">
                          <a:solidFill>
                            <a:srgbClr val="000000"/>
                          </a:solidFill>
                          <a:effectLst/>
                          <a:latin typeface="Calibri" panose="020F0502020204030204" pitchFamily="34" charset="0"/>
                        </a:rPr>
                        <a:t>7788 - Produits exceptionnels divers</a:t>
                      </a:r>
                    </a:p>
                  </a:txBody>
                  <a:tcPr marL="8549" marR="8549" marT="8549"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19 791,52</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10 044,76</a:t>
                      </a:r>
                    </a:p>
                  </a:txBody>
                  <a:tcPr marL="8549" marR="8549" marT="8549"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14 105,73</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b"/>
                      <a:r>
                        <a:rPr lang="fr-FR" sz="1200" b="0" i="0" u="none" strike="noStrike">
                          <a:solidFill>
                            <a:srgbClr val="9C0006"/>
                          </a:solidFill>
                          <a:effectLst/>
                          <a:latin typeface="Calibri" panose="020F0502020204030204" pitchFamily="34" charset="0"/>
                        </a:rPr>
                        <a:t>-4 060,97</a:t>
                      </a:r>
                    </a:p>
                  </a:txBody>
                  <a:tcPr marL="8549" marR="8549" marT="8549"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tc>
                  <a:txBody>
                    <a:bodyPr/>
                    <a:lstStyle/>
                    <a:p>
                      <a:pPr algn="r" fontAlgn="b"/>
                      <a:r>
                        <a:rPr lang="fr-FR" sz="1200" b="0" i="0" u="none" strike="noStrike" dirty="0">
                          <a:solidFill>
                            <a:srgbClr val="000000"/>
                          </a:solidFill>
                          <a:effectLst/>
                          <a:latin typeface="Calibri" panose="020F0502020204030204" pitchFamily="34" charset="0"/>
                        </a:rPr>
                        <a:t>5 685,79</a:t>
                      </a:r>
                    </a:p>
                  </a:txBody>
                  <a:tcPr marL="8549" marR="8549" marT="8549"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911699931"/>
                  </a:ext>
                </a:extLst>
              </a:tr>
              <a:tr h="237370">
                <a:tc>
                  <a:txBody>
                    <a:bodyPr/>
                    <a:lstStyle/>
                    <a:p>
                      <a:pPr algn="l" fontAlgn="ctr"/>
                      <a:r>
                        <a:rPr lang="fr-FR" sz="1200" b="1" i="0" u="none" strike="noStrike">
                          <a:solidFill>
                            <a:srgbClr val="000000"/>
                          </a:solidFill>
                          <a:effectLst/>
                          <a:latin typeface="Calibri" panose="020F0502020204030204" pitchFamily="34" charset="0"/>
                        </a:rPr>
                        <a:t>77 - Produits exceptionnels</a:t>
                      </a:r>
                    </a:p>
                  </a:txBody>
                  <a:tcPr marL="8549" marR="8549" marT="8549"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r" fontAlgn="ctr"/>
                      <a:r>
                        <a:rPr lang="fr-FR" sz="1200" b="1" i="0" u="none" strike="noStrike">
                          <a:solidFill>
                            <a:srgbClr val="000000"/>
                          </a:solidFill>
                          <a:effectLst/>
                          <a:latin typeface="Calibri" panose="020F0502020204030204" pitchFamily="34" charset="0"/>
                        </a:rPr>
                        <a:t>28 519,52</a:t>
                      </a:r>
                    </a:p>
                  </a:txBody>
                  <a:tcPr marL="8549" marR="8549" marT="8549"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fontAlgn="ctr"/>
                      <a:r>
                        <a:rPr lang="fr-FR" sz="1200" b="1" i="0" u="none" strike="noStrike">
                          <a:solidFill>
                            <a:srgbClr val="000000"/>
                          </a:solidFill>
                          <a:effectLst/>
                          <a:latin typeface="Calibri" panose="020F0502020204030204" pitchFamily="34" charset="0"/>
                        </a:rPr>
                        <a:t>15 044,76</a:t>
                      </a:r>
                    </a:p>
                  </a:txBody>
                  <a:tcPr marL="8549" marR="8549" marT="8549"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r" fontAlgn="ctr"/>
                      <a:r>
                        <a:rPr lang="fr-FR" sz="1200" b="1" i="0" u="none" strike="noStrike">
                          <a:solidFill>
                            <a:srgbClr val="000000"/>
                          </a:solidFill>
                          <a:effectLst/>
                          <a:latin typeface="Calibri" panose="020F0502020204030204" pitchFamily="34" charset="0"/>
                        </a:rPr>
                        <a:t>16 785,23</a:t>
                      </a:r>
                    </a:p>
                  </a:txBody>
                  <a:tcPr marL="8549" marR="8549" marT="8549"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r" fontAlgn="ctr"/>
                      <a:r>
                        <a:rPr lang="fr-FR" sz="1200" b="1" i="0" u="none" strike="noStrike">
                          <a:solidFill>
                            <a:srgbClr val="000000"/>
                          </a:solidFill>
                          <a:effectLst/>
                          <a:latin typeface="Calibri" panose="020F0502020204030204" pitchFamily="34" charset="0"/>
                        </a:rPr>
                        <a:t>-1 740,47</a:t>
                      </a:r>
                    </a:p>
                  </a:txBody>
                  <a:tcPr marL="8549" marR="8549" marT="8549"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r" fontAlgn="ctr"/>
                      <a:r>
                        <a:rPr lang="fr-FR" sz="1200" b="1" i="0" u="none" strike="noStrike" dirty="0">
                          <a:solidFill>
                            <a:srgbClr val="000000"/>
                          </a:solidFill>
                          <a:effectLst/>
                          <a:latin typeface="Calibri" panose="020F0502020204030204" pitchFamily="34" charset="0"/>
                        </a:rPr>
                        <a:t>11 734,29</a:t>
                      </a:r>
                    </a:p>
                  </a:txBody>
                  <a:tcPr marL="8549" marR="8549" marT="8549"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2746415804"/>
                  </a:ext>
                </a:extLst>
              </a:tr>
            </a:tbl>
          </a:graphicData>
        </a:graphic>
      </p:graphicFrame>
      <p:sp>
        <p:nvSpPr>
          <p:cNvPr id="9" name="Flèche droite 1">
            <a:hlinkClick r:id="rId3" action="ppaction://hlinksldjump"/>
            <a:extLst>
              <a:ext uri="{FF2B5EF4-FFF2-40B4-BE49-F238E27FC236}">
                <a16:creationId xmlns:a16="http://schemas.microsoft.com/office/drawing/2014/main" id="{C82426C4-D420-4F7C-9FBD-AFF999B1FD38}"/>
              </a:ext>
            </a:extLst>
          </p:cNvPr>
          <p:cNvSpPr/>
          <p:nvPr/>
        </p:nvSpPr>
        <p:spPr>
          <a:xfrm>
            <a:off x="10953355" y="6000939"/>
            <a:ext cx="456087" cy="176021"/>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tx1"/>
                </a:solidFill>
              </a:rPr>
              <a:t>annexe</a:t>
            </a:r>
            <a:endParaRPr lang="fr-FR" sz="600" dirty="0">
              <a:solidFill>
                <a:schemeClr val="tx1"/>
              </a:solidFill>
            </a:endParaRPr>
          </a:p>
        </p:txBody>
      </p:sp>
    </p:spTree>
    <p:extLst>
      <p:ext uri="{BB962C8B-B14F-4D97-AF65-F5344CB8AC3E}">
        <p14:creationId xmlns:p14="http://schemas.microsoft.com/office/powerpoint/2010/main" val="2296311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9AA3BD1-BE60-4646-B50E-17C3D0051848}"/>
              </a:ext>
            </a:extLst>
          </p:cNvPr>
          <p:cNvSpPr>
            <a:spLocks noGrp="1"/>
          </p:cNvSpPr>
          <p:nvPr>
            <p:ph type="ftr" sz="quarter" idx="11"/>
          </p:nvPr>
        </p:nvSpPr>
        <p:spPr>
          <a:xfrm>
            <a:off x="2826249" y="6356351"/>
            <a:ext cx="6399944" cy="291030"/>
          </a:xfrm>
        </p:spPr>
        <p:txBody>
          <a:bodyPr/>
          <a:lstStyle/>
          <a:p>
            <a:r>
              <a:rPr lang="fr-FR" b="1">
                <a:solidFill>
                  <a:schemeClr val="tx1"/>
                </a:solidFill>
              </a:rPr>
              <a:t>VILLE DE LENTILLY - CONSEIL MUNICIPAL DU 31 MARS 2021 - CA 2020 - BP 2021</a:t>
            </a:r>
            <a:endParaRPr lang="fr-FR" b="1" dirty="0">
              <a:solidFill>
                <a:schemeClr val="tx1"/>
              </a:solidFill>
            </a:endParaRPr>
          </a:p>
        </p:txBody>
      </p:sp>
      <p:pic>
        <p:nvPicPr>
          <p:cNvPr id="6" name="Image 5">
            <a:extLst>
              <a:ext uri="{FF2B5EF4-FFF2-40B4-BE49-F238E27FC236}">
                <a16:creationId xmlns:a16="http://schemas.microsoft.com/office/drawing/2014/main" id="{6838ABCB-0C33-4D65-9BBF-5F74D2453A0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088" y="6183016"/>
            <a:ext cx="456087" cy="611399"/>
          </a:xfrm>
          <a:prstGeom prst="rect">
            <a:avLst/>
          </a:prstGeom>
        </p:spPr>
      </p:pic>
      <p:sp>
        <p:nvSpPr>
          <p:cNvPr id="7" name="Titre 1">
            <a:extLst>
              <a:ext uri="{FF2B5EF4-FFF2-40B4-BE49-F238E27FC236}">
                <a16:creationId xmlns:a16="http://schemas.microsoft.com/office/drawing/2014/main" id="{F08EA02B-4F04-4BE2-9FC3-9447AD3D0E10}"/>
              </a:ext>
            </a:extLst>
          </p:cNvPr>
          <p:cNvSpPr>
            <a:spLocks noGrp="1"/>
          </p:cNvSpPr>
          <p:nvPr>
            <p:ph type="title"/>
          </p:nvPr>
        </p:nvSpPr>
        <p:spPr>
          <a:xfrm>
            <a:off x="260059" y="176468"/>
            <a:ext cx="11672310" cy="523905"/>
          </a:xfrm>
          <a:solidFill>
            <a:schemeClr val="bg1"/>
          </a:solidFill>
          <a:ln w="28575">
            <a:solidFill>
              <a:schemeClr val="tx1"/>
            </a:solidFill>
          </a:ln>
          <a:effectLst>
            <a:glow rad="101600">
              <a:schemeClr val="accent1">
                <a:satMod val="175000"/>
                <a:alpha val="40000"/>
              </a:schemeClr>
            </a:glow>
          </a:effectLst>
        </p:spPr>
        <p:txBody>
          <a:bodyPr anchor="ctr">
            <a:normAutofit/>
          </a:bodyPr>
          <a:lstStyle/>
          <a:p>
            <a:pPr algn="ctr"/>
            <a:r>
              <a:rPr lang="fr-FR" sz="2400" b="1" dirty="0">
                <a:solidFill>
                  <a:srgbClr val="000000"/>
                </a:solidFill>
                <a:latin typeface="Calibri" panose="020F0502020204030204" pitchFamily="34" charset="0"/>
              </a:rPr>
              <a:t>Comparatif Budget  - Résultat 2019/2020 – Chapitres 20 et 21 – Dépenses investissement</a:t>
            </a:r>
            <a:endParaRPr lang="fr-FR" sz="2400" dirty="0"/>
          </a:p>
        </p:txBody>
      </p:sp>
      <p:sp>
        <p:nvSpPr>
          <p:cNvPr id="2" name="ZoneTexte 1"/>
          <p:cNvSpPr txBox="1"/>
          <p:nvPr/>
        </p:nvSpPr>
        <p:spPr>
          <a:xfrm>
            <a:off x="10721275" y="5244297"/>
            <a:ext cx="1211094" cy="938719"/>
          </a:xfrm>
          <a:prstGeom prst="rect">
            <a:avLst/>
          </a:prstGeom>
          <a:noFill/>
          <a:ln w="28575">
            <a:solidFill>
              <a:srgbClr val="0070C0"/>
            </a:solidFill>
          </a:ln>
        </p:spPr>
        <p:txBody>
          <a:bodyPr wrap="square" rtlCol="0">
            <a:spAutoFit/>
          </a:bodyPr>
          <a:lstStyle/>
          <a:p>
            <a:r>
              <a:rPr lang="en-US" sz="1100" b="1" dirty="0">
                <a:solidFill>
                  <a:srgbClr val="FF0000"/>
                </a:solidFill>
              </a:rPr>
              <a:t>(*)</a:t>
            </a:r>
            <a:r>
              <a:rPr lang="en-US" sz="1100" dirty="0"/>
              <a:t> </a:t>
            </a:r>
            <a:r>
              <a:rPr lang="en-US" sz="1100" dirty="0" err="1"/>
              <a:t>dont</a:t>
            </a:r>
            <a:r>
              <a:rPr lang="en-US" sz="1100" dirty="0"/>
              <a:t> Sol Jacques-Coeur 70000€, </a:t>
            </a:r>
            <a:r>
              <a:rPr lang="en-US" sz="1100" dirty="0" err="1"/>
              <a:t>alarmes</a:t>
            </a:r>
            <a:r>
              <a:rPr lang="en-US" sz="1100" dirty="0"/>
              <a:t> 20000€, </a:t>
            </a:r>
            <a:r>
              <a:rPr lang="en-US" sz="1100" dirty="0" err="1"/>
              <a:t>panneau</a:t>
            </a:r>
            <a:r>
              <a:rPr lang="en-US" sz="1100" dirty="0"/>
              <a:t> </a:t>
            </a:r>
            <a:r>
              <a:rPr lang="en-US" sz="1100" dirty="0" err="1"/>
              <a:t>lumineux</a:t>
            </a:r>
            <a:r>
              <a:rPr lang="en-US" sz="1100" dirty="0"/>
              <a:t> 25000€</a:t>
            </a:r>
            <a:endParaRPr lang="fr-FR" sz="1100" dirty="0"/>
          </a:p>
        </p:txBody>
      </p:sp>
      <p:graphicFrame>
        <p:nvGraphicFramePr>
          <p:cNvPr id="5" name="Objet 4">
            <a:extLst>
              <a:ext uri="{FF2B5EF4-FFF2-40B4-BE49-F238E27FC236}">
                <a16:creationId xmlns:a16="http://schemas.microsoft.com/office/drawing/2014/main" id="{23D6241D-EC4B-46C5-9970-E58B298D2524}"/>
              </a:ext>
            </a:extLst>
          </p:cNvPr>
          <p:cNvGraphicFramePr>
            <a:graphicFrameLocks noChangeAspect="1"/>
          </p:cNvGraphicFramePr>
          <p:nvPr>
            <p:extLst/>
          </p:nvPr>
        </p:nvGraphicFramePr>
        <p:xfrm>
          <a:off x="736848" y="871616"/>
          <a:ext cx="9818702" cy="5484735"/>
        </p:xfrm>
        <a:graphic>
          <a:graphicData uri="http://schemas.openxmlformats.org/presentationml/2006/ole">
            <mc:AlternateContent xmlns:mc="http://schemas.openxmlformats.org/markup-compatibility/2006">
              <mc:Choice xmlns:v="urn:schemas-microsoft-com:vml" Requires="v">
                <p:oleObj spid="_x0000_s13317" name="Worksheet" r:id="rId4" imgW="9344100" imgH="6057976" progId="Excel.Sheet.12">
                  <p:embed/>
                </p:oleObj>
              </mc:Choice>
              <mc:Fallback>
                <p:oleObj name="Worksheet" r:id="rId4" imgW="9344100" imgH="6057976" progId="Excel.Sheet.12">
                  <p:embed/>
                  <p:pic>
                    <p:nvPicPr>
                      <p:cNvPr id="5" name="Objet 4">
                        <a:extLst>
                          <a:ext uri="{FF2B5EF4-FFF2-40B4-BE49-F238E27FC236}">
                            <a16:creationId xmlns:a16="http://schemas.microsoft.com/office/drawing/2014/main" id="{23D6241D-EC4B-46C5-9970-E58B298D2524}"/>
                          </a:ext>
                        </a:extLst>
                      </p:cNvPr>
                      <p:cNvPicPr/>
                      <p:nvPr/>
                    </p:nvPicPr>
                    <p:blipFill>
                      <a:blip r:embed="rId5"/>
                      <a:stretch>
                        <a:fillRect/>
                      </a:stretch>
                    </p:blipFill>
                    <p:spPr>
                      <a:xfrm>
                        <a:off x="736848" y="871616"/>
                        <a:ext cx="9818702" cy="5484735"/>
                      </a:xfrm>
                      <a:prstGeom prst="rect">
                        <a:avLst/>
                      </a:prstGeom>
                    </p:spPr>
                  </p:pic>
                </p:oleObj>
              </mc:Fallback>
            </mc:AlternateContent>
          </a:graphicData>
        </a:graphic>
      </p:graphicFrame>
      <p:sp>
        <p:nvSpPr>
          <p:cNvPr id="15" name="Espace réservé du numéro de diapositive 14">
            <a:extLst>
              <a:ext uri="{FF2B5EF4-FFF2-40B4-BE49-F238E27FC236}">
                <a16:creationId xmlns:a16="http://schemas.microsoft.com/office/drawing/2014/main" id="{01545C99-2319-493E-A592-C62A06C9C478}"/>
              </a:ext>
            </a:extLst>
          </p:cNvPr>
          <p:cNvSpPr>
            <a:spLocks noGrp="1"/>
          </p:cNvSpPr>
          <p:nvPr>
            <p:ph type="sldNum" sz="quarter" idx="12"/>
          </p:nvPr>
        </p:nvSpPr>
        <p:spPr/>
        <p:txBody>
          <a:bodyPr/>
          <a:lstStyle/>
          <a:p>
            <a:fld id="{DF5659F9-612D-4A5E-A057-854B90781FF4}" type="slidenum">
              <a:rPr lang="fr-FR" smtClean="0"/>
              <a:t>33</a:t>
            </a:fld>
            <a:endParaRPr lang="fr-FR"/>
          </a:p>
        </p:txBody>
      </p:sp>
      <p:sp>
        <p:nvSpPr>
          <p:cNvPr id="16" name="ZoneTexte 15">
            <a:extLst>
              <a:ext uri="{FF2B5EF4-FFF2-40B4-BE49-F238E27FC236}">
                <a16:creationId xmlns:a16="http://schemas.microsoft.com/office/drawing/2014/main" id="{4A8A3667-8E9B-4AF0-AAEF-E8995D0B8F29}"/>
              </a:ext>
            </a:extLst>
          </p:cNvPr>
          <p:cNvSpPr txBox="1"/>
          <p:nvPr/>
        </p:nvSpPr>
        <p:spPr>
          <a:xfrm>
            <a:off x="6202678" y="5906017"/>
            <a:ext cx="354584" cy="276999"/>
          </a:xfrm>
          <a:prstGeom prst="rect">
            <a:avLst/>
          </a:prstGeom>
          <a:noFill/>
        </p:spPr>
        <p:txBody>
          <a:bodyPr wrap="none" rtlCol="0">
            <a:spAutoFit/>
          </a:bodyPr>
          <a:lstStyle/>
          <a:p>
            <a:r>
              <a:rPr lang="fr-FR" sz="1200" dirty="0">
                <a:solidFill>
                  <a:srgbClr val="FF0000"/>
                </a:solidFill>
              </a:rPr>
              <a:t>(*)</a:t>
            </a:r>
          </a:p>
        </p:txBody>
      </p:sp>
      <p:sp>
        <p:nvSpPr>
          <p:cNvPr id="9" name="Flèche droite 1">
            <a:hlinkClick r:id="rId6" action="ppaction://hlinksldjump"/>
            <a:extLst>
              <a:ext uri="{FF2B5EF4-FFF2-40B4-BE49-F238E27FC236}">
                <a16:creationId xmlns:a16="http://schemas.microsoft.com/office/drawing/2014/main" id="{9EB1FD65-2136-4383-AA9E-54C4CB60F7E1}"/>
              </a:ext>
            </a:extLst>
          </p:cNvPr>
          <p:cNvSpPr/>
          <p:nvPr/>
        </p:nvSpPr>
        <p:spPr>
          <a:xfrm>
            <a:off x="10663223" y="6235280"/>
            <a:ext cx="456087" cy="176021"/>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annexe</a:t>
            </a:r>
          </a:p>
        </p:txBody>
      </p:sp>
    </p:spTree>
    <p:extLst>
      <p:ext uri="{BB962C8B-B14F-4D97-AF65-F5344CB8AC3E}">
        <p14:creationId xmlns:p14="http://schemas.microsoft.com/office/powerpoint/2010/main" val="30554681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A6F91F7-42B0-450D-B2CB-9C13EFD54D85}"/>
              </a:ext>
            </a:extLst>
          </p:cNvPr>
          <p:cNvSpPr>
            <a:spLocks noGrp="1"/>
          </p:cNvSpPr>
          <p:nvPr>
            <p:ph type="ftr" sz="quarter" idx="11"/>
          </p:nvPr>
        </p:nvSpPr>
        <p:spPr>
          <a:xfrm>
            <a:off x="2095928" y="6356351"/>
            <a:ext cx="6514672" cy="249932"/>
          </a:xfrm>
        </p:spPr>
        <p:txBody>
          <a:bodyPr/>
          <a:lstStyle/>
          <a:p>
            <a:r>
              <a:rPr lang="fr-FR" b="1">
                <a:solidFill>
                  <a:schemeClr val="tx1"/>
                </a:solidFill>
              </a:rPr>
              <a:t>VILLE DE LENTILLY - CONSEIL MUNICIPAL DU 31 MARS 2021 - CA 2020 - BP 2021</a:t>
            </a:r>
            <a:endParaRPr lang="fr-FR" b="1" dirty="0">
              <a:solidFill>
                <a:schemeClr val="tx1"/>
              </a:solidFill>
            </a:endParaRPr>
          </a:p>
        </p:txBody>
      </p:sp>
      <p:sp>
        <p:nvSpPr>
          <p:cNvPr id="5" name="Espace réservé du numéro de diapositive 4">
            <a:extLst>
              <a:ext uri="{FF2B5EF4-FFF2-40B4-BE49-F238E27FC236}">
                <a16:creationId xmlns:a16="http://schemas.microsoft.com/office/drawing/2014/main" id="{BBF55909-F21C-4AEE-8F4F-0EF8C4FF17C5}"/>
              </a:ext>
            </a:extLst>
          </p:cNvPr>
          <p:cNvSpPr>
            <a:spLocks noGrp="1"/>
          </p:cNvSpPr>
          <p:nvPr>
            <p:ph type="sldNum" sz="quarter" idx="12"/>
          </p:nvPr>
        </p:nvSpPr>
        <p:spPr/>
        <p:txBody>
          <a:bodyPr/>
          <a:lstStyle/>
          <a:p>
            <a:fld id="{DF5659F9-612D-4A5E-A057-854B90781FF4}" type="slidenum">
              <a:rPr lang="fr-FR" smtClean="0"/>
              <a:t>34</a:t>
            </a:fld>
            <a:endParaRPr lang="fr-FR" dirty="0"/>
          </a:p>
        </p:txBody>
      </p:sp>
      <p:pic>
        <p:nvPicPr>
          <p:cNvPr id="6" name="Image 5">
            <a:extLst>
              <a:ext uri="{FF2B5EF4-FFF2-40B4-BE49-F238E27FC236}">
                <a16:creationId xmlns:a16="http://schemas.microsoft.com/office/drawing/2014/main" id="{73CAD9A6-DD9E-4AEA-9896-5DCB1DFF687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3088" y="6183016"/>
            <a:ext cx="456087" cy="611399"/>
          </a:xfrm>
          <a:prstGeom prst="rect">
            <a:avLst/>
          </a:prstGeom>
        </p:spPr>
      </p:pic>
      <p:sp>
        <p:nvSpPr>
          <p:cNvPr id="8" name="Titre 1">
            <a:extLst>
              <a:ext uri="{FF2B5EF4-FFF2-40B4-BE49-F238E27FC236}">
                <a16:creationId xmlns:a16="http://schemas.microsoft.com/office/drawing/2014/main" id="{4D43F650-AA31-4B51-A868-A66D373DDD28}"/>
              </a:ext>
            </a:extLst>
          </p:cNvPr>
          <p:cNvSpPr>
            <a:spLocks noGrp="1"/>
          </p:cNvSpPr>
          <p:nvPr>
            <p:ph type="title"/>
          </p:nvPr>
        </p:nvSpPr>
        <p:spPr>
          <a:xfrm>
            <a:off x="629175" y="176468"/>
            <a:ext cx="10543385" cy="523905"/>
          </a:xfrm>
          <a:solidFill>
            <a:schemeClr val="bg1"/>
          </a:solidFill>
          <a:ln w="28575">
            <a:solidFill>
              <a:schemeClr val="tx1"/>
            </a:solidFill>
          </a:ln>
          <a:effectLst>
            <a:glow rad="101600">
              <a:schemeClr val="accent1">
                <a:satMod val="175000"/>
                <a:alpha val="40000"/>
              </a:schemeClr>
            </a:glow>
          </a:effectLst>
        </p:spPr>
        <p:txBody>
          <a:bodyPr anchor="ctr">
            <a:normAutofit/>
          </a:bodyPr>
          <a:lstStyle/>
          <a:p>
            <a:pPr algn="ctr"/>
            <a:r>
              <a:rPr lang="fr-FR" sz="2800" b="1" dirty="0">
                <a:solidFill>
                  <a:srgbClr val="000000"/>
                </a:solidFill>
                <a:latin typeface="Calibri" panose="020F0502020204030204" pitchFamily="34" charset="0"/>
              </a:rPr>
              <a:t>Comparatif Budget  - Résultat 2019/2020 – Chapitre 23 - Dépenses</a:t>
            </a:r>
            <a:endParaRPr lang="fr-FR" sz="2800" dirty="0"/>
          </a:p>
        </p:txBody>
      </p:sp>
      <p:graphicFrame>
        <p:nvGraphicFramePr>
          <p:cNvPr id="3" name="Tableau 2">
            <a:extLst>
              <a:ext uri="{FF2B5EF4-FFF2-40B4-BE49-F238E27FC236}">
                <a16:creationId xmlns:a16="http://schemas.microsoft.com/office/drawing/2014/main" id="{D9E54126-BFF6-49E3-BFD6-12F2CDA1332A}"/>
              </a:ext>
            </a:extLst>
          </p:cNvPr>
          <p:cNvGraphicFramePr>
            <a:graphicFrameLocks noGrp="1"/>
          </p:cNvGraphicFramePr>
          <p:nvPr>
            <p:extLst>
              <p:ext uri="{D42A27DB-BD31-4B8C-83A1-F6EECF244321}">
                <p14:modId xmlns:p14="http://schemas.microsoft.com/office/powerpoint/2010/main" val="1839279010"/>
              </p:ext>
            </p:extLst>
          </p:nvPr>
        </p:nvGraphicFramePr>
        <p:xfrm>
          <a:off x="570451" y="897622"/>
          <a:ext cx="10712743" cy="5279349"/>
        </p:xfrm>
        <a:graphic>
          <a:graphicData uri="http://schemas.openxmlformats.org/drawingml/2006/table">
            <a:tbl>
              <a:tblPr/>
              <a:tblGrid>
                <a:gridCol w="613229">
                  <a:extLst>
                    <a:ext uri="{9D8B030D-6E8A-4147-A177-3AD203B41FA5}">
                      <a16:colId xmlns:a16="http://schemas.microsoft.com/office/drawing/2014/main" val="3209198716"/>
                    </a:ext>
                  </a:extLst>
                </a:gridCol>
                <a:gridCol w="4280089">
                  <a:extLst>
                    <a:ext uri="{9D8B030D-6E8A-4147-A177-3AD203B41FA5}">
                      <a16:colId xmlns:a16="http://schemas.microsoft.com/office/drawing/2014/main" val="1925232931"/>
                    </a:ext>
                  </a:extLst>
                </a:gridCol>
                <a:gridCol w="1163885">
                  <a:extLst>
                    <a:ext uri="{9D8B030D-6E8A-4147-A177-3AD203B41FA5}">
                      <a16:colId xmlns:a16="http://schemas.microsoft.com/office/drawing/2014/main" val="2787746460"/>
                    </a:ext>
                  </a:extLst>
                </a:gridCol>
                <a:gridCol w="1163885">
                  <a:extLst>
                    <a:ext uri="{9D8B030D-6E8A-4147-A177-3AD203B41FA5}">
                      <a16:colId xmlns:a16="http://schemas.microsoft.com/office/drawing/2014/main" val="1452382752"/>
                    </a:ext>
                  </a:extLst>
                </a:gridCol>
                <a:gridCol w="1163885">
                  <a:extLst>
                    <a:ext uri="{9D8B030D-6E8A-4147-A177-3AD203B41FA5}">
                      <a16:colId xmlns:a16="http://schemas.microsoft.com/office/drawing/2014/main" val="2145478378"/>
                    </a:ext>
                  </a:extLst>
                </a:gridCol>
                <a:gridCol w="1163885">
                  <a:extLst>
                    <a:ext uri="{9D8B030D-6E8A-4147-A177-3AD203B41FA5}">
                      <a16:colId xmlns:a16="http://schemas.microsoft.com/office/drawing/2014/main" val="3448950986"/>
                    </a:ext>
                  </a:extLst>
                </a:gridCol>
                <a:gridCol w="1163885">
                  <a:extLst>
                    <a:ext uri="{9D8B030D-6E8A-4147-A177-3AD203B41FA5}">
                      <a16:colId xmlns:a16="http://schemas.microsoft.com/office/drawing/2014/main" val="4015657406"/>
                    </a:ext>
                  </a:extLst>
                </a:gridCol>
              </a:tblGrid>
              <a:tr h="465188">
                <a:tc>
                  <a:txBody>
                    <a:bodyPr/>
                    <a:lstStyle/>
                    <a:p>
                      <a:pPr algn="ctr" fontAlgn="ctr"/>
                      <a:r>
                        <a:rPr lang="fr-FR" sz="1200" b="1" i="0" u="none" strike="noStrike" dirty="0">
                          <a:solidFill>
                            <a:srgbClr val="000000"/>
                          </a:solidFill>
                          <a:effectLst/>
                          <a:latin typeface="Calibri" panose="020F0502020204030204" pitchFamily="34" charset="0"/>
                        </a:rPr>
                        <a:t>N° compte</a:t>
                      </a:r>
                    </a:p>
                  </a:txBody>
                  <a:tcPr marL="8917" marR="8917"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fr-FR" sz="1200" b="1" i="0" u="none" strike="noStrike" dirty="0">
                          <a:solidFill>
                            <a:srgbClr val="000000"/>
                          </a:solidFill>
                          <a:effectLst/>
                          <a:latin typeface="Calibri" panose="020F0502020204030204" pitchFamily="34" charset="0"/>
                        </a:rPr>
                        <a:t>Libellé</a:t>
                      </a:r>
                    </a:p>
                  </a:txBody>
                  <a:tcPr marL="8917" marR="8917"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fr-FR" sz="1200" b="1" i="0" u="none" strike="noStrike">
                          <a:solidFill>
                            <a:srgbClr val="000000"/>
                          </a:solidFill>
                          <a:effectLst/>
                          <a:latin typeface="Calibri" panose="020F0502020204030204" pitchFamily="34" charset="0"/>
                        </a:rPr>
                        <a:t>CA 2019</a:t>
                      </a:r>
                    </a:p>
                  </a:txBody>
                  <a:tcPr marL="8917" marR="8917"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fr-FR" sz="1200" b="1" i="0" u="none" strike="noStrike">
                          <a:solidFill>
                            <a:srgbClr val="000000"/>
                          </a:solidFill>
                          <a:effectLst/>
                          <a:latin typeface="Calibri" panose="020F0502020204030204" pitchFamily="34" charset="0"/>
                        </a:rPr>
                        <a:t>BP 2020</a:t>
                      </a:r>
                    </a:p>
                  </a:txBody>
                  <a:tcPr marL="8917" marR="8917"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fr-FR" sz="1200" b="1" i="0" u="none" strike="noStrike">
                          <a:solidFill>
                            <a:srgbClr val="000000"/>
                          </a:solidFill>
                          <a:effectLst/>
                          <a:latin typeface="Calibri" panose="020F0502020204030204" pitchFamily="34" charset="0"/>
                        </a:rPr>
                        <a:t>Reste à réaliser</a:t>
                      </a:r>
                    </a:p>
                  </a:txBody>
                  <a:tcPr marL="8917" marR="8917"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fr-FR" sz="1200" b="1" i="0" u="none" strike="noStrike">
                          <a:solidFill>
                            <a:srgbClr val="000000"/>
                          </a:solidFill>
                          <a:effectLst/>
                          <a:latin typeface="Calibri" panose="020F0502020204030204" pitchFamily="34" charset="0"/>
                        </a:rPr>
                        <a:t>CA 2020</a:t>
                      </a:r>
                    </a:p>
                  </a:txBody>
                  <a:tcPr marL="8917" marR="8917" marT="89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fr-FR" sz="1200" b="1" i="0" u="none" strike="noStrike">
                          <a:solidFill>
                            <a:srgbClr val="000000"/>
                          </a:solidFill>
                          <a:effectLst/>
                          <a:latin typeface="Times New Roman" panose="02020603050405020304" pitchFamily="18" charset="0"/>
                        </a:rPr>
                        <a:t>Différence BP/CA+RAR</a:t>
                      </a:r>
                    </a:p>
                  </a:txBody>
                  <a:tcPr marL="8917" marR="8917" marT="89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748009577"/>
                  </a:ext>
                </a:extLst>
              </a:tr>
              <a:tr h="227185">
                <a:tc>
                  <a:txBody>
                    <a:bodyPr/>
                    <a:lstStyle/>
                    <a:p>
                      <a:pPr algn="r" fontAlgn="ctr"/>
                      <a:r>
                        <a:rPr lang="fr-FR" sz="1200" b="0" i="0" u="none" strike="noStrike">
                          <a:solidFill>
                            <a:srgbClr val="000000"/>
                          </a:solidFill>
                          <a:effectLst/>
                          <a:latin typeface="Calibri" panose="020F0502020204030204" pitchFamily="34" charset="0"/>
                        </a:rPr>
                        <a:t>2313</a:t>
                      </a:r>
                    </a:p>
                  </a:txBody>
                  <a:tcPr marL="8917" marR="8917" marT="8917"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dirty="0">
                          <a:solidFill>
                            <a:srgbClr val="000000"/>
                          </a:solidFill>
                          <a:effectLst/>
                          <a:latin typeface="Calibri" panose="020F0502020204030204" pitchFamily="34" charset="0"/>
                        </a:rPr>
                        <a:t>Construction école élémentaire</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2 212 682,85</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ctr"/>
                      <a:r>
                        <a:rPr lang="fr-FR" sz="1200" b="0" i="0" u="none" strike="noStrike">
                          <a:solidFill>
                            <a:srgbClr val="000000"/>
                          </a:solidFill>
                          <a:effectLst/>
                          <a:latin typeface="Calibri" panose="020F0502020204030204" pitchFamily="34" charset="0"/>
                        </a:rPr>
                        <a:t>3 030 279,16</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FF0000"/>
                          </a:solidFill>
                          <a:effectLst/>
                          <a:latin typeface="Calibri" panose="020F0502020204030204" pitchFamily="34" charset="0"/>
                        </a:rPr>
                        <a:t>324 741,82</a:t>
                      </a:r>
                    </a:p>
                  </a:txBody>
                  <a:tcPr marL="8917" marR="8917" marT="8917" marB="0" anchor="ctr">
                    <a:lnL w="6350" cap="flat" cmpd="sng" algn="ctr">
                      <a:solidFill>
                        <a:srgbClr val="000000"/>
                      </a:solidFill>
                      <a:prstDash val="dot"/>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ctr"/>
                      <a:r>
                        <a:rPr lang="fr-FR" sz="1200" b="0" i="0" u="none" strike="noStrike">
                          <a:solidFill>
                            <a:srgbClr val="000000"/>
                          </a:solidFill>
                          <a:effectLst/>
                          <a:latin typeface="Calibri" panose="020F0502020204030204" pitchFamily="34" charset="0"/>
                        </a:rPr>
                        <a:t>2 697 093,14</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8 444,20</a:t>
                      </a:r>
                    </a:p>
                  </a:txBody>
                  <a:tcPr marL="8917" marR="8917" marT="89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6159847"/>
                  </a:ext>
                </a:extLst>
              </a:tr>
              <a:tr h="227185">
                <a:tc>
                  <a:txBody>
                    <a:bodyPr/>
                    <a:lstStyle/>
                    <a:p>
                      <a:pPr algn="r" fontAlgn="ctr"/>
                      <a:r>
                        <a:rPr lang="fr-FR" sz="1200" b="0" i="0" u="none" strike="noStrike">
                          <a:solidFill>
                            <a:srgbClr val="000000"/>
                          </a:solidFill>
                          <a:effectLst/>
                          <a:latin typeface="Calibri" panose="020F0502020204030204" pitchFamily="34" charset="0"/>
                        </a:rPr>
                        <a:t>2314</a:t>
                      </a:r>
                    </a:p>
                  </a:txBody>
                  <a:tcPr marL="8917" marR="8917" marT="8917"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dirty="0">
                          <a:solidFill>
                            <a:srgbClr val="000000"/>
                          </a:solidFill>
                          <a:effectLst/>
                          <a:latin typeface="Calibri" panose="020F0502020204030204" pitchFamily="34" charset="0"/>
                        </a:rPr>
                        <a:t>Désamiantage + Cour école élémentaire</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0,00</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ctr"/>
                      <a:r>
                        <a:rPr lang="fr-FR" sz="1200" b="0" i="0" u="none" strike="noStrike">
                          <a:solidFill>
                            <a:srgbClr val="000000"/>
                          </a:solidFill>
                          <a:effectLst/>
                          <a:latin typeface="Calibri" panose="020F0502020204030204" pitchFamily="34" charset="0"/>
                        </a:rPr>
                        <a:t>400 000,00</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00"/>
                    </a:solidFill>
                  </a:tcPr>
                </a:tc>
                <a:tc>
                  <a:txBody>
                    <a:bodyPr/>
                    <a:lstStyle/>
                    <a:p>
                      <a:pPr algn="l" fontAlgn="ctr"/>
                      <a:r>
                        <a:rPr lang="fr-FR" sz="1200" b="0" i="0" u="none" strike="noStrike">
                          <a:solidFill>
                            <a:srgbClr val="FF0000"/>
                          </a:solidFill>
                          <a:effectLst/>
                          <a:latin typeface="Calibri" panose="020F0502020204030204" pitchFamily="34" charset="0"/>
                        </a:rPr>
                        <a:t> </a:t>
                      </a:r>
                    </a:p>
                  </a:txBody>
                  <a:tcPr marL="8917" marR="8917" marT="8917" marB="0" anchor="ctr">
                    <a:lnL w="6350" cap="flat" cmpd="sng" algn="ctr">
                      <a:solidFill>
                        <a:srgbClr val="000000"/>
                      </a:solidFill>
                      <a:prstDash val="dot"/>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ctr"/>
                      <a:r>
                        <a:rPr lang="fr-FR" sz="1200" b="0" i="0" u="none" strike="noStrike">
                          <a:solidFill>
                            <a:srgbClr val="000000"/>
                          </a:solidFill>
                          <a:effectLst/>
                          <a:latin typeface="Calibri" panose="020F0502020204030204" pitchFamily="34" charset="0"/>
                        </a:rPr>
                        <a:t>8 908,98</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391 091,02</a:t>
                      </a:r>
                    </a:p>
                  </a:txBody>
                  <a:tcPr marL="8917" marR="8917" marT="89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0309918"/>
                  </a:ext>
                </a:extLst>
              </a:tr>
              <a:tr h="227185">
                <a:tc>
                  <a:txBody>
                    <a:bodyPr/>
                    <a:lstStyle/>
                    <a:p>
                      <a:pPr algn="r" fontAlgn="ctr"/>
                      <a:r>
                        <a:rPr lang="fr-FR" sz="1200" b="0" i="0" u="none" strike="noStrike">
                          <a:solidFill>
                            <a:srgbClr val="000000"/>
                          </a:solidFill>
                          <a:effectLst/>
                          <a:latin typeface="Calibri" panose="020F0502020204030204" pitchFamily="34" charset="0"/>
                        </a:rPr>
                        <a:t>2313</a:t>
                      </a:r>
                    </a:p>
                  </a:txBody>
                  <a:tcPr marL="8917" marR="8917" marT="8917"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dirty="0">
                          <a:solidFill>
                            <a:srgbClr val="000000"/>
                          </a:solidFill>
                          <a:effectLst/>
                          <a:latin typeface="Calibri" panose="020F0502020204030204" pitchFamily="34" charset="0"/>
                        </a:rPr>
                        <a:t>Agrandissement restaurant scolaire</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94 204,00</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ctr"/>
                      <a:r>
                        <a:rPr lang="fr-FR" sz="1200" b="0" i="0" u="none" strike="noStrike">
                          <a:solidFill>
                            <a:srgbClr val="000000"/>
                          </a:solidFill>
                          <a:effectLst/>
                          <a:latin typeface="Calibri" panose="020F0502020204030204" pitchFamily="34" charset="0"/>
                        </a:rPr>
                        <a:t>7 710,98</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FF0000"/>
                          </a:solidFill>
                          <a:effectLst/>
                          <a:latin typeface="Calibri" panose="020F0502020204030204" pitchFamily="34" charset="0"/>
                        </a:rPr>
                        <a:t>660,00</a:t>
                      </a:r>
                    </a:p>
                  </a:txBody>
                  <a:tcPr marL="8917" marR="8917" marT="8917" marB="0" anchor="ctr">
                    <a:lnL w="6350" cap="flat" cmpd="sng" algn="ctr">
                      <a:solidFill>
                        <a:srgbClr val="000000"/>
                      </a:solidFill>
                      <a:prstDash val="dot"/>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ctr"/>
                      <a:r>
                        <a:rPr lang="fr-FR" sz="1200" b="0" i="0" u="none" strike="noStrike">
                          <a:solidFill>
                            <a:srgbClr val="000000"/>
                          </a:solidFill>
                          <a:effectLst/>
                          <a:latin typeface="Calibri" panose="020F0502020204030204" pitchFamily="34" charset="0"/>
                        </a:rPr>
                        <a:t>3 443,80</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3 607,18</a:t>
                      </a:r>
                    </a:p>
                  </a:txBody>
                  <a:tcPr marL="8917" marR="8917" marT="89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872734"/>
                  </a:ext>
                </a:extLst>
              </a:tr>
              <a:tr h="227185">
                <a:tc>
                  <a:txBody>
                    <a:bodyPr/>
                    <a:lstStyle/>
                    <a:p>
                      <a:pPr algn="r" fontAlgn="ctr"/>
                      <a:r>
                        <a:rPr lang="fr-FR" sz="1200" b="0" i="0" u="none" strike="noStrike">
                          <a:solidFill>
                            <a:srgbClr val="000000"/>
                          </a:solidFill>
                          <a:effectLst/>
                          <a:latin typeface="Calibri" panose="020F0502020204030204" pitchFamily="34" charset="0"/>
                        </a:rPr>
                        <a:t>2313</a:t>
                      </a:r>
                    </a:p>
                  </a:txBody>
                  <a:tcPr marL="8917" marR="8917" marT="8917"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dirty="0">
                          <a:solidFill>
                            <a:srgbClr val="000000"/>
                          </a:solidFill>
                          <a:effectLst/>
                          <a:latin typeface="Calibri" panose="020F0502020204030204" pitchFamily="34" charset="0"/>
                        </a:rPr>
                        <a:t>Climatisation La Passerelle</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734,40</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ctr"/>
                      <a:r>
                        <a:rPr lang="fr-FR" sz="1200" b="0" i="0" u="none" strike="noStrike">
                          <a:solidFill>
                            <a:srgbClr val="000000"/>
                          </a:solidFill>
                          <a:effectLst/>
                          <a:latin typeface="Calibri" panose="020F0502020204030204" pitchFamily="34" charset="0"/>
                        </a:rPr>
                        <a:t>12 000,00</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FF0000"/>
                          </a:solidFill>
                          <a:effectLst/>
                          <a:latin typeface="Calibri" panose="020F0502020204030204" pitchFamily="34" charset="0"/>
                        </a:rPr>
                        <a:t>10 515,94</a:t>
                      </a:r>
                    </a:p>
                  </a:txBody>
                  <a:tcPr marL="8917" marR="8917" marT="8917" marB="0" anchor="ctr">
                    <a:lnL w="6350" cap="flat" cmpd="sng" algn="ctr">
                      <a:solidFill>
                        <a:srgbClr val="000000"/>
                      </a:solidFill>
                      <a:prstDash val="dot"/>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ctr"/>
                      <a:r>
                        <a:rPr lang="fr-FR" sz="1200" b="0" i="0" u="none" strike="noStrike">
                          <a:solidFill>
                            <a:srgbClr val="000000"/>
                          </a:solidFill>
                          <a:effectLst/>
                          <a:latin typeface="Calibri" panose="020F0502020204030204" pitchFamily="34" charset="0"/>
                        </a:rPr>
                        <a:t>1 402,80</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81,26</a:t>
                      </a:r>
                    </a:p>
                  </a:txBody>
                  <a:tcPr marL="8917" marR="8917" marT="89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9598523"/>
                  </a:ext>
                </a:extLst>
              </a:tr>
              <a:tr h="227185">
                <a:tc>
                  <a:txBody>
                    <a:bodyPr/>
                    <a:lstStyle/>
                    <a:p>
                      <a:pPr algn="r" fontAlgn="ctr"/>
                      <a:r>
                        <a:rPr lang="fr-FR" sz="1200" b="0" i="0" u="none" strike="noStrike">
                          <a:solidFill>
                            <a:srgbClr val="000000"/>
                          </a:solidFill>
                          <a:effectLst/>
                          <a:latin typeface="Calibri" panose="020F0502020204030204" pitchFamily="34" charset="0"/>
                        </a:rPr>
                        <a:t>2313</a:t>
                      </a:r>
                    </a:p>
                  </a:txBody>
                  <a:tcPr marL="8917" marR="8917" marT="8917"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dirty="0">
                          <a:solidFill>
                            <a:srgbClr val="000000"/>
                          </a:solidFill>
                          <a:effectLst/>
                          <a:latin typeface="Calibri" panose="020F0502020204030204" pitchFamily="34" charset="0"/>
                        </a:rPr>
                        <a:t>Vestiaire foot</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207 895,92</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ctr"/>
                      <a:r>
                        <a:rPr lang="fr-FR" sz="1200" b="0" i="0" u="none" strike="noStrike">
                          <a:solidFill>
                            <a:srgbClr val="000000"/>
                          </a:solidFill>
                          <a:effectLst/>
                          <a:latin typeface="Calibri" panose="020F0502020204030204" pitchFamily="34" charset="0"/>
                        </a:rPr>
                        <a:t>13 657,23</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FF0000"/>
                          </a:solidFill>
                          <a:effectLst/>
                          <a:latin typeface="Calibri" panose="020F0502020204030204" pitchFamily="34" charset="0"/>
                        </a:rPr>
                        <a:t>3 919,36</a:t>
                      </a:r>
                    </a:p>
                  </a:txBody>
                  <a:tcPr marL="8917" marR="8917" marT="8917" marB="0" anchor="ctr">
                    <a:lnL w="6350" cap="flat" cmpd="sng" algn="ctr">
                      <a:solidFill>
                        <a:srgbClr val="000000"/>
                      </a:solidFill>
                      <a:prstDash val="dot"/>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ctr"/>
                      <a:r>
                        <a:rPr lang="fr-FR" sz="1200" b="0" i="0" u="none" strike="noStrike">
                          <a:solidFill>
                            <a:srgbClr val="000000"/>
                          </a:solidFill>
                          <a:effectLst/>
                          <a:latin typeface="Calibri" panose="020F0502020204030204" pitchFamily="34" charset="0"/>
                        </a:rPr>
                        <a:t>11 520,02</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-1 782,15</a:t>
                      </a:r>
                    </a:p>
                  </a:txBody>
                  <a:tcPr marL="8917" marR="8917" marT="89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7764641"/>
                  </a:ext>
                </a:extLst>
              </a:tr>
              <a:tr h="227185">
                <a:tc>
                  <a:txBody>
                    <a:bodyPr/>
                    <a:lstStyle/>
                    <a:p>
                      <a:pPr algn="r" fontAlgn="ctr"/>
                      <a:r>
                        <a:rPr lang="fr-FR" sz="1200" b="0" i="0" u="none" strike="noStrike">
                          <a:solidFill>
                            <a:srgbClr val="000000"/>
                          </a:solidFill>
                          <a:effectLst/>
                          <a:latin typeface="Calibri" panose="020F0502020204030204" pitchFamily="34" charset="0"/>
                        </a:rPr>
                        <a:t>2313</a:t>
                      </a:r>
                    </a:p>
                  </a:txBody>
                  <a:tcPr marL="8917" marR="8917" marT="8917"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sv-SE" sz="1200" b="0" i="0" u="none" strike="noStrike" dirty="0">
                          <a:solidFill>
                            <a:srgbClr val="000000"/>
                          </a:solidFill>
                          <a:effectLst/>
                          <a:latin typeface="Calibri" panose="020F0502020204030204" pitchFamily="34" charset="0"/>
                        </a:rPr>
                        <a:t>Installation VMC gymnase D.Rebillard</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8 645,57</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ctr"/>
                      <a:r>
                        <a:rPr lang="fr-FR" sz="1200" b="0" i="0" u="none" strike="noStrike">
                          <a:solidFill>
                            <a:srgbClr val="000000"/>
                          </a:solidFill>
                          <a:effectLst/>
                          <a:latin typeface="Calibri" panose="020F0502020204030204" pitchFamily="34" charset="0"/>
                        </a:rPr>
                        <a:t>37 902,76</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FF0000"/>
                          </a:solidFill>
                          <a:effectLst/>
                          <a:latin typeface="Calibri" panose="020F0502020204030204" pitchFamily="34" charset="0"/>
                        </a:rPr>
                        <a:t>14 402,76</a:t>
                      </a:r>
                    </a:p>
                  </a:txBody>
                  <a:tcPr marL="8917" marR="8917" marT="8917" marB="0" anchor="ctr">
                    <a:lnL w="6350" cap="flat" cmpd="sng" algn="ctr">
                      <a:solidFill>
                        <a:srgbClr val="000000"/>
                      </a:solidFill>
                      <a:prstDash val="dot"/>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ctr"/>
                      <a:r>
                        <a:rPr lang="fr-FR" sz="1200" b="0" i="0" u="none" strike="noStrike">
                          <a:solidFill>
                            <a:srgbClr val="000000"/>
                          </a:solidFill>
                          <a:effectLst/>
                          <a:latin typeface="Calibri" panose="020F0502020204030204" pitchFamily="34" charset="0"/>
                        </a:rPr>
                        <a:t>0,00</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23 500,00</a:t>
                      </a:r>
                    </a:p>
                  </a:txBody>
                  <a:tcPr marL="8917" marR="8917" marT="89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449251"/>
                  </a:ext>
                </a:extLst>
              </a:tr>
              <a:tr h="238004">
                <a:tc>
                  <a:txBody>
                    <a:bodyPr/>
                    <a:lstStyle/>
                    <a:p>
                      <a:pPr algn="r" fontAlgn="ctr"/>
                      <a:r>
                        <a:rPr lang="fr-FR" sz="1200" b="0" i="0" u="none" strike="noStrike">
                          <a:solidFill>
                            <a:srgbClr val="000000"/>
                          </a:solidFill>
                          <a:effectLst/>
                          <a:latin typeface="Calibri" panose="020F0502020204030204" pitchFamily="34" charset="0"/>
                        </a:rPr>
                        <a:t>2313</a:t>
                      </a:r>
                    </a:p>
                  </a:txBody>
                  <a:tcPr marL="8917" marR="8917" marT="8917"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a:solidFill>
                            <a:srgbClr val="000000"/>
                          </a:solidFill>
                          <a:effectLst/>
                          <a:latin typeface="Calibri" panose="020F0502020204030204" pitchFamily="34" charset="0"/>
                        </a:rPr>
                        <a:t>Rénovation bâtiment L'Européenne</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0,00</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200" b="0" i="0" u="none" strike="noStrike">
                          <a:solidFill>
                            <a:srgbClr val="000000"/>
                          </a:solidFill>
                          <a:effectLst/>
                          <a:latin typeface="Calibri" panose="020F0502020204030204" pitchFamily="34" charset="0"/>
                        </a:rPr>
                        <a:t>191 162,56</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fr-FR" sz="1200" b="0" i="0" u="none" strike="noStrike">
                          <a:solidFill>
                            <a:srgbClr val="FF0000"/>
                          </a:solidFill>
                          <a:effectLst/>
                          <a:latin typeface="Calibri" panose="020F0502020204030204" pitchFamily="34" charset="0"/>
                        </a:rPr>
                        <a:t> </a:t>
                      </a:r>
                    </a:p>
                  </a:txBody>
                  <a:tcPr marL="8917" marR="8917" marT="8917" marB="0" anchor="ctr">
                    <a:lnL w="6350" cap="flat" cmpd="sng" algn="ctr">
                      <a:solidFill>
                        <a:srgbClr val="000000"/>
                      </a:solidFill>
                      <a:prstDash val="dot"/>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200" b="0" i="0" u="none" strike="noStrike">
                          <a:solidFill>
                            <a:srgbClr val="000000"/>
                          </a:solidFill>
                          <a:effectLst/>
                          <a:latin typeface="Calibri" panose="020F0502020204030204" pitchFamily="34" charset="0"/>
                        </a:rPr>
                        <a:t>0,00</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191 162,56</a:t>
                      </a:r>
                    </a:p>
                  </a:txBody>
                  <a:tcPr marL="8917" marR="8917" marT="89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5484231"/>
                  </a:ext>
                </a:extLst>
              </a:tr>
              <a:tr h="227185">
                <a:tc>
                  <a:txBody>
                    <a:bodyPr/>
                    <a:lstStyle/>
                    <a:p>
                      <a:pPr algn="r" fontAlgn="ctr"/>
                      <a:r>
                        <a:rPr lang="fr-FR" sz="1200" b="0" i="0" u="none" strike="noStrike">
                          <a:solidFill>
                            <a:srgbClr val="000000"/>
                          </a:solidFill>
                          <a:effectLst/>
                          <a:latin typeface="Calibri" panose="020F0502020204030204" pitchFamily="34" charset="0"/>
                        </a:rPr>
                        <a:t>2315</a:t>
                      </a:r>
                    </a:p>
                  </a:txBody>
                  <a:tcPr marL="8917" marR="8917" marT="8917"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dirty="0">
                          <a:solidFill>
                            <a:srgbClr val="000000"/>
                          </a:solidFill>
                          <a:effectLst/>
                          <a:latin typeface="Calibri" panose="020F0502020204030204" pitchFamily="34" charset="0"/>
                        </a:rPr>
                        <a:t>Aménagement centre village</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170 938,56</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ctr"/>
                      <a:r>
                        <a:rPr lang="fr-FR" sz="1200" b="0" i="0" u="none" strike="noStrike">
                          <a:solidFill>
                            <a:srgbClr val="000000"/>
                          </a:solidFill>
                          <a:effectLst/>
                          <a:latin typeface="Calibri" panose="020F0502020204030204" pitchFamily="34" charset="0"/>
                        </a:rPr>
                        <a:t>1 488 513,40</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FF0000"/>
                          </a:solidFill>
                          <a:effectLst/>
                          <a:latin typeface="Calibri" panose="020F0502020204030204" pitchFamily="34" charset="0"/>
                        </a:rPr>
                        <a:t>130 031,20</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1 305 805,96</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52 676,24</a:t>
                      </a:r>
                    </a:p>
                  </a:txBody>
                  <a:tcPr marL="8917" marR="8917" marT="89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4229420"/>
                  </a:ext>
                </a:extLst>
              </a:tr>
              <a:tr h="227185">
                <a:tc>
                  <a:txBody>
                    <a:bodyPr/>
                    <a:lstStyle/>
                    <a:p>
                      <a:pPr algn="r" fontAlgn="ctr"/>
                      <a:r>
                        <a:rPr lang="fr-FR" sz="1200" b="0" i="0" u="none" strike="noStrike">
                          <a:solidFill>
                            <a:srgbClr val="000000"/>
                          </a:solidFill>
                          <a:effectLst/>
                          <a:latin typeface="Calibri" panose="020F0502020204030204" pitchFamily="34" charset="0"/>
                        </a:rPr>
                        <a:t>2315</a:t>
                      </a:r>
                    </a:p>
                  </a:txBody>
                  <a:tcPr marL="8917" marR="8917" marT="8917"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dirty="0">
                          <a:solidFill>
                            <a:srgbClr val="000000"/>
                          </a:solidFill>
                          <a:effectLst/>
                          <a:latin typeface="Calibri" panose="020F0502020204030204" pitchFamily="34" charset="0"/>
                        </a:rPr>
                        <a:t>Enrobés à froid entretien voirie</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3 935,76</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ctr"/>
                      <a:r>
                        <a:rPr lang="fr-FR" sz="1200" b="0" i="0" u="none" strike="noStrike">
                          <a:solidFill>
                            <a:srgbClr val="000000"/>
                          </a:solidFill>
                          <a:effectLst/>
                          <a:latin typeface="Calibri" panose="020F0502020204030204" pitchFamily="34" charset="0"/>
                        </a:rPr>
                        <a:t>3 000,00</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a:solidFill>
                            <a:srgbClr val="FF0000"/>
                          </a:solidFill>
                          <a:effectLst/>
                          <a:latin typeface="Calibri" panose="020F0502020204030204" pitchFamily="34" charset="0"/>
                        </a:rPr>
                        <a:t> </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4 285,56</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-1 285,56</a:t>
                      </a:r>
                    </a:p>
                  </a:txBody>
                  <a:tcPr marL="8917" marR="8917" marT="89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7905676"/>
                  </a:ext>
                </a:extLst>
              </a:tr>
              <a:tr h="227185">
                <a:tc>
                  <a:txBody>
                    <a:bodyPr/>
                    <a:lstStyle/>
                    <a:p>
                      <a:pPr algn="r" fontAlgn="ctr"/>
                      <a:r>
                        <a:rPr lang="fr-FR" sz="1200" b="0" i="0" u="none" strike="noStrike">
                          <a:solidFill>
                            <a:srgbClr val="000000"/>
                          </a:solidFill>
                          <a:effectLst/>
                          <a:latin typeface="Calibri" panose="020F0502020204030204" pitchFamily="34" charset="0"/>
                        </a:rPr>
                        <a:t>2315</a:t>
                      </a:r>
                    </a:p>
                  </a:txBody>
                  <a:tcPr marL="8917" marR="8917" marT="8917"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dirty="0">
                          <a:solidFill>
                            <a:srgbClr val="000000"/>
                          </a:solidFill>
                          <a:effectLst/>
                          <a:latin typeface="Calibri" panose="020F0502020204030204" pitchFamily="34" charset="0"/>
                        </a:rPr>
                        <a:t>Marché voirie 2020_2022</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864,00</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rowSpan="8">
                  <a:txBody>
                    <a:bodyPr/>
                    <a:lstStyle/>
                    <a:p>
                      <a:pPr algn="ctr" fontAlgn="ctr"/>
                      <a:r>
                        <a:rPr lang="fr-FR" sz="1200" b="0" i="0" u="none" strike="noStrike">
                          <a:solidFill>
                            <a:srgbClr val="000000"/>
                          </a:solidFill>
                          <a:effectLst/>
                          <a:latin typeface="Calibri" panose="020F0502020204030204" pitchFamily="34" charset="0"/>
                        </a:rPr>
                        <a:t>250 000,00</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FF0000"/>
                          </a:solidFill>
                          <a:effectLst/>
                          <a:latin typeface="Calibri" panose="020F0502020204030204" pitchFamily="34" charset="0"/>
                        </a:rPr>
                        <a:t>5 540,22</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0,00</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rowSpan="8">
                  <a:txBody>
                    <a:bodyPr/>
                    <a:lstStyle/>
                    <a:p>
                      <a:pPr algn="r" fontAlgn="ctr"/>
                      <a:r>
                        <a:rPr lang="fr-FR" sz="1200" b="0" i="0" u="none" strike="noStrike">
                          <a:solidFill>
                            <a:srgbClr val="000000"/>
                          </a:solidFill>
                          <a:effectLst/>
                          <a:latin typeface="Calibri" panose="020F0502020204030204" pitchFamily="34" charset="0"/>
                        </a:rPr>
                        <a:t>57 994,48</a:t>
                      </a:r>
                    </a:p>
                  </a:txBody>
                  <a:tcPr marL="8917" marR="8917" marT="89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3435140"/>
                  </a:ext>
                </a:extLst>
              </a:tr>
              <a:tr h="227185">
                <a:tc>
                  <a:txBody>
                    <a:bodyPr/>
                    <a:lstStyle/>
                    <a:p>
                      <a:pPr algn="r" fontAlgn="ctr"/>
                      <a:r>
                        <a:rPr lang="fr-FR" sz="1200" b="0" i="0" u="none" strike="noStrike">
                          <a:solidFill>
                            <a:srgbClr val="000000"/>
                          </a:solidFill>
                          <a:effectLst/>
                          <a:latin typeface="Calibri" panose="020F0502020204030204" pitchFamily="34" charset="0"/>
                        </a:rPr>
                        <a:t>2315</a:t>
                      </a:r>
                    </a:p>
                  </a:txBody>
                  <a:tcPr marL="8917" marR="8917" marT="8917"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dirty="0">
                          <a:solidFill>
                            <a:srgbClr val="000000"/>
                          </a:solidFill>
                          <a:effectLst/>
                          <a:latin typeface="Calibri" panose="020F0502020204030204" pitchFamily="34" charset="0"/>
                        </a:rPr>
                        <a:t>Marché voirie_(Parvis vestiaires foot)</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15 223,80</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vMerge="1">
                  <a:txBody>
                    <a:bodyPr/>
                    <a:lstStyle/>
                    <a:p>
                      <a:endParaRPr lang="fr-FR"/>
                    </a:p>
                  </a:txBody>
                  <a:tcPr/>
                </a:tc>
                <a:tc>
                  <a:txBody>
                    <a:bodyPr/>
                    <a:lstStyle/>
                    <a:p>
                      <a:pPr algn="l" fontAlgn="ctr"/>
                      <a:r>
                        <a:rPr lang="fr-FR" sz="1200" b="0" i="0" u="none" strike="noStrike">
                          <a:solidFill>
                            <a:srgbClr val="FF0000"/>
                          </a:solidFill>
                          <a:effectLst/>
                          <a:latin typeface="Calibri" panose="020F0502020204030204" pitchFamily="34" charset="0"/>
                        </a:rPr>
                        <a:t> </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0,00</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2963317031"/>
                  </a:ext>
                </a:extLst>
              </a:tr>
              <a:tr h="227185">
                <a:tc>
                  <a:txBody>
                    <a:bodyPr/>
                    <a:lstStyle/>
                    <a:p>
                      <a:pPr algn="r" fontAlgn="ctr"/>
                      <a:r>
                        <a:rPr lang="fr-FR" sz="1200" b="0" i="0" u="none" strike="noStrike">
                          <a:solidFill>
                            <a:srgbClr val="000000"/>
                          </a:solidFill>
                          <a:effectLst/>
                          <a:latin typeface="Calibri" panose="020F0502020204030204" pitchFamily="34" charset="0"/>
                        </a:rPr>
                        <a:t>2315</a:t>
                      </a:r>
                    </a:p>
                  </a:txBody>
                  <a:tcPr marL="8917" marR="8917" marT="8917"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dirty="0">
                          <a:solidFill>
                            <a:srgbClr val="000000"/>
                          </a:solidFill>
                          <a:effectLst/>
                          <a:latin typeface="Calibri" panose="020F0502020204030204" pitchFamily="34" charset="0"/>
                        </a:rPr>
                        <a:t>Marché voirie_(Réfection impasse du Bois Seigneur)</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8 790,00</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vMerge="1">
                  <a:txBody>
                    <a:bodyPr/>
                    <a:lstStyle/>
                    <a:p>
                      <a:endParaRPr lang="fr-FR"/>
                    </a:p>
                  </a:txBody>
                  <a:tcPr/>
                </a:tc>
                <a:tc>
                  <a:txBody>
                    <a:bodyPr/>
                    <a:lstStyle/>
                    <a:p>
                      <a:pPr algn="l" fontAlgn="ctr"/>
                      <a:r>
                        <a:rPr lang="fr-FR" sz="1200" b="0" i="0" u="none" strike="noStrike">
                          <a:solidFill>
                            <a:srgbClr val="FF0000"/>
                          </a:solidFill>
                          <a:effectLst/>
                          <a:latin typeface="Calibri" panose="020F0502020204030204" pitchFamily="34" charset="0"/>
                        </a:rPr>
                        <a:t> </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0,00</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3533641909"/>
                  </a:ext>
                </a:extLst>
              </a:tr>
              <a:tr h="227185">
                <a:tc>
                  <a:txBody>
                    <a:bodyPr/>
                    <a:lstStyle/>
                    <a:p>
                      <a:pPr algn="r" fontAlgn="ctr"/>
                      <a:r>
                        <a:rPr lang="fr-FR" sz="1200" b="0" i="0" u="none" strike="noStrike">
                          <a:solidFill>
                            <a:srgbClr val="000000"/>
                          </a:solidFill>
                          <a:effectLst/>
                          <a:latin typeface="Calibri" panose="020F0502020204030204" pitchFamily="34" charset="0"/>
                        </a:rPr>
                        <a:t>2315</a:t>
                      </a:r>
                    </a:p>
                  </a:txBody>
                  <a:tcPr marL="8917" marR="8917" marT="8917"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dirty="0">
                          <a:solidFill>
                            <a:srgbClr val="000000"/>
                          </a:solidFill>
                          <a:effectLst/>
                          <a:latin typeface="Calibri" panose="020F0502020204030204" pitchFamily="34" charset="0"/>
                        </a:rPr>
                        <a:t>Marché voirie_(Busage et réfection Chem.de la Chaux)</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33 277,20</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vMerge="1">
                  <a:txBody>
                    <a:bodyPr/>
                    <a:lstStyle/>
                    <a:p>
                      <a:endParaRPr lang="fr-FR"/>
                    </a:p>
                  </a:txBody>
                  <a:tcPr/>
                </a:tc>
                <a:tc>
                  <a:txBody>
                    <a:bodyPr/>
                    <a:lstStyle/>
                    <a:p>
                      <a:pPr algn="l" fontAlgn="ctr"/>
                      <a:r>
                        <a:rPr lang="fr-FR" sz="1200" b="0" i="0" u="none" strike="noStrike">
                          <a:solidFill>
                            <a:srgbClr val="FF0000"/>
                          </a:solidFill>
                          <a:effectLst/>
                          <a:latin typeface="Calibri" panose="020F0502020204030204" pitchFamily="34" charset="0"/>
                        </a:rPr>
                        <a:t> </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0,00</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642748580"/>
                  </a:ext>
                </a:extLst>
              </a:tr>
              <a:tr h="227185">
                <a:tc>
                  <a:txBody>
                    <a:bodyPr/>
                    <a:lstStyle/>
                    <a:p>
                      <a:pPr algn="r" fontAlgn="ctr"/>
                      <a:r>
                        <a:rPr lang="fr-FR" sz="1200" b="0" i="0" u="none" strike="noStrike">
                          <a:solidFill>
                            <a:srgbClr val="000000"/>
                          </a:solidFill>
                          <a:effectLst/>
                          <a:latin typeface="Calibri" panose="020F0502020204030204" pitchFamily="34" charset="0"/>
                        </a:rPr>
                        <a:t>2315</a:t>
                      </a:r>
                    </a:p>
                  </a:txBody>
                  <a:tcPr marL="8917" marR="8917" marT="8917"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dirty="0">
                          <a:solidFill>
                            <a:srgbClr val="000000"/>
                          </a:solidFill>
                          <a:effectLst/>
                          <a:latin typeface="Calibri" panose="020F0502020204030204" pitchFamily="34" charset="0"/>
                        </a:rPr>
                        <a:t>Marché voirie_(Stationnement et cheminement RN7)</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119 527,01</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vMerge="1">
                  <a:txBody>
                    <a:bodyPr/>
                    <a:lstStyle/>
                    <a:p>
                      <a:endParaRPr lang="fr-FR"/>
                    </a:p>
                  </a:txBody>
                  <a:tcPr/>
                </a:tc>
                <a:tc>
                  <a:txBody>
                    <a:bodyPr/>
                    <a:lstStyle/>
                    <a:p>
                      <a:pPr algn="l" fontAlgn="ctr"/>
                      <a:r>
                        <a:rPr lang="fr-FR" sz="1200" b="0" i="0" u="none" strike="noStrike">
                          <a:solidFill>
                            <a:srgbClr val="FF0000"/>
                          </a:solidFill>
                          <a:effectLst/>
                          <a:latin typeface="Calibri" panose="020F0502020204030204" pitchFamily="34" charset="0"/>
                        </a:rPr>
                        <a:t> </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0,00</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1580162767"/>
                  </a:ext>
                </a:extLst>
              </a:tr>
              <a:tr h="227185">
                <a:tc>
                  <a:txBody>
                    <a:bodyPr/>
                    <a:lstStyle/>
                    <a:p>
                      <a:pPr algn="r" fontAlgn="ctr"/>
                      <a:r>
                        <a:rPr lang="fr-FR" sz="1200" b="0" i="0" u="none" strike="noStrike">
                          <a:solidFill>
                            <a:srgbClr val="000000"/>
                          </a:solidFill>
                          <a:effectLst/>
                          <a:latin typeface="Calibri" panose="020F0502020204030204" pitchFamily="34" charset="0"/>
                        </a:rPr>
                        <a:t>2315</a:t>
                      </a:r>
                    </a:p>
                  </a:txBody>
                  <a:tcPr marL="8917" marR="8917" marT="8917"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dirty="0">
                          <a:solidFill>
                            <a:srgbClr val="000000"/>
                          </a:solidFill>
                          <a:effectLst/>
                          <a:latin typeface="Calibri" panose="020F0502020204030204" pitchFamily="34" charset="0"/>
                        </a:rPr>
                        <a:t>Marché voirie_(Réfection Chemin des Landes)</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5 984,52</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vMerge="1">
                  <a:txBody>
                    <a:bodyPr/>
                    <a:lstStyle/>
                    <a:p>
                      <a:endParaRPr lang="fr-FR"/>
                    </a:p>
                  </a:txBody>
                  <a:tcPr/>
                </a:tc>
                <a:tc>
                  <a:txBody>
                    <a:bodyPr/>
                    <a:lstStyle/>
                    <a:p>
                      <a:pPr algn="l" fontAlgn="ctr"/>
                      <a:r>
                        <a:rPr lang="fr-FR" sz="1200" b="0" i="0" u="none" strike="noStrike">
                          <a:solidFill>
                            <a:srgbClr val="FF0000"/>
                          </a:solidFill>
                          <a:effectLst/>
                          <a:latin typeface="Calibri" panose="020F0502020204030204" pitchFamily="34" charset="0"/>
                        </a:rPr>
                        <a:t> </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0,00</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712658502"/>
                  </a:ext>
                </a:extLst>
              </a:tr>
              <a:tr h="227185">
                <a:tc>
                  <a:txBody>
                    <a:bodyPr/>
                    <a:lstStyle/>
                    <a:p>
                      <a:pPr algn="r" fontAlgn="ctr"/>
                      <a:r>
                        <a:rPr lang="fr-FR" sz="1200" b="0" i="0" u="none" strike="noStrike">
                          <a:solidFill>
                            <a:srgbClr val="000000"/>
                          </a:solidFill>
                          <a:effectLst/>
                          <a:latin typeface="Calibri" panose="020F0502020204030204" pitchFamily="34" charset="0"/>
                        </a:rPr>
                        <a:t>2315</a:t>
                      </a:r>
                    </a:p>
                  </a:txBody>
                  <a:tcPr marL="8917" marR="8917" marT="8917"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dirty="0">
                          <a:solidFill>
                            <a:srgbClr val="000000"/>
                          </a:solidFill>
                          <a:effectLst/>
                          <a:latin typeface="Calibri" panose="020F0502020204030204" pitchFamily="34" charset="0"/>
                        </a:rPr>
                        <a:t>Marché voirie_(</a:t>
                      </a:r>
                      <a:r>
                        <a:rPr lang="fr-FR" sz="1200" b="0" i="0" u="none" strike="noStrike">
                          <a:solidFill>
                            <a:srgbClr val="000000"/>
                          </a:solidFill>
                          <a:effectLst/>
                          <a:latin typeface="Calibri" panose="020F0502020204030204" pitchFamily="34" charset="0"/>
                        </a:rPr>
                        <a:t>Cheminement piéton </a:t>
                      </a:r>
                      <a:r>
                        <a:rPr lang="fr-FR" sz="1200" b="0" i="0" u="none" strike="noStrike" dirty="0">
                          <a:solidFill>
                            <a:srgbClr val="000000"/>
                          </a:solidFill>
                          <a:effectLst/>
                          <a:latin typeface="Calibri" panose="020F0502020204030204" pitchFamily="34" charset="0"/>
                        </a:rPr>
                        <a:t>Maison Association/crèche)</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a:solidFill>
                            <a:srgbClr val="000000"/>
                          </a:solidFill>
                          <a:effectLst/>
                          <a:latin typeface="Calibri" panose="020F0502020204030204" pitchFamily="34" charset="0"/>
                        </a:rPr>
                        <a:t> </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vMerge="1">
                  <a:txBody>
                    <a:bodyPr/>
                    <a:lstStyle/>
                    <a:p>
                      <a:endParaRPr lang="fr-FR"/>
                    </a:p>
                  </a:txBody>
                  <a:tcPr/>
                </a:tc>
                <a:tc>
                  <a:txBody>
                    <a:bodyPr/>
                    <a:lstStyle/>
                    <a:p>
                      <a:pPr algn="l" fontAlgn="ctr"/>
                      <a:r>
                        <a:rPr lang="fr-FR" sz="1200" b="0" i="0" u="none" strike="noStrike">
                          <a:solidFill>
                            <a:srgbClr val="FF0000"/>
                          </a:solidFill>
                          <a:effectLst/>
                          <a:latin typeface="Calibri" panose="020F0502020204030204" pitchFamily="34" charset="0"/>
                        </a:rPr>
                        <a:t> </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7 815,90</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2739697047"/>
                  </a:ext>
                </a:extLst>
              </a:tr>
              <a:tr h="227185">
                <a:tc>
                  <a:txBody>
                    <a:bodyPr/>
                    <a:lstStyle/>
                    <a:p>
                      <a:pPr algn="r" fontAlgn="ctr"/>
                      <a:r>
                        <a:rPr lang="fr-FR" sz="1200" b="0" i="0" u="none" strike="noStrike">
                          <a:solidFill>
                            <a:srgbClr val="000000"/>
                          </a:solidFill>
                          <a:effectLst/>
                          <a:latin typeface="Calibri" panose="020F0502020204030204" pitchFamily="34" charset="0"/>
                        </a:rPr>
                        <a:t>2315</a:t>
                      </a:r>
                    </a:p>
                  </a:txBody>
                  <a:tcPr marL="8917" marR="8917" marT="8917"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dirty="0">
                          <a:solidFill>
                            <a:srgbClr val="000000"/>
                          </a:solidFill>
                          <a:effectLst/>
                          <a:latin typeface="Calibri" panose="020F0502020204030204" pitchFamily="34" charset="0"/>
                        </a:rPr>
                        <a:t>Marché voirie_(Réfection rue des Sports)</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a:solidFill>
                            <a:srgbClr val="000000"/>
                          </a:solidFill>
                          <a:effectLst/>
                          <a:latin typeface="Calibri" panose="020F0502020204030204" pitchFamily="34" charset="0"/>
                        </a:rPr>
                        <a:t> </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vMerge="1">
                  <a:txBody>
                    <a:bodyPr/>
                    <a:lstStyle/>
                    <a:p>
                      <a:endParaRPr lang="fr-FR"/>
                    </a:p>
                  </a:txBody>
                  <a:tcPr/>
                </a:tc>
                <a:tc>
                  <a:txBody>
                    <a:bodyPr/>
                    <a:lstStyle/>
                    <a:p>
                      <a:pPr algn="l" fontAlgn="ctr"/>
                      <a:r>
                        <a:rPr lang="fr-FR" sz="1200" b="0" i="0" u="none" strike="noStrike">
                          <a:solidFill>
                            <a:srgbClr val="FF0000"/>
                          </a:solidFill>
                          <a:effectLst/>
                          <a:latin typeface="Calibri" panose="020F0502020204030204" pitchFamily="34" charset="0"/>
                        </a:rPr>
                        <a:t> </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178 649,40</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575755265"/>
                  </a:ext>
                </a:extLst>
              </a:tr>
              <a:tr h="227185">
                <a:tc>
                  <a:txBody>
                    <a:bodyPr/>
                    <a:lstStyle/>
                    <a:p>
                      <a:pPr algn="r" fontAlgn="ctr"/>
                      <a:r>
                        <a:rPr lang="fr-FR" sz="1200" b="0" i="0" u="none" strike="noStrike">
                          <a:solidFill>
                            <a:srgbClr val="000000"/>
                          </a:solidFill>
                          <a:effectLst/>
                          <a:latin typeface="Calibri" panose="020F0502020204030204" pitchFamily="34" charset="0"/>
                        </a:rPr>
                        <a:t>2315</a:t>
                      </a:r>
                    </a:p>
                  </a:txBody>
                  <a:tcPr marL="8917" marR="8917" marT="8917"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dirty="0">
                          <a:solidFill>
                            <a:srgbClr val="000000"/>
                          </a:solidFill>
                          <a:effectLst/>
                          <a:latin typeface="Calibri" panose="020F0502020204030204" pitchFamily="34" charset="0"/>
                        </a:rPr>
                        <a:t>Marché voirie_(</a:t>
                      </a:r>
                      <a:r>
                        <a:rPr lang="fr-FR" sz="1200" b="1" i="0" u="none" strike="noStrike" dirty="0">
                          <a:solidFill>
                            <a:srgbClr val="000000"/>
                          </a:solidFill>
                          <a:effectLst/>
                          <a:latin typeface="Calibri" panose="020F0502020204030204" pitchFamily="34" charset="0"/>
                        </a:rPr>
                        <a:t>Accessibilité</a:t>
                      </a:r>
                      <a:r>
                        <a:rPr lang="fr-FR" sz="1200" b="0" i="0" u="none" strike="noStrike" dirty="0">
                          <a:solidFill>
                            <a:srgbClr val="000000"/>
                          </a:solidFill>
                          <a:effectLst/>
                          <a:latin typeface="Calibri" panose="020F0502020204030204" pitchFamily="34" charset="0"/>
                        </a:rPr>
                        <a:t> cheminement piétons RN7)</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57 175,74</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rowSpan="2">
                  <a:txBody>
                    <a:bodyPr/>
                    <a:lstStyle/>
                    <a:p>
                      <a:pPr algn="ctr" fontAlgn="ctr"/>
                      <a:r>
                        <a:rPr lang="fr-FR" sz="1200" b="0" i="0" u="none" strike="noStrike">
                          <a:solidFill>
                            <a:srgbClr val="000000"/>
                          </a:solidFill>
                          <a:effectLst/>
                          <a:latin typeface="Calibri" panose="020F0502020204030204" pitchFamily="34" charset="0"/>
                        </a:rPr>
                        <a:t>100 000,00</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FF0000"/>
                          </a:solidFill>
                          <a:effectLst/>
                          <a:latin typeface="Calibri" panose="020F0502020204030204" pitchFamily="34" charset="0"/>
                        </a:rPr>
                        <a:t> </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0,00</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0,00</a:t>
                      </a:r>
                    </a:p>
                  </a:txBody>
                  <a:tcPr marL="8917" marR="8917" marT="89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405607"/>
                  </a:ext>
                </a:extLst>
              </a:tr>
              <a:tr h="238004">
                <a:tc>
                  <a:txBody>
                    <a:bodyPr/>
                    <a:lstStyle/>
                    <a:p>
                      <a:pPr algn="r" fontAlgn="ctr"/>
                      <a:r>
                        <a:rPr lang="fr-FR" sz="1200" b="0" i="0" u="none" strike="noStrike">
                          <a:solidFill>
                            <a:srgbClr val="000000"/>
                          </a:solidFill>
                          <a:effectLst/>
                          <a:latin typeface="Calibri" panose="020F0502020204030204" pitchFamily="34" charset="0"/>
                        </a:rPr>
                        <a:t>2315</a:t>
                      </a:r>
                    </a:p>
                  </a:txBody>
                  <a:tcPr marL="8917" marR="8917" marT="8917"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a:solidFill>
                            <a:srgbClr val="000000"/>
                          </a:solidFill>
                          <a:effectLst/>
                          <a:latin typeface="Calibri" panose="020F0502020204030204" pitchFamily="34" charset="0"/>
                        </a:rPr>
                        <a:t>Marché voirie_(</a:t>
                      </a:r>
                      <a:r>
                        <a:rPr lang="fr-FR" sz="1200" b="1" i="0" u="none" strike="noStrike" dirty="0">
                          <a:solidFill>
                            <a:srgbClr val="000000"/>
                          </a:solidFill>
                          <a:effectLst/>
                          <a:latin typeface="Calibri" panose="020F0502020204030204" pitchFamily="34" charset="0"/>
                        </a:rPr>
                        <a:t>Accessibilité</a:t>
                      </a:r>
                      <a:r>
                        <a:rPr lang="fr-FR" sz="1200" b="0" i="0" u="none" strike="noStrike" dirty="0">
                          <a:solidFill>
                            <a:srgbClr val="000000"/>
                          </a:solidFill>
                          <a:effectLst/>
                          <a:latin typeface="Calibri" panose="020F0502020204030204" pitchFamily="34" charset="0"/>
                        </a:rPr>
                        <a:t> rue des Sports)</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0" i="0" u="none" strike="noStrike" dirty="0">
                          <a:solidFill>
                            <a:srgbClr val="000000"/>
                          </a:solidFill>
                          <a:effectLst/>
                          <a:latin typeface="Calibri" panose="020F0502020204030204" pitchFamily="34" charset="0"/>
                        </a:rPr>
                        <a:t>0,00</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l" fontAlgn="ctr"/>
                      <a:r>
                        <a:rPr lang="fr-FR" sz="1200" b="0" i="0" u="none" strike="noStrike">
                          <a:solidFill>
                            <a:srgbClr val="FF0000"/>
                          </a:solidFill>
                          <a:effectLst/>
                          <a:latin typeface="Calibri" panose="020F0502020204030204" pitchFamily="34" charset="0"/>
                        </a:rPr>
                        <a:t> </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200" b="0" i="0" u="none" strike="noStrike">
                          <a:solidFill>
                            <a:srgbClr val="000000"/>
                          </a:solidFill>
                          <a:effectLst/>
                          <a:latin typeface="Calibri" panose="020F0502020204030204" pitchFamily="34" charset="0"/>
                        </a:rPr>
                        <a:t>75 732,36</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24 267,64</a:t>
                      </a:r>
                    </a:p>
                  </a:txBody>
                  <a:tcPr marL="8917" marR="8917" marT="89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449348"/>
                  </a:ext>
                </a:extLst>
              </a:tr>
              <a:tr h="238004">
                <a:tc>
                  <a:txBody>
                    <a:bodyPr/>
                    <a:lstStyle/>
                    <a:p>
                      <a:pPr algn="r" fontAlgn="ctr"/>
                      <a:r>
                        <a:rPr lang="fr-FR" sz="1200" b="0" i="0" u="none" strike="noStrike">
                          <a:solidFill>
                            <a:srgbClr val="000000"/>
                          </a:solidFill>
                          <a:effectLst/>
                          <a:latin typeface="Calibri" panose="020F0502020204030204" pitchFamily="34" charset="0"/>
                        </a:rPr>
                        <a:t>238</a:t>
                      </a:r>
                    </a:p>
                  </a:txBody>
                  <a:tcPr marL="8917" marR="8917" marT="8917"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Calibri" panose="020F0502020204030204" pitchFamily="34" charset="0"/>
                        </a:rPr>
                        <a:t>Avances versés marché école élémentaire</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0" i="0" u="none" strike="noStrike" dirty="0">
                          <a:solidFill>
                            <a:srgbClr val="000000"/>
                          </a:solidFill>
                          <a:effectLst/>
                          <a:latin typeface="Calibri" panose="020F0502020204030204" pitchFamily="34" charset="0"/>
                        </a:rPr>
                        <a:t>33 731,62</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200" b="0" i="0" u="none" strike="noStrike" dirty="0">
                          <a:solidFill>
                            <a:srgbClr val="000000"/>
                          </a:solidFill>
                          <a:effectLst/>
                          <a:latin typeface="Calibri" panose="020F0502020204030204" pitchFamily="34" charset="0"/>
                        </a:rPr>
                        <a:t>0,00</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0" i="0" u="none" strike="noStrike" dirty="0">
                          <a:solidFill>
                            <a:srgbClr val="FF0000"/>
                          </a:solidFill>
                          <a:effectLst/>
                          <a:latin typeface="Calibri" panose="020F0502020204030204" pitchFamily="34" charset="0"/>
                        </a:rPr>
                        <a:t>0,00</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200" b="0" i="0" u="none" strike="noStrike">
                          <a:solidFill>
                            <a:srgbClr val="000000"/>
                          </a:solidFill>
                          <a:effectLst/>
                          <a:latin typeface="Calibri" panose="020F0502020204030204" pitchFamily="34" charset="0"/>
                        </a:rPr>
                        <a:t>0,00</a:t>
                      </a:r>
                    </a:p>
                  </a:txBody>
                  <a:tcPr marL="8917" marR="8917" marT="8917" marB="0" anchor="ctr">
                    <a:lnL w="635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0" i="0" u="none" strike="noStrike">
                          <a:solidFill>
                            <a:srgbClr val="000000"/>
                          </a:solidFill>
                          <a:effectLst/>
                          <a:latin typeface="Calibri" panose="020F0502020204030204" pitchFamily="34" charset="0"/>
                        </a:rPr>
                        <a:t>0,00</a:t>
                      </a:r>
                    </a:p>
                  </a:txBody>
                  <a:tcPr marL="8917" marR="8917" marT="89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0357657"/>
                  </a:ext>
                </a:extLst>
              </a:tr>
              <a:tr h="238004">
                <a:tc>
                  <a:txBody>
                    <a:bodyPr/>
                    <a:lstStyle/>
                    <a:p>
                      <a:pPr algn="l" fontAlgn="ctr"/>
                      <a:r>
                        <a:rPr lang="fr-FR" sz="1200" b="1" i="0" u="none" strike="noStrike">
                          <a:solidFill>
                            <a:srgbClr val="000000"/>
                          </a:solidFill>
                          <a:effectLst/>
                          <a:latin typeface="Calibri" panose="020F0502020204030204" pitchFamily="34" charset="0"/>
                        </a:rPr>
                        <a:t>TOTAL </a:t>
                      </a:r>
                    </a:p>
                  </a:txBody>
                  <a:tcPr marL="8917" marR="8917" marT="89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l" fontAlgn="ctr"/>
                      <a:r>
                        <a:rPr lang="fr-FR" sz="1200" b="1" i="0" u="none" strike="noStrike">
                          <a:solidFill>
                            <a:srgbClr val="000000"/>
                          </a:solidFill>
                          <a:effectLst/>
                          <a:latin typeface="Calibri" panose="020F0502020204030204" pitchFamily="34" charset="0"/>
                        </a:rPr>
                        <a:t>CHAPITRE 23</a:t>
                      </a:r>
                    </a:p>
                  </a:txBody>
                  <a:tcPr marL="8917" marR="8917" marT="8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r" fontAlgn="ctr"/>
                      <a:r>
                        <a:rPr lang="fr-FR" sz="1200" b="1" i="0" u="none" strike="noStrike">
                          <a:solidFill>
                            <a:srgbClr val="000000"/>
                          </a:solidFill>
                          <a:effectLst/>
                          <a:latin typeface="Calibri" panose="020F0502020204030204" pitchFamily="34" charset="0"/>
                        </a:rPr>
                        <a:t>2 973 610,95</a:t>
                      </a:r>
                    </a:p>
                  </a:txBody>
                  <a:tcPr marL="8917" marR="8917" marT="8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r" fontAlgn="ctr"/>
                      <a:r>
                        <a:rPr lang="fr-FR" sz="1200" b="1" i="0" u="none" strike="noStrike">
                          <a:solidFill>
                            <a:srgbClr val="000000"/>
                          </a:solidFill>
                          <a:effectLst/>
                          <a:latin typeface="Calibri" panose="020F0502020204030204" pitchFamily="34" charset="0"/>
                        </a:rPr>
                        <a:t>5 534 226,09</a:t>
                      </a:r>
                    </a:p>
                  </a:txBody>
                  <a:tcPr marL="8917" marR="8917" marT="8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r" fontAlgn="ctr"/>
                      <a:r>
                        <a:rPr lang="fr-FR" sz="1200" b="1" i="0" u="none" strike="noStrike" dirty="0">
                          <a:solidFill>
                            <a:srgbClr val="000000"/>
                          </a:solidFill>
                          <a:effectLst/>
                          <a:latin typeface="Calibri" panose="020F0502020204030204" pitchFamily="34" charset="0"/>
                        </a:rPr>
                        <a:t>489 811,30</a:t>
                      </a:r>
                    </a:p>
                  </a:txBody>
                  <a:tcPr marL="8917" marR="8917" marT="8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r" fontAlgn="ctr"/>
                      <a:r>
                        <a:rPr lang="fr-FR" sz="1200" b="1" i="0" u="none" strike="noStrike" dirty="0">
                          <a:solidFill>
                            <a:srgbClr val="000000"/>
                          </a:solidFill>
                          <a:effectLst/>
                          <a:latin typeface="Calibri" panose="020F0502020204030204" pitchFamily="34" charset="0"/>
                        </a:rPr>
                        <a:t>4 294 657,92</a:t>
                      </a:r>
                    </a:p>
                  </a:txBody>
                  <a:tcPr marL="8917" marR="8917" marT="8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r" fontAlgn="ctr"/>
                      <a:r>
                        <a:rPr lang="fr-FR" sz="1200" b="1" i="0" u="none" strike="noStrike" dirty="0">
                          <a:solidFill>
                            <a:srgbClr val="000000"/>
                          </a:solidFill>
                          <a:effectLst/>
                          <a:latin typeface="Calibri" panose="020F0502020204030204" pitchFamily="34" charset="0"/>
                        </a:rPr>
                        <a:t>749 756,87</a:t>
                      </a:r>
                    </a:p>
                  </a:txBody>
                  <a:tcPr marL="8917" marR="8917" marT="89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334174447"/>
                  </a:ext>
                </a:extLst>
              </a:tr>
            </a:tbl>
          </a:graphicData>
        </a:graphic>
      </p:graphicFrame>
      <p:sp>
        <p:nvSpPr>
          <p:cNvPr id="7" name="Flèche droite 1">
            <a:hlinkClick r:id="rId3" action="ppaction://hlinksldjump"/>
            <a:extLst>
              <a:ext uri="{FF2B5EF4-FFF2-40B4-BE49-F238E27FC236}">
                <a16:creationId xmlns:a16="http://schemas.microsoft.com/office/drawing/2014/main" id="{26EC3EC3-F6C6-48DE-B030-82549E11BDB7}"/>
              </a:ext>
            </a:extLst>
          </p:cNvPr>
          <p:cNvSpPr/>
          <p:nvPr/>
        </p:nvSpPr>
        <p:spPr>
          <a:xfrm>
            <a:off x="11428908" y="5974635"/>
            <a:ext cx="503297" cy="202336"/>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annexe</a:t>
            </a:r>
          </a:p>
        </p:txBody>
      </p:sp>
    </p:spTree>
    <p:extLst>
      <p:ext uri="{BB962C8B-B14F-4D97-AF65-F5344CB8AC3E}">
        <p14:creationId xmlns:p14="http://schemas.microsoft.com/office/powerpoint/2010/main" val="2696634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A6F91F7-42B0-450D-B2CB-9C13EFD54D85}"/>
              </a:ext>
            </a:extLst>
          </p:cNvPr>
          <p:cNvSpPr>
            <a:spLocks noGrp="1"/>
          </p:cNvSpPr>
          <p:nvPr>
            <p:ph type="ftr" sz="quarter" idx="11"/>
          </p:nvPr>
        </p:nvSpPr>
        <p:spPr>
          <a:xfrm>
            <a:off x="2095928" y="6356351"/>
            <a:ext cx="6514672" cy="249932"/>
          </a:xfrm>
        </p:spPr>
        <p:txBody>
          <a:bodyPr/>
          <a:lstStyle/>
          <a:p>
            <a:r>
              <a:rPr lang="fr-FR" b="1">
                <a:solidFill>
                  <a:schemeClr val="tx1"/>
                </a:solidFill>
              </a:rPr>
              <a:t>VILLE DE LENTILLY - CONSEIL MUNICIPAL DU 31 MARS 2021 - CA 2020 - BP 2021</a:t>
            </a:r>
            <a:endParaRPr lang="fr-FR" b="1" dirty="0">
              <a:solidFill>
                <a:schemeClr val="tx1"/>
              </a:solidFill>
            </a:endParaRPr>
          </a:p>
        </p:txBody>
      </p:sp>
      <p:sp>
        <p:nvSpPr>
          <p:cNvPr id="5" name="Espace réservé du numéro de diapositive 4">
            <a:extLst>
              <a:ext uri="{FF2B5EF4-FFF2-40B4-BE49-F238E27FC236}">
                <a16:creationId xmlns:a16="http://schemas.microsoft.com/office/drawing/2014/main" id="{BBF55909-F21C-4AEE-8F4F-0EF8C4FF17C5}"/>
              </a:ext>
            </a:extLst>
          </p:cNvPr>
          <p:cNvSpPr>
            <a:spLocks noGrp="1"/>
          </p:cNvSpPr>
          <p:nvPr>
            <p:ph type="sldNum" sz="quarter" idx="12"/>
          </p:nvPr>
        </p:nvSpPr>
        <p:spPr/>
        <p:txBody>
          <a:bodyPr/>
          <a:lstStyle/>
          <a:p>
            <a:fld id="{DF5659F9-612D-4A5E-A057-854B90781FF4}" type="slidenum">
              <a:rPr lang="fr-FR" smtClean="0"/>
              <a:t>35</a:t>
            </a:fld>
            <a:endParaRPr lang="fr-FR"/>
          </a:p>
        </p:txBody>
      </p:sp>
      <p:pic>
        <p:nvPicPr>
          <p:cNvPr id="6" name="Image 5">
            <a:extLst>
              <a:ext uri="{FF2B5EF4-FFF2-40B4-BE49-F238E27FC236}">
                <a16:creationId xmlns:a16="http://schemas.microsoft.com/office/drawing/2014/main" id="{73CAD9A6-DD9E-4AEA-9896-5DCB1DFF687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3088" y="6183016"/>
            <a:ext cx="456087" cy="611399"/>
          </a:xfrm>
          <a:prstGeom prst="rect">
            <a:avLst/>
          </a:prstGeom>
        </p:spPr>
      </p:pic>
      <p:sp>
        <p:nvSpPr>
          <p:cNvPr id="8" name="Titre 1">
            <a:extLst>
              <a:ext uri="{FF2B5EF4-FFF2-40B4-BE49-F238E27FC236}">
                <a16:creationId xmlns:a16="http://schemas.microsoft.com/office/drawing/2014/main" id="{4D43F650-AA31-4B51-A868-A66D373DDD28}"/>
              </a:ext>
            </a:extLst>
          </p:cNvPr>
          <p:cNvSpPr>
            <a:spLocks noGrp="1"/>
          </p:cNvSpPr>
          <p:nvPr>
            <p:ph type="title"/>
          </p:nvPr>
        </p:nvSpPr>
        <p:spPr>
          <a:xfrm>
            <a:off x="629175" y="176468"/>
            <a:ext cx="11266414" cy="523905"/>
          </a:xfrm>
          <a:solidFill>
            <a:schemeClr val="bg1"/>
          </a:solidFill>
          <a:ln w="28575">
            <a:solidFill>
              <a:schemeClr val="tx1"/>
            </a:solidFill>
          </a:ln>
          <a:effectLst>
            <a:glow rad="101600">
              <a:schemeClr val="accent1">
                <a:satMod val="175000"/>
                <a:alpha val="40000"/>
              </a:schemeClr>
            </a:glow>
          </a:effectLst>
        </p:spPr>
        <p:txBody>
          <a:bodyPr anchor="ctr">
            <a:normAutofit/>
          </a:bodyPr>
          <a:lstStyle/>
          <a:p>
            <a:pPr algn="ctr"/>
            <a:r>
              <a:rPr lang="fr-FR" sz="3000" b="1" dirty="0">
                <a:solidFill>
                  <a:srgbClr val="000000"/>
                </a:solidFill>
                <a:latin typeface="Calibri" panose="020F0502020204030204" pitchFamily="34" charset="0"/>
              </a:rPr>
              <a:t>Comparatif Budget  - Résultat 2019/2020 – Recettes investissement</a:t>
            </a:r>
            <a:endParaRPr lang="fr-FR" sz="3000" dirty="0"/>
          </a:p>
        </p:txBody>
      </p:sp>
      <p:sp>
        <p:nvSpPr>
          <p:cNvPr id="7" name="Rectangle : coins arrondis 6">
            <a:extLst>
              <a:ext uri="{FF2B5EF4-FFF2-40B4-BE49-F238E27FC236}">
                <a16:creationId xmlns:a16="http://schemas.microsoft.com/office/drawing/2014/main" id="{08ECF1ED-1386-414E-BE70-D10C2104DA04}"/>
              </a:ext>
            </a:extLst>
          </p:cNvPr>
          <p:cNvSpPr/>
          <p:nvPr/>
        </p:nvSpPr>
        <p:spPr>
          <a:xfrm>
            <a:off x="10882325" y="1882067"/>
            <a:ext cx="1172827" cy="6997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Besoin de financement = RAR 2019</a:t>
            </a:r>
          </a:p>
        </p:txBody>
      </p:sp>
      <p:cxnSp>
        <p:nvCxnSpPr>
          <p:cNvPr id="10" name="Connecteur droit avec flèche 9">
            <a:extLst>
              <a:ext uri="{FF2B5EF4-FFF2-40B4-BE49-F238E27FC236}">
                <a16:creationId xmlns:a16="http://schemas.microsoft.com/office/drawing/2014/main" id="{426213B5-3559-4524-96BB-04AA9C16BE1E}"/>
              </a:ext>
            </a:extLst>
          </p:cNvPr>
          <p:cNvCxnSpPr>
            <a:cxnSpLocks/>
          </p:cNvCxnSpPr>
          <p:nvPr/>
        </p:nvCxnSpPr>
        <p:spPr>
          <a:xfrm>
            <a:off x="10439352" y="2231965"/>
            <a:ext cx="442973"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 name="Flèche droite 1">
            <a:hlinkClick r:id="rId3" action="ppaction://hlinksldjump"/>
            <a:extLst>
              <a:ext uri="{FF2B5EF4-FFF2-40B4-BE49-F238E27FC236}">
                <a16:creationId xmlns:a16="http://schemas.microsoft.com/office/drawing/2014/main" id="{4775958A-38FC-43FD-BEF5-2ADDC1DBE974}"/>
              </a:ext>
            </a:extLst>
          </p:cNvPr>
          <p:cNvSpPr/>
          <p:nvPr/>
        </p:nvSpPr>
        <p:spPr>
          <a:xfrm>
            <a:off x="10547535" y="5830432"/>
            <a:ext cx="456087" cy="176021"/>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annexe</a:t>
            </a:r>
          </a:p>
        </p:txBody>
      </p:sp>
      <p:graphicFrame>
        <p:nvGraphicFramePr>
          <p:cNvPr id="2" name="Tableau 1">
            <a:extLst>
              <a:ext uri="{FF2B5EF4-FFF2-40B4-BE49-F238E27FC236}">
                <a16:creationId xmlns:a16="http://schemas.microsoft.com/office/drawing/2014/main" id="{867B15B5-B0E6-48CD-9782-5229FDE5944B}"/>
              </a:ext>
            </a:extLst>
          </p:cNvPr>
          <p:cNvGraphicFramePr>
            <a:graphicFrameLocks noGrp="1"/>
          </p:cNvGraphicFramePr>
          <p:nvPr>
            <p:extLst/>
          </p:nvPr>
        </p:nvGraphicFramePr>
        <p:xfrm>
          <a:off x="446315" y="851547"/>
          <a:ext cx="9993037" cy="5128657"/>
        </p:xfrm>
        <a:graphic>
          <a:graphicData uri="http://schemas.openxmlformats.org/drawingml/2006/table">
            <a:tbl>
              <a:tblPr/>
              <a:tblGrid>
                <a:gridCol w="674229">
                  <a:extLst>
                    <a:ext uri="{9D8B030D-6E8A-4147-A177-3AD203B41FA5}">
                      <a16:colId xmlns:a16="http://schemas.microsoft.com/office/drawing/2014/main" val="1475355749"/>
                    </a:ext>
                  </a:extLst>
                </a:gridCol>
                <a:gridCol w="3673860">
                  <a:extLst>
                    <a:ext uri="{9D8B030D-6E8A-4147-A177-3AD203B41FA5}">
                      <a16:colId xmlns:a16="http://schemas.microsoft.com/office/drawing/2014/main" val="3508613278"/>
                    </a:ext>
                  </a:extLst>
                </a:gridCol>
                <a:gridCol w="1114542">
                  <a:extLst>
                    <a:ext uri="{9D8B030D-6E8A-4147-A177-3AD203B41FA5}">
                      <a16:colId xmlns:a16="http://schemas.microsoft.com/office/drawing/2014/main" val="2879017821"/>
                    </a:ext>
                  </a:extLst>
                </a:gridCol>
                <a:gridCol w="1114542">
                  <a:extLst>
                    <a:ext uri="{9D8B030D-6E8A-4147-A177-3AD203B41FA5}">
                      <a16:colId xmlns:a16="http://schemas.microsoft.com/office/drawing/2014/main" val="437052190"/>
                    </a:ext>
                  </a:extLst>
                </a:gridCol>
                <a:gridCol w="1310619">
                  <a:extLst>
                    <a:ext uri="{9D8B030D-6E8A-4147-A177-3AD203B41FA5}">
                      <a16:colId xmlns:a16="http://schemas.microsoft.com/office/drawing/2014/main" val="1863873918"/>
                    </a:ext>
                  </a:extLst>
                </a:gridCol>
                <a:gridCol w="1087022">
                  <a:extLst>
                    <a:ext uri="{9D8B030D-6E8A-4147-A177-3AD203B41FA5}">
                      <a16:colId xmlns:a16="http://schemas.microsoft.com/office/drawing/2014/main" val="2379860634"/>
                    </a:ext>
                  </a:extLst>
                </a:gridCol>
                <a:gridCol w="1018223">
                  <a:extLst>
                    <a:ext uri="{9D8B030D-6E8A-4147-A177-3AD203B41FA5}">
                      <a16:colId xmlns:a16="http://schemas.microsoft.com/office/drawing/2014/main" val="3786458865"/>
                    </a:ext>
                  </a:extLst>
                </a:gridCol>
              </a:tblGrid>
              <a:tr h="496321">
                <a:tc>
                  <a:txBody>
                    <a:bodyPr/>
                    <a:lstStyle/>
                    <a:p>
                      <a:pPr algn="ctr" fontAlgn="ctr"/>
                      <a:r>
                        <a:rPr lang="fr-FR" sz="1200" b="1" i="0" u="none" strike="noStrike">
                          <a:solidFill>
                            <a:srgbClr val="000000"/>
                          </a:solidFill>
                          <a:effectLst/>
                          <a:latin typeface="Calibri" panose="020F0502020204030204" pitchFamily="34" charset="0"/>
                        </a:rPr>
                        <a:t>N° compte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ctr" fontAlgn="ctr"/>
                      <a:r>
                        <a:rPr lang="fr-FR" sz="1200" b="1" i="0" u="none" strike="noStrike">
                          <a:solidFill>
                            <a:srgbClr val="000000"/>
                          </a:solidFill>
                          <a:effectLst/>
                          <a:latin typeface="Calibri" panose="020F0502020204030204" pitchFamily="34" charset="0"/>
                        </a:rPr>
                        <a:t>Libellé</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ctr" fontAlgn="ctr"/>
                      <a:r>
                        <a:rPr lang="fr-FR" sz="1200" b="1" i="0" u="none" strike="noStrike">
                          <a:solidFill>
                            <a:srgbClr val="000000"/>
                          </a:solidFill>
                          <a:effectLst/>
                          <a:latin typeface="Calibri" panose="020F0502020204030204" pitchFamily="34" charset="0"/>
                        </a:rPr>
                        <a:t>CA 2019</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ctr" fontAlgn="ctr"/>
                      <a:r>
                        <a:rPr lang="fr-FR" sz="1200" b="1" i="0" u="none" strike="noStrike">
                          <a:solidFill>
                            <a:srgbClr val="000000"/>
                          </a:solidFill>
                          <a:effectLst/>
                          <a:latin typeface="Calibri" panose="020F0502020204030204" pitchFamily="34" charset="0"/>
                        </a:rPr>
                        <a:t>BP 2020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ctr" fontAlgn="ctr"/>
                      <a:r>
                        <a:rPr lang="fr-FR" sz="1200" b="1" i="0" u="none" strike="noStrike">
                          <a:solidFill>
                            <a:srgbClr val="000000"/>
                          </a:solidFill>
                          <a:effectLst/>
                          <a:latin typeface="Calibri" panose="020F0502020204030204" pitchFamily="34" charset="0"/>
                        </a:rPr>
                        <a:t>Reste à réaliser</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ctr" fontAlgn="ctr"/>
                      <a:r>
                        <a:rPr lang="fr-FR" sz="1200" b="1" i="0" u="none" strike="noStrike">
                          <a:solidFill>
                            <a:srgbClr val="000000"/>
                          </a:solidFill>
                          <a:effectLst/>
                          <a:latin typeface="Calibri" panose="020F0502020204030204" pitchFamily="34" charset="0"/>
                        </a:rPr>
                        <a:t>CA 2020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tc>
                  <a:txBody>
                    <a:bodyPr/>
                    <a:lstStyle/>
                    <a:p>
                      <a:pPr algn="ctr" fontAlgn="ctr"/>
                      <a:r>
                        <a:rPr lang="fr-FR" sz="1200" b="1" i="0" u="none" strike="noStrike">
                          <a:solidFill>
                            <a:srgbClr val="000000"/>
                          </a:solidFill>
                          <a:effectLst/>
                          <a:latin typeface="Times New Roman" panose="02020603050405020304" pitchFamily="18" charset="0"/>
                        </a:rPr>
                        <a:t>Différence BP/CA+RAR</a:t>
                      </a:r>
                    </a:p>
                  </a:txBody>
                  <a:tcPr marL="9525" marR="9525" marT="9525"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66FFFF"/>
                    </a:solidFill>
                  </a:tcPr>
                </a:tc>
                <a:extLst>
                  <a:ext uri="{0D108BD9-81ED-4DB2-BD59-A6C34878D82A}">
                    <a16:rowId xmlns:a16="http://schemas.microsoft.com/office/drawing/2014/main" val="3903280704"/>
                  </a:ext>
                </a:extLst>
              </a:tr>
              <a:tr h="248161">
                <a:tc>
                  <a:txBody>
                    <a:bodyPr/>
                    <a:lstStyle/>
                    <a:p>
                      <a:pPr algn="r" fontAlgn="ctr"/>
                      <a:r>
                        <a:rPr lang="fr-FR" sz="1200" b="0" i="0" u="none" strike="noStrike">
                          <a:solidFill>
                            <a:srgbClr val="000000"/>
                          </a:solidFill>
                          <a:effectLst/>
                          <a:latin typeface="Calibri" panose="020F0502020204030204" pitchFamily="34" charset="0"/>
                        </a:rPr>
                        <a:t>10222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a:solidFill>
                            <a:srgbClr val="000000"/>
                          </a:solidFill>
                          <a:effectLst/>
                          <a:latin typeface="Calibri" panose="020F0502020204030204" pitchFamily="34" charset="0"/>
                        </a:rPr>
                        <a:t>F.C.T.V.A. (Fond compensation TVA soit 16,404%)</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214 570,29</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257 870,00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254 442,16</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3 427,84</a:t>
                      </a:r>
                    </a:p>
                  </a:txBody>
                  <a:tcPr marL="9525" marR="9525" marT="9525"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489414797"/>
                  </a:ext>
                </a:extLst>
              </a:tr>
              <a:tr h="248161">
                <a:tc>
                  <a:txBody>
                    <a:bodyPr/>
                    <a:lstStyle/>
                    <a:p>
                      <a:pPr algn="r" fontAlgn="ctr"/>
                      <a:r>
                        <a:rPr lang="fr-FR" sz="1200" b="0" i="0" u="none" strike="noStrike">
                          <a:solidFill>
                            <a:srgbClr val="000000"/>
                          </a:solidFill>
                          <a:effectLst/>
                          <a:latin typeface="Calibri" panose="020F0502020204030204" pitchFamily="34" charset="0"/>
                        </a:rPr>
                        <a:t>10226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a:solidFill>
                            <a:srgbClr val="000000"/>
                          </a:solidFill>
                          <a:effectLst/>
                          <a:latin typeface="Calibri" panose="020F0502020204030204" pitchFamily="34" charset="0"/>
                        </a:rPr>
                        <a:t>F.C.T.V.A. par anticipation</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539 149,00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539 149,27</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9C0006"/>
                          </a:solidFill>
                          <a:effectLst/>
                          <a:latin typeface="Calibri" panose="020F0502020204030204" pitchFamily="34" charset="0"/>
                        </a:rPr>
                        <a:t>-0,27</a:t>
                      </a:r>
                    </a:p>
                  </a:txBody>
                  <a:tcPr marL="9525" marR="9525" marT="9525"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2226390596"/>
                  </a:ext>
                </a:extLst>
              </a:tr>
              <a:tr h="248161">
                <a:tc>
                  <a:txBody>
                    <a:bodyPr/>
                    <a:lstStyle/>
                    <a:p>
                      <a:pPr algn="r" fontAlgn="ctr"/>
                      <a:r>
                        <a:rPr lang="fr-FR" sz="1200" b="0" i="0" u="none" strike="noStrike">
                          <a:solidFill>
                            <a:srgbClr val="000000"/>
                          </a:solidFill>
                          <a:effectLst/>
                          <a:latin typeface="Calibri" panose="020F0502020204030204" pitchFamily="34" charset="0"/>
                        </a:rPr>
                        <a:t>10226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a:solidFill>
                            <a:srgbClr val="000000"/>
                          </a:solidFill>
                          <a:effectLst/>
                          <a:latin typeface="Calibri" panose="020F0502020204030204" pitchFamily="34" charset="0"/>
                        </a:rPr>
                        <a:t>Taxe d'aménagement</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154 389,24</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131 149,00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129 534,09</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1 614,91</a:t>
                      </a:r>
                    </a:p>
                  </a:txBody>
                  <a:tcPr marL="9525" marR="9525" marT="9525"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001555255"/>
                  </a:ext>
                </a:extLst>
              </a:tr>
              <a:tr h="259978">
                <a:tc>
                  <a:txBody>
                    <a:bodyPr/>
                    <a:lstStyle/>
                    <a:p>
                      <a:pPr algn="r" fontAlgn="ctr"/>
                      <a:r>
                        <a:rPr lang="fr-FR" sz="1200" b="0" i="0" u="none" strike="noStrike">
                          <a:solidFill>
                            <a:srgbClr val="000000"/>
                          </a:solidFill>
                          <a:effectLst/>
                          <a:latin typeface="Calibri" panose="020F0502020204030204" pitchFamily="34" charset="0"/>
                        </a:rPr>
                        <a:t>1068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a:solidFill>
                            <a:srgbClr val="000000"/>
                          </a:solidFill>
                          <a:effectLst/>
                          <a:latin typeface="Calibri" panose="020F0502020204030204" pitchFamily="34" charset="0"/>
                        </a:rPr>
                        <a:t>Excédents de fonctionnement capitalisés</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973 584,69</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2 696 260,08</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fr-FR"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2 696 260,08</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7021185"/>
                  </a:ext>
                </a:extLst>
              </a:tr>
              <a:tr h="271795">
                <a:tc>
                  <a:txBody>
                    <a:bodyPr/>
                    <a:lstStyle/>
                    <a:p>
                      <a:pPr algn="l" fontAlgn="ctr"/>
                      <a:r>
                        <a:rPr lang="fr-FR" sz="1200" b="1" i="0" u="none" strike="noStrike">
                          <a:solidFill>
                            <a:srgbClr val="000000"/>
                          </a:solidFill>
                          <a:effectLst/>
                          <a:latin typeface="Calibri" panose="020F0502020204030204" pitchFamily="34" charset="0"/>
                        </a:rPr>
                        <a:t>TOTAL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l" fontAlgn="ctr"/>
                      <a:r>
                        <a:rPr lang="fr-FR" sz="1200" b="1" i="0" u="none" strike="noStrike">
                          <a:solidFill>
                            <a:srgbClr val="000000"/>
                          </a:solidFill>
                          <a:effectLst/>
                          <a:latin typeface="Calibri" panose="020F0502020204030204" pitchFamily="34" charset="0"/>
                        </a:rPr>
                        <a:t>CHAPITRE 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r" fontAlgn="ctr"/>
                      <a:r>
                        <a:rPr lang="fr-FR" sz="1200" b="1" i="0" u="none" strike="noStrike">
                          <a:solidFill>
                            <a:srgbClr val="000000"/>
                          </a:solidFill>
                          <a:effectLst/>
                          <a:latin typeface="Calibri" panose="020F0502020204030204" pitchFamily="34" charset="0"/>
                        </a:rPr>
                        <a:t>1 342 544,22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r" fontAlgn="ctr"/>
                      <a:r>
                        <a:rPr lang="fr-FR" sz="1200" b="1" i="0" u="none" strike="noStrike">
                          <a:solidFill>
                            <a:srgbClr val="000000"/>
                          </a:solidFill>
                          <a:effectLst/>
                          <a:latin typeface="Calibri" panose="020F0502020204030204" pitchFamily="34" charset="0"/>
                        </a:rPr>
                        <a:t>3 624 428,08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r" fontAlgn="ctr"/>
                      <a:r>
                        <a:rPr lang="fr-FR" sz="1200" b="1"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r" fontAlgn="ctr"/>
                      <a:r>
                        <a:rPr lang="fr-FR" sz="1200" b="1" i="0" u="none" strike="noStrike">
                          <a:solidFill>
                            <a:srgbClr val="000000"/>
                          </a:solidFill>
                          <a:effectLst/>
                          <a:latin typeface="Calibri" panose="020F0502020204030204" pitchFamily="34" charset="0"/>
                        </a:rPr>
                        <a:t>3 619 385,60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r" fontAlgn="ctr"/>
                      <a:r>
                        <a:rPr lang="fr-FR" sz="1100" b="1" i="0" u="none" strike="noStrike">
                          <a:solidFill>
                            <a:srgbClr val="000000"/>
                          </a:solidFill>
                          <a:effectLst/>
                          <a:latin typeface="Calibri" panose="020F0502020204030204" pitchFamily="34" charset="0"/>
                        </a:rPr>
                        <a:t>5 042,48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532307574"/>
                  </a:ext>
                </a:extLst>
              </a:tr>
              <a:tr h="259978">
                <a:tc>
                  <a:txBody>
                    <a:bodyPr/>
                    <a:lstStyle/>
                    <a:p>
                      <a:pPr algn="r" fontAlgn="ctr"/>
                      <a:r>
                        <a:rPr lang="fr-FR" sz="1200" b="0" i="0" u="none" strike="noStrike">
                          <a:solidFill>
                            <a:srgbClr val="000000"/>
                          </a:solidFill>
                          <a:effectLst/>
                          <a:latin typeface="Calibri" panose="020F0502020204030204" pitchFamily="34" charset="0"/>
                        </a:rPr>
                        <a:t>1322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a:solidFill>
                            <a:srgbClr val="000000"/>
                          </a:solidFill>
                          <a:effectLst/>
                          <a:latin typeface="Calibri" panose="020F0502020204030204" pitchFamily="34" charset="0"/>
                        </a:rPr>
                        <a:t>Subventions Région</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142 249,19</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200 320,00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a:solidFill>
                            <a:srgbClr val="FF0000"/>
                          </a:solidFill>
                          <a:effectLst/>
                          <a:latin typeface="Calibri" panose="020F0502020204030204" pitchFamily="34" charset="0"/>
                        </a:rPr>
                        <a:t> </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143 815,12</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56 504,88</a:t>
                      </a:r>
                    </a:p>
                  </a:txBody>
                  <a:tcPr marL="9525" marR="9525" marT="9525"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14362807"/>
                  </a:ext>
                </a:extLst>
              </a:tr>
              <a:tr h="248161">
                <a:tc>
                  <a:txBody>
                    <a:bodyPr/>
                    <a:lstStyle/>
                    <a:p>
                      <a:pPr algn="r" fontAlgn="ctr"/>
                      <a:r>
                        <a:rPr lang="fr-FR" sz="1200" b="0" i="0" u="none" strike="noStrike">
                          <a:solidFill>
                            <a:srgbClr val="000000"/>
                          </a:solidFill>
                          <a:effectLst/>
                          <a:latin typeface="Calibri" panose="020F0502020204030204" pitchFamily="34" charset="0"/>
                        </a:rPr>
                        <a:t>1326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a:solidFill>
                            <a:srgbClr val="000000"/>
                          </a:solidFill>
                          <a:effectLst/>
                          <a:latin typeface="Calibri" panose="020F0502020204030204" pitchFamily="34" charset="0"/>
                        </a:rPr>
                        <a:t>Fonds de concours CCPA_PLU</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6 600,00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a:solidFill>
                            <a:srgbClr val="FF0000"/>
                          </a:solidFill>
                          <a:effectLst/>
                          <a:latin typeface="Calibri" panose="020F0502020204030204" pitchFamily="34" charset="0"/>
                        </a:rPr>
                        <a:t> </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370517679"/>
                  </a:ext>
                </a:extLst>
              </a:tr>
              <a:tr h="248161">
                <a:tc>
                  <a:txBody>
                    <a:bodyPr/>
                    <a:lstStyle/>
                    <a:p>
                      <a:pPr algn="r" fontAlgn="ctr"/>
                      <a:r>
                        <a:rPr lang="fr-FR" sz="1200" b="0" i="0" u="none" strike="noStrike">
                          <a:solidFill>
                            <a:srgbClr val="000000"/>
                          </a:solidFill>
                          <a:effectLst/>
                          <a:latin typeface="Calibri" panose="020F0502020204030204" pitchFamily="34" charset="0"/>
                        </a:rPr>
                        <a:t>1328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a:solidFill>
                            <a:srgbClr val="000000"/>
                          </a:solidFill>
                          <a:effectLst/>
                          <a:latin typeface="Calibri" panose="020F0502020204030204" pitchFamily="34" charset="0"/>
                        </a:rPr>
                        <a:t>Autres</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15 490,00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a:solidFill>
                            <a:srgbClr val="FF0000"/>
                          </a:solidFill>
                          <a:effectLst/>
                          <a:latin typeface="Calibri" panose="020F0502020204030204" pitchFamily="34" charset="0"/>
                        </a:rPr>
                        <a:t> </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15 490,00</a:t>
                      </a:r>
                    </a:p>
                  </a:txBody>
                  <a:tcPr marL="9525" marR="9525" marT="9525"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102663049"/>
                  </a:ext>
                </a:extLst>
              </a:tr>
              <a:tr h="283612">
                <a:tc>
                  <a:txBody>
                    <a:bodyPr/>
                    <a:lstStyle/>
                    <a:p>
                      <a:pPr algn="r" fontAlgn="ctr"/>
                      <a:r>
                        <a:rPr lang="fr-FR" sz="1200" b="0" i="0" u="none" strike="noStrike">
                          <a:solidFill>
                            <a:srgbClr val="000000"/>
                          </a:solidFill>
                          <a:effectLst/>
                          <a:latin typeface="Calibri" panose="020F0502020204030204" pitchFamily="34" charset="0"/>
                        </a:rPr>
                        <a:t>1341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a:solidFill>
                            <a:srgbClr val="000000"/>
                          </a:solidFill>
                          <a:effectLst/>
                          <a:latin typeface="Calibri" panose="020F0502020204030204" pitchFamily="34" charset="0"/>
                        </a:rPr>
                        <a:t>Subventions É</a:t>
                      </a:r>
                      <a:r>
                        <a:rPr lang="fr-FR" sz="1320" b="0" i="0" u="none" strike="noStrike">
                          <a:solidFill>
                            <a:srgbClr val="000000"/>
                          </a:solidFill>
                          <a:effectLst/>
                          <a:latin typeface="Calibri" panose="020F0502020204030204" pitchFamily="34" charset="0"/>
                        </a:rPr>
                        <a:t>tat (DETR)</a:t>
                      </a:r>
                      <a:endParaRPr lang="fr-FR" sz="12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42 750,00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100" b="0" i="0" u="none" strike="noStrike">
                          <a:solidFill>
                            <a:srgbClr val="FF0000"/>
                          </a:solidFill>
                          <a:effectLst/>
                          <a:latin typeface="Calibri" panose="020F0502020204030204" pitchFamily="34" charset="0"/>
                        </a:rPr>
                        <a:t> </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082030469"/>
                  </a:ext>
                </a:extLst>
              </a:tr>
              <a:tr h="248161">
                <a:tc>
                  <a:txBody>
                    <a:bodyPr/>
                    <a:lstStyle/>
                    <a:p>
                      <a:pPr algn="r" fontAlgn="ctr"/>
                      <a:r>
                        <a:rPr lang="fr-FR" sz="1200" b="0" i="0" u="none" strike="noStrike">
                          <a:solidFill>
                            <a:srgbClr val="000000"/>
                          </a:solidFill>
                          <a:effectLst/>
                          <a:latin typeface="Calibri" panose="020F0502020204030204" pitchFamily="34" charset="0"/>
                        </a:rPr>
                        <a:t>1342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a:solidFill>
                            <a:srgbClr val="000000"/>
                          </a:solidFill>
                          <a:effectLst/>
                          <a:latin typeface="Calibri" panose="020F0502020204030204" pitchFamily="34" charset="0"/>
                        </a:rPr>
                        <a:t>Régularisation amendes de police 2007 à 2011</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2 992,00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a:solidFill>
                            <a:srgbClr val="FF0000"/>
                          </a:solidFill>
                          <a:effectLst/>
                          <a:latin typeface="Calibri" panose="020F0502020204030204" pitchFamily="34" charset="0"/>
                        </a:rPr>
                        <a:t> </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33902330"/>
                  </a:ext>
                </a:extLst>
              </a:tr>
              <a:tr h="248161">
                <a:tc>
                  <a:txBody>
                    <a:bodyPr/>
                    <a:lstStyle/>
                    <a:p>
                      <a:pPr algn="r" fontAlgn="ctr"/>
                      <a:r>
                        <a:rPr lang="fr-FR" sz="1200" b="0" i="0" u="none" strike="noStrike">
                          <a:solidFill>
                            <a:srgbClr val="000000"/>
                          </a:solidFill>
                          <a:effectLst/>
                          <a:latin typeface="Calibri" panose="020F0502020204030204" pitchFamily="34" charset="0"/>
                        </a:rPr>
                        <a:t>1347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a:solidFill>
                            <a:srgbClr val="000000"/>
                          </a:solidFill>
                          <a:effectLst/>
                          <a:latin typeface="Calibri" panose="020F0502020204030204" pitchFamily="34" charset="0"/>
                        </a:rPr>
                        <a:t>DSIL (dotation soutien à l'investissement)</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a:solidFill>
                            <a:srgbClr val="FF0000"/>
                          </a:solidFill>
                          <a:effectLst/>
                          <a:latin typeface="Calibri" panose="020F0502020204030204" pitchFamily="34" charset="0"/>
                        </a:rPr>
                        <a:t> </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121 302,80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9C0006"/>
                          </a:solidFill>
                          <a:effectLst/>
                          <a:latin typeface="Calibri" panose="020F0502020204030204" pitchFamily="34" charset="0"/>
                        </a:rPr>
                        <a:t>-121 302,80</a:t>
                      </a:r>
                    </a:p>
                  </a:txBody>
                  <a:tcPr marL="9525" marR="9525" marT="9525"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7CE"/>
                    </a:solidFill>
                  </a:tcPr>
                </a:tc>
                <a:extLst>
                  <a:ext uri="{0D108BD9-81ED-4DB2-BD59-A6C34878D82A}">
                    <a16:rowId xmlns:a16="http://schemas.microsoft.com/office/drawing/2014/main" val="2325839452"/>
                  </a:ext>
                </a:extLst>
              </a:tr>
              <a:tr h="248161">
                <a:tc>
                  <a:txBody>
                    <a:bodyPr/>
                    <a:lstStyle/>
                    <a:p>
                      <a:pPr algn="r" fontAlgn="ctr"/>
                      <a:r>
                        <a:rPr lang="fr-FR" sz="1200" b="0" i="0" u="none" strike="noStrike">
                          <a:solidFill>
                            <a:srgbClr val="000000"/>
                          </a:solidFill>
                          <a:effectLst/>
                          <a:latin typeface="Calibri" panose="020F0502020204030204" pitchFamily="34" charset="0"/>
                        </a:rPr>
                        <a:t>1383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a:solidFill>
                            <a:srgbClr val="000000"/>
                          </a:solidFill>
                          <a:effectLst/>
                          <a:latin typeface="Calibri" panose="020F0502020204030204" pitchFamily="34" charset="0"/>
                        </a:rPr>
                        <a:t>Subventions Département</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237 327,00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a:solidFill>
                            <a:srgbClr val="FF0000"/>
                          </a:solidFill>
                          <a:effectLst/>
                          <a:latin typeface="Calibri" panose="020F0502020204030204" pitchFamily="34" charset="0"/>
                        </a:rPr>
                        <a:t> </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22501523"/>
                  </a:ext>
                </a:extLst>
              </a:tr>
              <a:tr h="248161">
                <a:tc>
                  <a:txBody>
                    <a:bodyPr/>
                    <a:lstStyle/>
                    <a:p>
                      <a:pPr algn="r" fontAlgn="ctr"/>
                      <a:r>
                        <a:rPr lang="fr-FR" sz="1200" b="0" i="0" u="none" strike="noStrike">
                          <a:solidFill>
                            <a:srgbClr val="000000"/>
                          </a:solidFill>
                          <a:effectLst/>
                          <a:latin typeface="Calibri" panose="020F0502020204030204" pitchFamily="34" charset="0"/>
                        </a:rPr>
                        <a:t>1385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a:solidFill>
                            <a:srgbClr val="000000"/>
                          </a:solidFill>
                          <a:effectLst/>
                          <a:latin typeface="Calibri" panose="020F0502020204030204" pitchFamily="34" charset="0"/>
                        </a:rPr>
                        <a:t>Groupements de coll. et coll. à statut particulier</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84 000,00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a:solidFill>
                            <a:srgbClr val="FF0000"/>
                          </a:solidFill>
                          <a:effectLst/>
                          <a:latin typeface="Calibri" panose="020F0502020204030204" pitchFamily="34" charset="0"/>
                        </a:rPr>
                        <a:t> </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84 000,00</a:t>
                      </a:r>
                    </a:p>
                  </a:txBody>
                  <a:tcPr marL="9525" marR="9525" marT="9525"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859927303"/>
                  </a:ext>
                </a:extLst>
              </a:tr>
              <a:tr h="259978">
                <a:tc>
                  <a:txBody>
                    <a:bodyPr/>
                    <a:lstStyle/>
                    <a:p>
                      <a:pPr algn="r" fontAlgn="ctr"/>
                      <a:r>
                        <a:rPr lang="fr-FR" sz="1200" b="0" i="0" u="none" strike="noStrike">
                          <a:solidFill>
                            <a:srgbClr val="000000"/>
                          </a:solidFill>
                          <a:effectLst/>
                          <a:latin typeface="Calibri" panose="020F0502020204030204" pitchFamily="34" charset="0"/>
                        </a:rPr>
                        <a:t>1388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Calibri" panose="020F0502020204030204" pitchFamily="34" charset="0"/>
                        </a:rPr>
                        <a:t>Autres</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89 980,00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FF0000"/>
                          </a:solidFill>
                          <a:effectLst/>
                          <a:latin typeface="Calibri" panose="020F0502020204030204" pitchFamily="34" charset="0"/>
                        </a:rPr>
                        <a:t> </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89 980,00</a:t>
                      </a:r>
                    </a:p>
                  </a:txBody>
                  <a:tcPr marL="9525" marR="9525" marT="9525"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446186"/>
                  </a:ext>
                </a:extLst>
              </a:tr>
              <a:tr h="271795">
                <a:tc>
                  <a:txBody>
                    <a:bodyPr/>
                    <a:lstStyle/>
                    <a:p>
                      <a:pPr algn="l" fontAlgn="ctr"/>
                      <a:r>
                        <a:rPr lang="fr-FR" sz="1200" b="1" i="0" u="none" strike="noStrike">
                          <a:solidFill>
                            <a:srgbClr val="000000"/>
                          </a:solidFill>
                          <a:effectLst/>
                          <a:latin typeface="Calibri" panose="020F0502020204030204" pitchFamily="34" charset="0"/>
                        </a:rPr>
                        <a:t>TOTAL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l" fontAlgn="ctr"/>
                      <a:r>
                        <a:rPr lang="fr-FR" sz="1200" b="1" i="0" u="none" strike="noStrike">
                          <a:solidFill>
                            <a:srgbClr val="000000"/>
                          </a:solidFill>
                          <a:effectLst/>
                          <a:latin typeface="Calibri" panose="020F0502020204030204" pitchFamily="34" charset="0"/>
                        </a:rPr>
                        <a:t>CHAPITRE 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r" fontAlgn="ctr"/>
                      <a:r>
                        <a:rPr lang="fr-FR" sz="1200" b="1" i="0" u="none" strike="noStrike">
                          <a:solidFill>
                            <a:srgbClr val="000000"/>
                          </a:solidFill>
                          <a:effectLst/>
                          <a:latin typeface="Calibri" panose="020F0502020204030204" pitchFamily="34" charset="0"/>
                        </a:rPr>
                        <a:t>431 918,19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r" fontAlgn="ctr"/>
                      <a:r>
                        <a:rPr lang="fr-FR" sz="1200" b="1" i="0" u="none" strike="noStrike">
                          <a:solidFill>
                            <a:srgbClr val="000000"/>
                          </a:solidFill>
                          <a:effectLst/>
                          <a:latin typeface="Calibri" panose="020F0502020204030204" pitchFamily="34" charset="0"/>
                        </a:rPr>
                        <a:t>389 790,00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r" fontAlgn="ctr"/>
                      <a:r>
                        <a:rPr lang="fr-FR" sz="1200" b="1"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r" fontAlgn="ctr"/>
                      <a:r>
                        <a:rPr lang="fr-FR" sz="1200" b="1" i="0" u="none" strike="noStrike">
                          <a:solidFill>
                            <a:srgbClr val="000000"/>
                          </a:solidFill>
                          <a:effectLst/>
                          <a:latin typeface="Calibri" panose="020F0502020204030204" pitchFamily="34" charset="0"/>
                        </a:rPr>
                        <a:t>265 117,92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r" fontAlgn="ctr"/>
                      <a:r>
                        <a:rPr lang="fr-FR" sz="1100" b="1" i="0" u="none" strike="noStrike">
                          <a:solidFill>
                            <a:srgbClr val="000000"/>
                          </a:solidFill>
                          <a:effectLst/>
                          <a:latin typeface="Calibri" panose="020F0502020204030204" pitchFamily="34" charset="0"/>
                        </a:rPr>
                        <a:t>124 672,08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134342685"/>
                  </a:ext>
                </a:extLst>
              </a:tr>
              <a:tr h="259978">
                <a:tc>
                  <a:txBody>
                    <a:bodyPr/>
                    <a:lstStyle/>
                    <a:p>
                      <a:pPr algn="r" fontAlgn="ctr"/>
                      <a:r>
                        <a:rPr lang="fr-FR" sz="1200" b="0" i="0" u="none" strike="noStrike">
                          <a:solidFill>
                            <a:srgbClr val="000000"/>
                          </a:solidFill>
                          <a:effectLst/>
                          <a:latin typeface="Calibri" panose="020F0502020204030204" pitchFamily="34" charset="0"/>
                        </a:rPr>
                        <a:t>16441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a:solidFill>
                            <a:srgbClr val="000000"/>
                          </a:solidFill>
                          <a:effectLst/>
                          <a:latin typeface="Calibri" panose="020F0502020204030204" pitchFamily="34" charset="0"/>
                        </a:rPr>
                        <a:t>Opérations afférentes à l'emprunt</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2 500 000,00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a:solidFill>
                            <a:srgbClr val="FF0000"/>
                          </a:solidFill>
                          <a:effectLst/>
                          <a:latin typeface="Calibri" panose="020F0502020204030204" pitchFamily="34" charset="0"/>
                        </a:rPr>
                        <a:t> </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2 500 000,00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640243324"/>
                  </a:ext>
                </a:extLst>
              </a:tr>
              <a:tr h="259978">
                <a:tc>
                  <a:txBody>
                    <a:bodyPr/>
                    <a:lstStyle/>
                    <a:p>
                      <a:pPr algn="r" fontAlgn="ctr"/>
                      <a:r>
                        <a:rPr lang="fr-FR" sz="1200" b="0" i="0" u="none" strike="noStrike">
                          <a:solidFill>
                            <a:srgbClr val="000000"/>
                          </a:solidFill>
                          <a:effectLst/>
                          <a:latin typeface="Calibri" panose="020F0502020204030204" pitchFamily="34" charset="0"/>
                        </a:rPr>
                        <a:t>165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Calibri" panose="020F0502020204030204" pitchFamily="34" charset="0"/>
                        </a:rPr>
                        <a:t>Dépôts et cautionnements reçus</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831,73</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1 047,52</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FF0000"/>
                          </a:solidFill>
                          <a:effectLst/>
                          <a:latin typeface="Calibri" panose="020F0502020204030204" pitchFamily="34" charset="0"/>
                        </a:rPr>
                        <a:t> </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245,14</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fr-FR" sz="1100" b="0" i="0" u="none" strike="noStrike">
                          <a:solidFill>
                            <a:srgbClr val="000000"/>
                          </a:solidFill>
                          <a:effectLst/>
                          <a:latin typeface="Calibri" panose="020F0502020204030204" pitchFamily="34" charset="0"/>
                        </a:rPr>
                        <a:t>802,38</a:t>
                      </a:r>
                    </a:p>
                  </a:txBody>
                  <a:tcPr marL="9525" marR="9525" marT="9525"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597313"/>
                  </a:ext>
                </a:extLst>
              </a:tr>
              <a:tr h="271795">
                <a:tc>
                  <a:txBody>
                    <a:bodyPr/>
                    <a:lstStyle/>
                    <a:p>
                      <a:pPr algn="l" fontAlgn="ctr"/>
                      <a:r>
                        <a:rPr lang="fr-FR" sz="1200" b="1" i="0" u="none" strike="noStrike">
                          <a:solidFill>
                            <a:srgbClr val="000000"/>
                          </a:solidFill>
                          <a:effectLst/>
                          <a:latin typeface="Calibri" panose="020F0502020204030204" pitchFamily="34" charset="0"/>
                        </a:rPr>
                        <a:t>TOTAL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l" fontAlgn="ctr"/>
                      <a:r>
                        <a:rPr lang="fr-FR" sz="1200" b="1" i="0" u="none" strike="noStrike">
                          <a:solidFill>
                            <a:srgbClr val="000000"/>
                          </a:solidFill>
                          <a:effectLst/>
                          <a:latin typeface="Calibri" panose="020F0502020204030204" pitchFamily="34" charset="0"/>
                        </a:rPr>
                        <a:t>CHAPITRE 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r" fontAlgn="ctr"/>
                      <a:r>
                        <a:rPr lang="fr-FR" sz="1200" b="1" i="0" u="none" strike="noStrike">
                          <a:solidFill>
                            <a:srgbClr val="000000"/>
                          </a:solidFill>
                          <a:effectLst/>
                          <a:latin typeface="Calibri" panose="020F0502020204030204" pitchFamily="34" charset="0"/>
                        </a:rPr>
                        <a:t>831,73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r" fontAlgn="ctr"/>
                      <a:r>
                        <a:rPr lang="fr-FR" sz="1200" b="1" i="0" u="none" strike="noStrike">
                          <a:solidFill>
                            <a:srgbClr val="000000"/>
                          </a:solidFill>
                          <a:effectLst/>
                          <a:latin typeface="Calibri" panose="020F0502020204030204" pitchFamily="34" charset="0"/>
                        </a:rPr>
                        <a:t>2 501 047,52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r" fontAlgn="ctr"/>
                      <a:r>
                        <a:rPr lang="fr-FR" sz="1200" b="1"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r" fontAlgn="ctr"/>
                      <a:r>
                        <a:rPr lang="fr-FR" sz="1200" b="1" i="0" u="none" strike="noStrike">
                          <a:solidFill>
                            <a:srgbClr val="000000"/>
                          </a:solidFill>
                          <a:effectLst/>
                          <a:latin typeface="Calibri" panose="020F0502020204030204" pitchFamily="34" charset="0"/>
                        </a:rPr>
                        <a:t>2 500 245,14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r" fontAlgn="ctr"/>
                      <a:r>
                        <a:rPr lang="fr-FR" sz="1200" b="1" i="0" u="none" strike="noStrike" dirty="0">
                          <a:solidFill>
                            <a:srgbClr val="000000"/>
                          </a:solidFill>
                          <a:effectLst/>
                          <a:latin typeface="Calibri" panose="020F0502020204030204" pitchFamily="34" charset="0"/>
                        </a:rPr>
                        <a:t>802,38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798418599"/>
                  </a:ext>
                </a:extLst>
              </a:tr>
            </a:tbl>
          </a:graphicData>
        </a:graphic>
      </p:graphicFrame>
    </p:spTree>
    <p:extLst>
      <p:ext uri="{BB962C8B-B14F-4D97-AF65-F5344CB8AC3E}">
        <p14:creationId xmlns:p14="http://schemas.microsoft.com/office/powerpoint/2010/main" val="1370238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A6F91F7-42B0-450D-B2CB-9C13EFD54D85}"/>
              </a:ext>
            </a:extLst>
          </p:cNvPr>
          <p:cNvSpPr>
            <a:spLocks noGrp="1"/>
          </p:cNvSpPr>
          <p:nvPr>
            <p:ph type="ftr" sz="quarter" idx="11"/>
          </p:nvPr>
        </p:nvSpPr>
        <p:spPr>
          <a:xfrm>
            <a:off x="2095928" y="6356351"/>
            <a:ext cx="6514672" cy="249932"/>
          </a:xfrm>
        </p:spPr>
        <p:txBody>
          <a:bodyPr/>
          <a:lstStyle/>
          <a:p>
            <a:r>
              <a:rPr lang="fr-FR" b="1">
                <a:solidFill>
                  <a:schemeClr val="tx1"/>
                </a:solidFill>
              </a:rPr>
              <a:t>VILLE DE LENTILLY - CONSEIL MUNICIPAL DU 31 MARS 2021 - CA 2020 - BP 2021</a:t>
            </a:r>
          </a:p>
        </p:txBody>
      </p:sp>
      <p:sp>
        <p:nvSpPr>
          <p:cNvPr id="5" name="Espace réservé du numéro de diapositive 4">
            <a:extLst>
              <a:ext uri="{FF2B5EF4-FFF2-40B4-BE49-F238E27FC236}">
                <a16:creationId xmlns:a16="http://schemas.microsoft.com/office/drawing/2014/main" id="{BBF55909-F21C-4AEE-8F4F-0EF8C4FF17C5}"/>
              </a:ext>
            </a:extLst>
          </p:cNvPr>
          <p:cNvSpPr>
            <a:spLocks noGrp="1"/>
          </p:cNvSpPr>
          <p:nvPr>
            <p:ph type="sldNum" sz="quarter" idx="12"/>
          </p:nvPr>
        </p:nvSpPr>
        <p:spPr/>
        <p:txBody>
          <a:bodyPr/>
          <a:lstStyle/>
          <a:p>
            <a:fld id="{DF5659F9-612D-4A5E-A057-854B90781FF4}" type="slidenum">
              <a:rPr lang="fr-FR" smtClean="0"/>
              <a:t>36</a:t>
            </a:fld>
            <a:endParaRPr lang="fr-FR"/>
          </a:p>
        </p:txBody>
      </p:sp>
      <p:pic>
        <p:nvPicPr>
          <p:cNvPr id="6" name="Image 5">
            <a:extLst>
              <a:ext uri="{FF2B5EF4-FFF2-40B4-BE49-F238E27FC236}">
                <a16:creationId xmlns:a16="http://schemas.microsoft.com/office/drawing/2014/main" id="{73CAD9A6-DD9E-4AEA-9896-5DCB1DFF687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088" y="6183016"/>
            <a:ext cx="456087" cy="611399"/>
          </a:xfrm>
          <a:prstGeom prst="rect">
            <a:avLst/>
          </a:prstGeom>
        </p:spPr>
      </p:pic>
      <p:sp>
        <p:nvSpPr>
          <p:cNvPr id="8" name="Titre 1">
            <a:extLst>
              <a:ext uri="{FF2B5EF4-FFF2-40B4-BE49-F238E27FC236}">
                <a16:creationId xmlns:a16="http://schemas.microsoft.com/office/drawing/2014/main" id="{4D43F650-AA31-4B51-A868-A66D373DDD28}"/>
              </a:ext>
            </a:extLst>
          </p:cNvPr>
          <p:cNvSpPr>
            <a:spLocks noGrp="1"/>
          </p:cNvSpPr>
          <p:nvPr>
            <p:ph type="title"/>
          </p:nvPr>
        </p:nvSpPr>
        <p:spPr>
          <a:xfrm>
            <a:off x="173088" y="530353"/>
            <a:ext cx="11832984" cy="530351"/>
          </a:xfrm>
          <a:solidFill>
            <a:schemeClr val="bg1"/>
          </a:solidFill>
          <a:ln w="28575">
            <a:solidFill>
              <a:schemeClr val="tx1"/>
            </a:solidFill>
          </a:ln>
          <a:effectLst>
            <a:glow rad="101600">
              <a:schemeClr val="accent1">
                <a:satMod val="175000"/>
                <a:alpha val="40000"/>
              </a:schemeClr>
            </a:glow>
          </a:effectLst>
        </p:spPr>
        <p:txBody>
          <a:bodyPr anchor="ctr">
            <a:normAutofit fontScale="90000"/>
          </a:bodyPr>
          <a:lstStyle/>
          <a:p>
            <a:pPr algn="ctr"/>
            <a:r>
              <a:rPr lang="fr-FR" sz="3600" b="1" dirty="0">
                <a:solidFill>
                  <a:srgbClr val="000000"/>
                </a:solidFill>
                <a:latin typeface="Calibri" panose="020F0502020204030204" pitchFamily="34" charset="0"/>
              </a:rPr>
              <a:t>BP 2021 – VOIRIE – TERRAINS – ESPACES VERTS – ENVIRONNEMENT</a:t>
            </a:r>
            <a:endParaRPr lang="fr-FR" sz="3400" dirty="0"/>
          </a:p>
        </p:txBody>
      </p:sp>
      <p:graphicFrame>
        <p:nvGraphicFramePr>
          <p:cNvPr id="2" name="Objet 1">
            <a:extLst>
              <a:ext uri="{FF2B5EF4-FFF2-40B4-BE49-F238E27FC236}">
                <a16:creationId xmlns:a16="http://schemas.microsoft.com/office/drawing/2014/main" id="{DD403854-1F2C-451C-AE97-674C22F10ED7}"/>
              </a:ext>
            </a:extLst>
          </p:cNvPr>
          <p:cNvGraphicFramePr>
            <a:graphicFrameLocks noChangeAspect="1"/>
          </p:cNvGraphicFramePr>
          <p:nvPr>
            <p:extLst>
              <p:ext uri="{D42A27DB-BD31-4B8C-83A1-F6EECF244321}">
                <p14:modId xmlns:p14="http://schemas.microsoft.com/office/powerpoint/2010/main" val="2234165960"/>
              </p:ext>
            </p:extLst>
          </p:nvPr>
        </p:nvGraphicFramePr>
        <p:xfrm>
          <a:off x="892113" y="1278710"/>
          <a:ext cx="10240485" cy="4965438"/>
        </p:xfrm>
        <a:graphic>
          <a:graphicData uri="http://schemas.openxmlformats.org/presentationml/2006/ole">
            <mc:AlternateContent xmlns:mc="http://schemas.openxmlformats.org/markup-compatibility/2006">
              <mc:Choice xmlns:v="urn:schemas-microsoft-com:vml" Requires="v">
                <p:oleObj spid="_x0000_s3088" name="Worksheet" r:id="rId4" imgW="8667685" imgH="4686262" progId="Excel.Sheet.12">
                  <p:embed/>
                </p:oleObj>
              </mc:Choice>
              <mc:Fallback>
                <p:oleObj name="Worksheet" r:id="rId4" imgW="8667685" imgH="4686262" progId="Excel.Sheet.12">
                  <p:embed/>
                  <p:pic>
                    <p:nvPicPr>
                      <p:cNvPr id="0" name=""/>
                      <p:cNvPicPr/>
                      <p:nvPr/>
                    </p:nvPicPr>
                    <p:blipFill>
                      <a:blip r:embed="rId5"/>
                      <a:stretch>
                        <a:fillRect/>
                      </a:stretch>
                    </p:blipFill>
                    <p:spPr>
                      <a:xfrm>
                        <a:off x="892113" y="1278710"/>
                        <a:ext cx="10240485" cy="4965438"/>
                      </a:xfrm>
                      <a:prstGeom prst="rect">
                        <a:avLst/>
                      </a:prstGeom>
                    </p:spPr>
                  </p:pic>
                </p:oleObj>
              </mc:Fallback>
            </mc:AlternateContent>
          </a:graphicData>
        </a:graphic>
      </p:graphicFrame>
      <p:sp>
        <p:nvSpPr>
          <p:cNvPr id="7" name="Flèche droite 1">
            <a:hlinkClick r:id="rId6" action="ppaction://hlinksldjump"/>
            <a:extLst>
              <a:ext uri="{FF2B5EF4-FFF2-40B4-BE49-F238E27FC236}">
                <a16:creationId xmlns:a16="http://schemas.microsoft.com/office/drawing/2014/main" id="{FD22BF3B-4700-472B-8211-9018066D3A2A}"/>
              </a:ext>
            </a:extLst>
          </p:cNvPr>
          <p:cNvSpPr/>
          <p:nvPr/>
        </p:nvSpPr>
        <p:spPr>
          <a:xfrm>
            <a:off x="11299887" y="6036216"/>
            <a:ext cx="615954" cy="176022"/>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annexe</a:t>
            </a:r>
          </a:p>
        </p:txBody>
      </p:sp>
    </p:spTree>
    <p:extLst>
      <p:ext uri="{BB962C8B-B14F-4D97-AF65-F5344CB8AC3E}">
        <p14:creationId xmlns:p14="http://schemas.microsoft.com/office/powerpoint/2010/main" val="2282848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A6F91F7-42B0-450D-B2CB-9C13EFD54D85}"/>
              </a:ext>
            </a:extLst>
          </p:cNvPr>
          <p:cNvSpPr>
            <a:spLocks noGrp="1"/>
          </p:cNvSpPr>
          <p:nvPr>
            <p:ph type="ftr" sz="quarter" idx="11"/>
          </p:nvPr>
        </p:nvSpPr>
        <p:spPr>
          <a:xfrm>
            <a:off x="2205656" y="6454003"/>
            <a:ext cx="6514672" cy="249932"/>
          </a:xfrm>
        </p:spPr>
        <p:txBody>
          <a:bodyPr/>
          <a:lstStyle/>
          <a:p>
            <a:r>
              <a:rPr lang="fr-FR" b="1">
                <a:solidFill>
                  <a:schemeClr val="tx1"/>
                </a:solidFill>
              </a:rPr>
              <a:t>VILLE DE LENTILLY - CONSEIL MUNICIPAL DU 31 MARS 2021 - CA 2020 - BP 2021</a:t>
            </a:r>
            <a:endParaRPr lang="fr-FR" b="1" dirty="0">
              <a:solidFill>
                <a:schemeClr val="tx1"/>
              </a:solidFill>
            </a:endParaRPr>
          </a:p>
        </p:txBody>
      </p:sp>
      <p:sp>
        <p:nvSpPr>
          <p:cNvPr id="5" name="Espace réservé du numéro de diapositive 4">
            <a:extLst>
              <a:ext uri="{FF2B5EF4-FFF2-40B4-BE49-F238E27FC236}">
                <a16:creationId xmlns:a16="http://schemas.microsoft.com/office/drawing/2014/main" id="{BBF55909-F21C-4AEE-8F4F-0EF8C4FF17C5}"/>
              </a:ext>
            </a:extLst>
          </p:cNvPr>
          <p:cNvSpPr>
            <a:spLocks noGrp="1"/>
          </p:cNvSpPr>
          <p:nvPr>
            <p:ph type="sldNum" sz="quarter" idx="12"/>
          </p:nvPr>
        </p:nvSpPr>
        <p:spPr/>
        <p:txBody>
          <a:bodyPr/>
          <a:lstStyle/>
          <a:p>
            <a:fld id="{DF5659F9-612D-4A5E-A057-854B90781FF4}" type="slidenum">
              <a:rPr lang="fr-FR" smtClean="0"/>
              <a:t>37</a:t>
            </a:fld>
            <a:endParaRPr lang="fr-FR"/>
          </a:p>
        </p:txBody>
      </p:sp>
      <p:pic>
        <p:nvPicPr>
          <p:cNvPr id="6" name="Image 5">
            <a:extLst>
              <a:ext uri="{FF2B5EF4-FFF2-40B4-BE49-F238E27FC236}">
                <a16:creationId xmlns:a16="http://schemas.microsoft.com/office/drawing/2014/main" id="{73CAD9A6-DD9E-4AEA-9896-5DCB1DFF687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088" y="6183016"/>
            <a:ext cx="456087" cy="611399"/>
          </a:xfrm>
          <a:prstGeom prst="rect">
            <a:avLst/>
          </a:prstGeom>
        </p:spPr>
      </p:pic>
      <p:sp>
        <p:nvSpPr>
          <p:cNvPr id="8" name="Titre 1">
            <a:extLst>
              <a:ext uri="{FF2B5EF4-FFF2-40B4-BE49-F238E27FC236}">
                <a16:creationId xmlns:a16="http://schemas.microsoft.com/office/drawing/2014/main" id="{4D43F650-AA31-4B51-A868-A66D373DDD28}"/>
              </a:ext>
            </a:extLst>
          </p:cNvPr>
          <p:cNvSpPr>
            <a:spLocks noGrp="1"/>
          </p:cNvSpPr>
          <p:nvPr>
            <p:ph type="title"/>
          </p:nvPr>
        </p:nvSpPr>
        <p:spPr>
          <a:xfrm>
            <a:off x="173088" y="530353"/>
            <a:ext cx="11832984" cy="530351"/>
          </a:xfrm>
          <a:solidFill>
            <a:schemeClr val="bg1"/>
          </a:solidFill>
          <a:ln w="28575">
            <a:solidFill>
              <a:schemeClr val="tx1"/>
            </a:solidFill>
          </a:ln>
          <a:effectLst>
            <a:glow rad="101600">
              <a:schemeClr val="accent1">
                <a:satMod val="175000"/>
                <a:alpha val="40000"/>
              </a:schemeClr>
            </a:glow>
          </a:effectLst>
        </p:spPr>
        <p:txBody>
          <a:bodyPr anchor="ctr">
            <a:normAutofit fontScale="90000"/>
          </a:bodyPr>
          <a:lstStyle/>
          <a:p>
            <a:pPr algn="ctr"/>
            <a:r>
              <a:rPr lang="fr-FR" sz="3600" b="1" dirty="0">
                <a:solidFill>
                  <a:srgbClr val="000000"/>
                </a:solidFill>
                <a:latin typeface="Calibri" panose="020F0502020204030204" pitchFamily="34" charset="0"/>
              </a:rPr>
              <a:t>BP 2021 – BÂTIMENTS</a:t>
            </a:r>
            <a:endParaRPr lang="fr-FR" sz="3400" dirty="0"/>
          </a:p>
        </p:txBody>
      </p:sp>
      <p:graphicFrame>
        <p:nvGraphicFramePr>
          <p:cNvPr id="3" name="Objet 2">
            <a:extLst>
              <a:ext uri="{FF2B5EF4-FFF2-40B4-BE49-F238E27FC236}">
                <a16:creationId xmlns:a16="http://schemas.microsoft.com/office/drawing/2014/main" id="{68E0A999-155D-4CEC-8441-AAECC0FF6093}"/>
              </a:ext>
            </a:extLst>
          </p:cNvPr>
          <p:cNvGraphicFramePr>
            <a:graphicFrameLocks noChangeAspect="1"/>
          </p:cNvGraphicFramePr>
          <p:nvPr>
            <p:extLst>
              <p:ext uri="{D42A27DB-BD31-4B8C-83A1-F6EECF244321}">
                <p14:modId xmlns:p14="http://schemas.microsoft.com/office/powerpoint/2010/main" val="1393357264"/>
              </p:ext>
            </p:extLst>
          </p:nvPr>
        </p:nvGraphicFramePr>
        <p:xfrm>
          <a:off x="736847" y="1184275"/>
          <a:ext cx="10520038" cy="5016941"/>
        </p:xfrm>
        <a:graphic>
          <a:graphicData uri="http://schemas.openxmlformats.org/presentationml/2006/ole">
            <mc:AlternateContent xmlns:mc="http://schemas.openxmlformats.org/markup-compatibility/2006">
              <mc:Choice xmlns:v="urn:schemas-microsoft-com:vml" Requires="v">
                <p:oleObj spid="_x0000_s6160" name="Worksheet" r:id="rId4" imgW="8667685" imgH="4486371" progId="Excel.Sheet.12">
                  <p:embed/>
                </p:oleObj>
              </mc:Choice>
              <mc:Fallback>
                <p:oleObj name="Worksheet" r:id="rId4" imgW="8667685" imgH="4486371" progId="Excel.Sheet.12">
                  <p:embed/>
                  <p:pic>
                    <p:nvPicPr>
                      <p:cNvPr id="0" name=""/>
                      <p:cNvPicPr/>
                      <p:nvPr/>
                    </p:nvPicPr>
                    <p:blipFill>
                      <a:blip r:embed="rId5"/>
                      <a:stretch>
                        <a:fillRect/>
                      </a:stretch>
                    </p:blipFill>
                    <p:spPr>
                      <a:xfrm>
                        <a:off x="736847" y="1184275"/>
                        <a:ext cx="10520038" cy="5016941"/>
                      </a:xfrm>
                      <a:prstGeom prst="rect">
                        <a:avLst/>
                      </a:prstGeom>
                    </p:spPr>
                  </p:pic>
                </p:oleObj>
              </mc:Fallback>
            </mc:AlternateContent>
          </a:graphicData>
        </a:graphic>
      </p:graphicFrame>
      <p:sp>
        <p:nvSpPr>
          <p:cNvPr id="7" name="Flèche droite 1">
            <a:hlinkClick r:id="rId6" action="ppaction://hlinksldjump"/>
            <a:extLst>
              <a:ext uri="{FF2B5EF4-FFF2-40B4-BE49-F238E27FC236}">
                <a16:creationId xmlns:a16="http://schemas.microsoft.com/office/drawing/2014/main" id="{DCEE89DB-1A8E-4412-8631-0BCCEAF112D8}"/>
              </a:ext>
            </a:extLst>
          </p:cNvPr>
          <p:cNvSpPr/>
          <p:nvPr/>
        </p:nvSpPr>
        <p:spPr>
          <a:xfrm>
            <a:off x="11353800" y="6006994"/>
            <a:ext cx="615954" cy="176022"/>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annexe</a:t>
            </a:r>
          </a:p>
        </p:txBody>
      </p:sp>
    </p:spTree>
    <p:extLst>
      <p:ext uri="{BB962C8B-B14F-4D97-AF65-F5344CB8AC3E}">
        <p14:creationId xmlns:p14="http://schemas.microsoft.com/office/powerpoint/2010/main" val="2613380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A6F91F7-42B0-450D-B2CB-9C13EFD54D85}"/>
              </a:ext>
            </a:extLst>
          </p:cNvPr>
          <p:cNvSpPr>
            <a:spLocks noGrp="1"/>
          </p:cNvSpPr>
          <p:nvPr>
            <p:ph type="ftr" sz="quarter" idx="11"/>
          </p:nvPr>
        </p:nvSpPr>
        <p:spPr>
          <a:xfrm>
            <a:off x="2205656" y="6454003"/>
            <a:ext cx="6514672" cy="249932"/>
          </a:xfrm>
        </p:spPr>
        <p:txBody>
          <a:bodyPr/>
          <a:lstStyle/>
          <a:p>
            <a:r>
              <a:rPr lang="fr-FR" b="1">
                <a:solidFill>
                  <a:schemeClr val="tx1"/>
                </a:solidFill>
              </a:rPr>
              <a:t>VILLE DE LENTILLY - CONSEIL MUNICIPAL DU 31 MARS 2021 - CA 2020 - BP 2021</a:t>
            </a:r>
            <a:endParaRPr lang="fr-FR" b="1" dirty="0">
              <a:solidFill>
                <a:schemeClr val="tx1"/>
              </a:solidFill>
            </a:endParaRPr>
          </a:p>
        </p:txBody>
      </p:sp>
      <p:sp>
        <p:nvSpPr>
          <p:cNvPr id="5" name="Espace réservé du numéro de diapositive 4">
            <a:extLst>
              <a:ext uri="{FF2B5EF4-FFF2-40B4-BE49-F238E27FC236}">
                <a16:creationId xmlns:a16="http://schemas.microsoft.com/office/drawing/2014/main" id="{BBF55909-F21C-4AEE-8F4F-0EF8C4FF17C5}"/>
              </a:ext>
            </a:extLst>
          </p:cNvPr>
          <p:cNvSpPr>
            <a:spLocks noGrp="1"/>
          </p:cNvSpPr>
          <p:nvPr>
            <p:ph type="sldNum" sz="quarter" idx="12"/>
          </p:nvPr>
        </p:nvSpPr>
        <p:spPr/>
        <p:txBody>
          <a:bodyPr/>
          <a:lstStyle/>
          <a:p>
            <a:fld id="{DF5659F9-612D-4A5E-A057-854B90781FF4}" type="slidenum">
              <a:rPr lang="fr-FR" smtClean="0"/>
              <a:t>38</a:t>
            </a:fld>
            <a:endParaRPr lang="fr-FR"/>
          </a:p>
        </p:txBody>
      </p:sp>
      <p:pic>
        <p:nvPicPr>
          <p:cNvPr id="6" name="Image 5">
            <a:extLst>
              <a:ext uri="{FF2B5EF4-FFF2-40B4-BE49-F238E27FC236}">
                <a16:creationId xmlns:a16="http://schemas.microsoft.com/office/drawing/2014/main" id="{73CAD9A6-DD9E-4AEA-9896-5DCB1DFF687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088" y="6183016"/>
            <a:ext cx="456087" cy="611399"/>
          </a:xfrm>
          <a:prstGeom prst="rect">
            <a:avLst/>
          </a:prstGeom>
        </p:spPr>
      </p:pic>
      <p:sp>
        <p:nvSpPr>
          <p:cNvPr id="8" name="Titre 1">
            <a:extLst>
              <a:ext uri="{FF2B5EF4-FFF2-40B4-BE49-F238E27FC236}">
                <a16:creationId xmlns:a16="http://schemas.microsoft.com/office/drawing/2014/main" id="{4D43F650-AA31-4B51-A868-A66D373DDD28}"/>
              </a:ext>
            </a:extLst>
          </p:cNvPr>
          <p:cNvSpPr>
            <a:spLocks noGrp="1"/>
          </p:cNvSpPr>
          <p:nvPr>
            <p:ph type="title"/>
          </p:nvPr>
        </p:nvSpPr>
        <p:spPr>
          <a:xfrm>
            <a:off x="1014336" y="592743"/>
            <a:ext cx="9859912" cy="530351"/>
          </a:xfrm>
          <a:solidFill>
            <a:schemeClr val="bg1"/>
          </a:solidFill>
          <a:ln w="28575">
            <a:solidFill>
              <a:schemeClr val="tx1"/>
            </a:solidFill>
          </a:ln>
          <a:effectLst>
            <a:glow rad="101600">
              <a:schemeClr val="accent1">
                <a:satMod val="175000"/>
                <a:alpha val="40000"/>
              </a:schemeClr>
            </a:glow>
          </a:effectLst>
        </p:spPr>
        <p:txBody>
          <a:bodyPr anchor="ctr">
            <a:normAutofit fontScale="90000"/>
          </a:bodyPr>
          <a:lstStyle/>
          <a:p>
            <a:pPr algn="ctr"/>
            <a:r>
              <a:rPr lang="fr-FR" sz="3600" b="1" dirty="0">
                <a:solidFill>
                  <a:srgbClr val="000000"/>
                </a:solidFill>
                <a:latin typeface="Calibri" panose="020F0502020204030204" pitchFamily="34" charset="0"/>
              </a:rPr>
              <a:t>BP 2021 – SPORT</a:t>
            </a:r>
            <a:endParaRPr lang="fr-FR" sz="3400" dirty="0"/>
          </a:p>
        </p:txBody>
      </p:sp>
      <p:graphicFrame>
        <p:nvGraphicFramePr>
          <p:cNvPr id="9" name="Objet 8">
            <a:extLst>
              <a:ext uri="{FF2B5EF4-FFF2-40B4-BE49-F238E27FC236}">
                <a16:creationId xmlns:a16="http://schemas.microsoft.com/office/drawing/2014/main" id="{B75358B6-0E20-444D-925C-8FD6291C559D}"/>
              </a:ext>
            </a:extLst>
          </p:cNvPr>
          <p:cNvGraphicFramePr>
            <a:graphicFrameLocks noChangeAspect="1"/>
          </p:cNvGraphicFramePr>
          <p:nvPr>
            <p:extLst>
              <p:ext uri="{D42A27DB-BD31-4B8C-83A1-F6EECF244321}">
                <p14:modId xmlns:p14="http://schemas.microsoft.com/office/powerpoint/2010/main" val="2884939495"/>
              </p:ext>
            </p:extLst>
          </p:nvPr>
        </p:nvGraphicFramePr>
        <p:xfrm>
          <a:off x="864548" y="1944209"/>
          <a:ext cx="10239256" cy="3400147"/>
        </p:xfrm>
        <a:graphic>
          <a:graphicData uri="http://schemas.openxmlformats.org/presentationml/2006/ole">
            <mc:AlternateContent xmlns:mc="http://schemas.openxmlformats.org/markup-compatibility/2006">
              <mc:Choice xmlns:v="urn:schemas-microsoft-com:vml" Requires="v">
                <p:oleObj spid="_x0000_s7184" name="Worksheet" r:id="rId4" imgW="8667685" imgH="2457526" progId="Excel.Sheet.12">
                  <p:embed/>
                </p:oleObj>
              </mc:Choice>
              <mc:Fallback>
                <p:oleObj name="Worksheet" r:id="rId4" imgW="8667685" imgH="2457526" progId="Excel.Sheet.12">
                  <p:embed/>
                  <p:pic>
                    <p:nvPicPr>
                      <p:cNvPr id="0" name=""/>
                      <p:cNvPicPr/>
                      <p:nvPr/>
                    </p:nvPicPr>
                    <p:blipFill>
                      <a:blip r:embed="rId5"/>
                      <a:stretch>
                        <a:fillRect/>
                      </a:stretch>
                    </p:blipFill>
                    <p:spPr>
                      <a:xfrm>
                        <a:off x="864548" y="1944209"/>
                        <a:ext cx="10239256" cy="3400147"/>
                      </a:xfrm>
                      <a:prstGeom prst="rect">
                        <a:avLst/>
                      </a:prstGeom>
                    </p:spPr>
                  </p:pic>
                </p:oleObj>
              </mc:Fallback>
            </mc:AlternateContent>
          </a:graphicData>
        </a:graphic>
      </p:graphicFrame>
      <p:sp>
        <p:nvSpPr>
          <p:cNvPr id="7" name="Flèche droite 1">
            <a:hlinkClick r:id="rId6" action="ppaction://hlinksldjump"/>
            <a:extLst>
              <a:ext uri="{FF2B5EF4-FFF2-40B4-BE49-F238E27FC236}">
                <a16:creationId xmlns:a16="http://schemas.microsoft.com/office/drawing/2014/main" id="{0F23A965-46FF-47EB-B504-44B990A96755}"/>
              </a:ext>
            </a:extLst>
          </p:cNvPr>
          <p:cNvSpPr/>
          <p:nvPr/>
        </p:nvSpPr>
        <p:spPr>
          <a:xfrm>
            <a:off x="11222133" y="5077418"/>
            <a:ext cx="615954" cy="176022"/>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annexe</a:t>
            </a:r>
          </a:p>
        </p:txBody>
      </p:sp>
    </p:spTree>
    <p:extLst>
      <p:ext uri="{BB962C8B-B14F-4D97-AF65-F5344CB8AC3E}">
        <p14:creationId xmlns:p14="http://schemas.microsoft.com/office/powerpoint/2010/main" val="1255320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A6F91F7-42B0-450D-B2CB-9C13EFD54D85}"/>
              </a:ext>
            </a:extLst>
          </p:cNvPr>
          <p:cNvSpPr>
            <a:spLocks noGrp="1"/>
          </p:cNvSpPr>
          <p:nvPr>
            <p:ph type="ftr" sz="quarter" idx="11"/>
          </p:nvPr>
        </p:nvSpPr>
        <p:spPr>
          <a:xfrm>
            <a:off x="2205656" y="6454003"/>
            <a:ext cx="6514672" cy="249932"/>
          </a:xfrm>
        </p:spPr>
        <p:txBody>
          <a:bodyPr/>
          <a:lstStyle/>
          <a:p>
            <a:r>
              <a:rPr lang="fr-FR" b="1">
                <a:solidFill>
                  <a:schemeClr val="tx1"/>
                </a:solidFill>
              </a:rPr>
              <a:t>VILLE DE LENTILLY - CONSEIL MUNICIPAL DU 31 MARS 2021 - CA 2020 - BP 2021</a:t>
            </a:r>
            <a:endParaRPr lang="fr-FR" b="1" dirty="0">
              <a:solidFill>
                <a:schemeClr val="tx1"/>
              </a:solidFill>
            </a:endParaRPr>
          </a:p>
        </p:txBody>
      </p:sp>
      <p:sp>
        <p:nvSpPr>
          <p:cNvPr id="5" name="Espace réservé du numéro de diapositive 4">
            <a:extLst>
              <a:ext uri="{FF2B5EF4-FFF2-40B4-BE49-F238E27FC236}">
                <a16:creationId xmlns:a16="http://schemas.microsoft.com/office/drawing/2014/main" id="{BBF55909-F21C-4AEE-8F4F-0EF8C4FF17C5}"/>
              </a:ext>
            </a:extLst>
          </p:cNvPr>
          <p:cNvSpPr>
            <a:spLocks noGrp="1"/>
          </p:cNvSpPr>
          <p:nvPr>
            <p:ph type="sldNum" sz="quarter" idx="12"/>
          </p:nvPr>
        </p:nvSpPr>
        <p:spPr/>
        <p:txBody>
          <a:bodyPr/>
          <a:lstStyle/>
          <a:p>
            <a:fld id="{DF5659F9-612D-4A5E-A057-854B90781FF4}" type="slidenum">
              <a:rPr lang="fr-FR" smtClean="0"/>
              <a:t>39</a:t>
            </a:fld>
            <a:endParaRPr lang="fr-FR"/>
          </a:p>
        </p:txBody>
      </p:sp>
      <p:pic>
        <p:nvPicPr>
          <p:cNvPr id="6" name="Image 5">
            <a:extLst>
              <a:ext uri="{FF2B5EF4-FFF2-40B4-BE49-F238E27FC236}">
                <a16:creationId xmlns:a16="http://schemas.microsoft.com/office/drawing/2014/main" id="{73CAD9A6-DD9E-4AEA-9896-5DCB1DFF687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088" y="6183016"/>
            <a:ext cx="456087" cy="611399"/>
          </a:xfrm>
          <a:prstGeom prst="rect">
            <a:avLst/>
          </a:prstGeom>
        </p:spPr>
      </p:pic>
      <p:sp>
        <p:nvSpPr>
          <p:cNvPr id="8" name="Titre 1">
            <a:extLst>
              <a:ext uri="{FF2B5EF4-FFF2-40B4-BE49-F238E27FC236}">
                <a16:creationId xmlns:a16="http://schemas.microsoft.com/office/drawing/2014/main" id="{4D43F650-AA31-4B51-A868-A66D373DDD28}"/>
              </a:ext>
            </a:extLst>
          </p:cNvPr>
          <p:cNvSpPr>
            <a:spLocks noGrp="1"/>
          </p:cNvSpPr>
          <p:nvPr>
            <p:ph type="title"/>
          </p:nvPr>
        </p:nvSpPr>
        <p:spPr>
          <a:xfrm>
            <a:off x="1014336" y="592743"/>
            <a:ext cx="9859912" cy="530351"/>
          </a:xfrm>
          <a:solidFill>
            <a:schemeClr val="bg1"/>
          </a:solidFill>
          <a:ln w="28575">
            <a:solidFill>
              <a:schemeClr val="tx1"/>
            </a:solidFill>
          </a:ln>
          <a:effectLst>
            <a:glow rad="101600">
              <a:schemeClr val="accent1">
                <a:satMod val="175000"/>
                <a:alpha val="40000"/>
              </a:schemeClr>
            </a:glow>
          </a:effectLst>
        </p:spPr>
        <p:txBody>
          <a:bodyPr anchor="ctr">
            <a:normAutofit fontScale="90000"/>
          </a:bodyPr>
          <a:lstStyle/>
          <a:p>
            <a:pPr algn="ctr"/>
            <a:r>
              <a:rPr lang="fr-FR" sz="3600" b="1" dirty="0">
                <a:solidFill>
                  <a:srgbClr val="000000"/>
                </a:solidFill>
                <a:latin typeface="Calibri" panose="020F0502020204030204" pitchFamily="34" charset="0"/>
              </a:rPr>
              <a:t>BP 2021 – CULTURE</a:t>
            </a:r>
            <a:endParaRPr lang="fr-FR" sz="3400" dirty="0"/>
          </a:p>
        </p:txBody>
      </p:sp>
      <p:graphicFrame>
        <p:nvGraphicFramePr>
          <p:cNvPr id="3" name="Objet 2">
            <a:extLst>
              <a:ext uri="{FF2B5EF4-FFF2-40B4-BE49-F238E27FC236}">
                <a16:creationId xmlns:a16="http://schemas.microsoft.com/office/drawing/2014/main" id="{838924A1-F0E0-4F12-83DE-322641CD6201}"/>
              </a:ext>
            </a:extLst>
          </p:cNvPr>
          <p:cNvGraphicFramePr>
            <a:graphicFrameLocks noChangeAspect="1"/>
          </p:cNvGraphicFramePr>
          <p:nvPr>
            <p:extLst>
              <p:ext uri="{D42A27DB-BD31-4B8C-83A1-F6EECF244321}">
                <p14:modId xmlns:p14="http://schemas.microsoft.com/office/powerpoint/2010/main" val="20809165"/>
              </p:ext>
            </p:extLst>
          </p:nvPr>
        </p:nvGraphicFramePr>
        <p:xfrm>
          <a:off x="1014336" y="2065584"/>
          <a:ext cx="9591067" cy="2629563"/>
        </p:xfrm>
        <a:graphic>
          <a:graphicData uri="http://schemas.openxmlformats.org/presentationml/2006/ole">
            <mc:AlternateContent xmlns:mc="http://schemas.openxmlformats.org/markup-compatibility/2006">
              <mc:Choice xmlns:v="urn:schemas-microsoft-com:vml" Requires="v">
                <p:oleObj spid="_x0000_s8208" name="Worksheet" r:id="rId4" imgW="8667685" imgH="1638351" progId="Excel.Sheet.12">
                  <p:embed/>
                </p:oleObj>
              </mc:Choice>
              <mc:Fallback>
                <p:oleObj name="Worksheet" r:id="rId4" imgW="8667685" imgH="1638351" progId="Excel.Sheet.12">
                  <p:embed/>
                  <p:pic>
                    <p:nvPicPr>
                      <p:cNvPr id="0" name=""/>
                      <p:cNvPicPr/>
                      <p:nvPr/>
                    </p:nvPicPr>
                    <p:blipFill>
                      <a:blip r:embed="rId5"/>
                      <a:stretch>
                        <a:fillRect/>
                      </a:stretch>
                    </p:blipFill>
                    <p:spPr>
                      <a:xfrm>
                        <a:off x="1014336" y="2065584"/>
                        <a:ext cx="9591067" cy="2629563"/>
                      </a:xfrm>
                      <a:prstGeom prst="rect">
                        <a:avLst/>
                      </a:prstGeom>
                    </p:spPr>
                  </p:pic>
                </p:oleObj>
              </mc:Fallback>
            </mc:AlternateContent>
          </a:graphicData>
        </a:graphic>
      </p:graphicFrame>
      <p:sp>
        <p:nvSpPr>
          <p:cNvPr id="7" name="Flèche droite 1">
            <a:hlinkClick r:id="rId6" action="ppaction://hlinksldjump"/>
            <a:extLst>
              <a:ext uri="{FF2B5EF4-FFF2-40B4-BE49-F238E27FC236}">
                <a16:creationId xmlns:a16="http://schemas.microsoft.com/office/drawing/2014/main" id="{2A286163-4783-4953-B5A6-7862D495B3C9}"/>
              </a:ext>
            </a:extLst>
          </p:cNvPr>
          <p:cNvSpPr/>
          <p:nvPr/>
        </p:nvSpPr>
        <p:spPr>
          <a:xfrm>
            <a:off x="10877776" y="4401532"/>
            <a:ext cx="615954" cy="176022"/>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annexe</a:t>
            </a:r>
          </a:p>
        </p:txBody>
      </p:sp>
    </p:spTree>
    <p:extLst>
      <p:ext uri="{BB962C8B-B14F-4D97-AF65-F5344CB8AC3E}">
        <p14:creationId xmlns:p14="http://schemas.microsoft.com/office/powerpoint/2010/main" val="4098917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E586FAA-FF0F-4162-9100-81C7E16009DD}"/>
              </a:ext>
            </a:extLst>
          </p:cNvPr>
          <p:cNvSpPr>
            <a:spLocks noGrp="1"/>
          </p:cNvSpPr>
          <p:nvPr>
            <p:ph type="ftr" sz="quarter" idx="11"/>
          </p:nvPr>
        </p:nvSpPr>
        <p:spPr>
          <a:xfrm>
            <a:off x="2248250" y="6328474"/>
            <a:ext cx="7172587" cy="365125"/>
          </a:xfrm>
        </p:spPr>
        <p:txBody>
          <a:bodyPr/>
          <a:lstStyle/>
          <a:p>
            <a:r>
              <a:rPr lang="fr-FR" b="1">
                <a:solidFill>
                  <a:schemeClr val="tx1"/>
                </a:solidFill>
              </a:rPr>
              <a:t>VILLE DE LENTILLY - CONSEIL MUNICIPAL DU 31 MARS 2021 - CA 2020 - BP 2021</a:t>
            </a:r>
            <a:endParaRPr lang="fr-FR" b="1" dirty="0">
              <a:solidFill>
                <a:schemeClr val="tx1"/>
              </a:solidFill>
            </a:endParaRPr>
          </a:p>
        </p:txBody>
      </p:sp>
      <p:pic>
        <p:nvPicPr>
          <p:cNvPr id="5" name="Image 4">
            <a:extLst>
              <a:ext uri="{FF2B5EF4-FFF2-40B4-BE49-F238E27FC236}">
                <a16:creationId xmlns:a16="http://schemas.microsoft.com/office/drawing/2014/main" id="{68D55192-B66E-4E9F-A0DA-D076D8441F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922" y="5750837"/>
            <a:ext cx="727528" cy="975274"/>
          </a:xfrm>
          <a:prstGeom prst="rect">
            <a:avLst/>
          </a:prstGeom>
        </p:spPr>
      </p:pic>
      <p:sp>
        <p:nvSpPr>
          <p:cNvPr id="6" name="Espace réservé du numéro de diapositive 5">
            <a:extLst>
              <a:ext uri="{FF2B5EF4-FFF2-40B4-BE49-F238E27FC236}">
                <a16:creationId xmlns:a16="http://schemas.microsoft.com/office/drawing/2014/main" id="{D8F419C5-7ED5-4630-9F40-E6B0DA485B4B}"/>
              </a:ext>
            </a:extLst>
          </p:cNvPr>
          <p:cNvSpPr>
            <a:spLocks noGrp="1"/>
          </p:cNvSpPr>
          <p:nvPr>
            <p:ph type="sldNum" sz="quarter" idx="12"/>
          </p:nvPr>
        </p:nvSpPr>
        <p:spPr/>
        <p:txBody>
          <a:bodyPr/>
          <a:lstStyle/>
          <a:p>
            <a:fld id="{DF5659F9-612D-4A5E-A057-854B90781FF4}" type="slidenum">
              <a:rPr lang="fr-FR" smtClean="0"/>
              <a:t>4</a:t>
            </a:fld>
            <a:endParaRPr lang="fr-FR" dirty="0"/>
          </a:p>
        </p:txBody>
      </p:sp>
      <p:sp>
        <p:nvSpPr>
          <p:cNvPr id="7" name="Espace réservé du contenu 2">
            <a:extLst>
              <a:ext uri="{FF2B5EF4-FFF2-40B4-BE49-F238E27FC236}">
                <a16:creationId xmlns:a16="http://schemas.microsoft.com/office/drawing/2014/main" id="{49B7CA62-7120-43E4-BC34-9B77BB045E69}"/>
              </a:ext>
            </a:extLst>
          </p:cNvPr>
          <p:cNvSpPr>
            <a:spLocks noGrp="1"/>
          </p:cNvSpPr>
          <p:nvPr>
            <p:ph idx="1"/>
          </p:nvPr>
        </p:nvSpPr>
        <p:spPr>
          <a:xfrm>
            <a:off x="1139393" y="940314"/>
            <a:ext cx="10753685" cy="5416036"/>
          </a:xfrm>
        </p:spPr>
        <p:txBody>
          <a:bodyPr>
            <a:normAutofit fontScale="62500" lnSpcReduction="20000"/>
          </a:bodyPr>
          <a:lstStyle/>
          <a:p>
            <a:pPr>
              <a:spcBef>
                <a:spcPts val="600"/>
              </a:spcBef>
              <a:tabLst>
                <a:tab pos="5646738" algn="l"/>
              </a:tabLst>
            </a:pPr>
            <a:r>
              <a:rPr lang="fr-FR" sz="3500" dirty="0"/>
              <a:t>Contexte local</a:t>
            </a:r>
            <a:r>
              <a:rPr lang="fr-FR" sz="3500" dirty="0">
                <a:solidFill>
                  <a:srgbClr val="FF0000"/>
                </a:solidFill>
              </a:rPr>
              <a:t>				</a:t>
            </a:r>
            <a:endParaRPr lang="fr-FR" sz="3500" dirty="0" smtClean="0">
              <a:solidFill>
                <a:srgbClr val="FF0000"/>
              </a:solidFill>
            </a:endParaRPr>
          </a:p>
          <a:p>
            <a:pPr>
              <a:spcBef>
                <a:spcPts val="600"/>
              </a:spcBef>
              <a:tabLst>
                <a:tab pos="5646738" algn="l"/>
              </a:tabLst>
            </a:pPr>
            <a:r>
              <a:rPr lang="fr-FR" sz="3500" dirty="0" smtClean="0"/>
              <a:t>Compte </a:t>
            </a:r>
            <a:r>
              <a:rPr lang="fr-FR" sz="3500" dirty="0"/>
              <a:t>administratif 2020 					</a:t>
            </a:r>
          </a:p>
          <a:p>
            <a:pPr>
              <a:spcBef>
                <a:spcPts val="600"/>
              </a:spcBef>
              <a:tabLst>
                <a:tab pos="5646738" algn="l"/>
              </a:tabLst>
            </a:pPr>
            <a:r>
              <a:rPr lang="fr-FR" sz="3500" dirty="0"/>
              <a:t>Compte Administratif de Fonctionnement 2020				</a:t>
            </a:r>
          </a:p>
          <a:p>
            <a:pPr>
              <a:spcBef>
                <a:spcPts val="600"/>
              </a:spcBef>
              <a:tabLst>
                <a:tab pos="5646738" algn="l"/>
              </a:tabLst>
            </a:pPr>
            <a:r>
              <a:rPr lang="fr-FR" sz="3500" dirty="0"/>
              <a:t>Compte Administratif d’Investissement 2020				</a:t>
            </a:r>
          </a:p>
          <a:p>
            <a:pPr>
              <a:spcBef>
                <a:spcPts val="600"/>
              </a:spcBef>
              <a:tabLst>
                <a:tab pos="5646738" algn="l"/>
              </a:tabLst>
            </a:pPr>
            <a:r>
              <a:rPr lang="fr-FR" sz="3500" dirty="0"/>
              <a:t>Affectation du résultat 2020 </a:t>
            </a:r>
            <a:r>
              <a:rPr lang="fr-FR" sz="2500" i="1" dirty="0"/>
              <a:t> </a:t>
            </a:r>
            <a:r>
              <a:rPr lang="fr-FR" sz="3500" dirty="0"/>
              <a:t>				</a:t>
            </a:r>
          </a:p>
          <a:p>
            <a:pPr>
              <a:spcBef>
                <a:spcPts val="600"/>
              </a:spcBef>
              <a:tabLst>
                <a:tab pos="5646738" algn="l"/>
              </a:tabLst>
            </a:pPr>
            <a:r>
              <a:rPr lang="fr-FR" sz="3500" dirty="0"/>
              <a:t>Compte de gestion 2020 					</a:t>
            </a:r>
          </a:p>
          <a:p>
            <a:pPr>
              <a:spcBef>
                <a:spcPts val="600"/>
              </a:spcBef>
              <a:tabLst>
                <a:tab pos="5646738" algn="l"/>
              </a:tabLst>
            </a:pPr>
            <a:r>
              <a:rPr lang="fr-FR" sz="3500" dirty="0"/>
              <a:t>Détail de la suppression de la taxe habitation				</a:t>
            </a:r>
          </a:p>
          <a:p>
            <a:pPr>
              <a:spcBef>
                <a:spcPts val="600"/>
              </a:spcBef>
              <a:tabLst>
                <a:tab pos="5646738" algn="l"/>
              </a:tabLst>
            </a:pPr>
            <a:r>
              <a:rPr lang="fr-FR" sz="3500" dirty="0"/>
              <a:t>Taux d’imposition des taxes directes locales BP 2021 		</a:t>
            </a:r>
            <a:r>
              <a:rPr lang="fr-FR" sz="2400" i="1" dirty="0"/>
              <a:t> </a:t>
            </a:r>
            <a:r>
              <a:rPr lang="fr-FR" sz="3500" dirty="0"/>
              <a:t>	</a:t>
            </a:r>
          </a:p>
          <a:p>
            <a:pPr>
              <a:spcBef>
                <a:spcPts val="600"/>
              </a:spcBef>
              <a:tabLst>
                <a:tab pos="5646738" algn="l"/>
              </a:tabLst>
            </a:pPr>
            <a:r>
              <a:rPr lang="fr-FR" sz="3500" dirty="0"/>
              <a:t>Ressources principales 2021 (Fiscalité + Dotations)			</a:t>
            </a:r>
          </a:p>
          <a:p>
            <a:pPr>
              <a:spcBef>
                <a:spcPts val="600"/>
              </a:spcBef>
              <a:tabLst>
                <a:tab pos="5646738" algn="l"/>
              </a:tabLst>
            </a:pPr>
            <a:r>
              <a:rPr lang="fr-FR" sz="3500" dirty="0"/>
              <a:t>Budget primitif 2021 </a:t>
            </a:r>
            <a:r>
              <a:rPr lang="fr-FR" sz="2500" i="1" dirty="0"/>
              <a:t> </a:t>
            </a:r>
            <a:r>
              <a:rPr lang="fr-FR" sz="3500" dirty="0"/>
              <a:t>				</a:t>
            </a:r>
          </a:p>
          <a:p>
            <a:pPr>
              <a:spcBef>
                <a:spcPts val="600"/>
              </a:spcBef>
              <a:tabLst>
                <a:tab pos="5646738" algn="l"/>
              </a:tabLst>
            </a:pPr>
            <a:r>
              <a:rPr lang="fr-FR" sz="3500" dirty="0"/>
              <a:t>Recettes de fonctionnement 2021				</a:t>
            </a:r>
          </a:p>
          <a:p>
            <a:pPr>
              <a:spcBef>
                <a:spcPts val="600"/>
              </a:spcBef>
              <a:tabLst>
                <a:tab pos="5646738" algn="l"/>
              </a:tabLst>
            </a:pPr>
            <a:r>
              <a:rPr lang="fr-FR" sz="3500" dirty="0"/>
              <a:t>Dépenses de fonctionnement 2021				</a:t>
            </a:r>
          </a:p>
          <a:p>
            <a:pPr>
              <a:spcBef>
                <a:spcPts val="600"/>
              </a:spcBef>
              <a:tabLst>
                <a:tab pos="5646738" algn="l"/>
              </a:tabLst>
            </a:pPr>
            <a:r>
              <a:rPr lang="fr-FR" sz="3500" dirty="0"/>
              <a:t>Subventions et contributions 2021 aux associations </a:t>
            </a:r>
            <a:r>
              <a:rPr lang="fr-FR" sz="2500" i="1" dirty="0"/>
              <a:t>	 </a:t>
            </a:r>
            <a:r>
              <a:rPr lang="fr-FR" sz="3500" dirty="0"/>
              <a:t>		</a:t>
            </a:r>
          </a:p>
          <a:p>
            <a:pPr>
              <a:spcBef>
                <a:spcPts val="600"/>
              </a:spcBef>
              <a:tabLst>
                <a:tab pos="5646738" algn="l"/>
              </a:tabLst>
            </a:pPr>
            <a:r>
              <a:rPr lang="fr-FR" sz="3500" dirty="0"/>
              <a:t>Détail des investissements 				</a:t>
            </a:r>
          </a:p>
          <a:p>
            <a:pPr>
              <a:spcBef>
                <a:spcPts val="600"/>
              </a:spcBef>
              <a:tabLst>
                <a:tab pos="5646738" algn="l"/>
              </a:tabLst>
            </a:pPr>
            <a:r>
              <a:rPr lang="fr-FR" sz="3500" dirty="0"/>
              <a:t>La dette				</a:t>
            </a:r>
          </a:p>
          <a:p>
            <a:pPr>
              <a:spcBef>
                <a:spcPts val="600"/>
              </a:spcBef>
              <a:tabLst>
                <a:tab pos="5646738" algn="l"/>
              </a:tabLst>
            </a:pPr>
            <a:r>
              <a:rPr lang="fr-FR" sz="3500" dirty="0"/>
              <a:t>Conclusion				</a:t>
            </a:r>
          </a:p>
          <a:p>
            <a:pPr>
              <a:spcBef>
                <a:spcPts val="600"/>
              </a:spcBef>
              <a:tabLst>
                <a:tab pos="5646738" algn="l"/>
              </a:tabLst>
            </a:pPr>
            <a:r>
              <a:rPr lang="fr-FR" sz="3500" dirty="0"/>
              <a:t>Annexes				</a:t>
            </a:r>
          </a:p>
        </p:txBody>
      </p:sp>
      <p:sp>
        <p:nvSpPr>
          <p:cNvPr id="8" name="Titre 1">
            <a:extLst>
              <a:ext uri="{FF2B5EF4-FFF2-40B4-BE49-F238E27FC236}">
                <a16:creationId xmlns:a16="http://schemas.microsoft.com/office/drawing/2014/main" id="{DF8CDB33-8DAA-4D4D-8888-1CEF8F2FB54C}"/>
              </a:ext>
            </a:extLst>
          </p:cNvPr>
          <p:cNvSpPr txBox="1">
            <a:spLocks/>
          </p:cNvSpPr>
          <p:nvPr/>
        </p:nvSpPr>
        <p:spPr>
          <a:xfrm>
            <a:off x="1949859" y="136525"/>
            <a:ext cx="8292281" cy="616936"/>
          </a:xfrm>
          <a:prstGeom prst="rect">
            <a:avLst/>
          </a:prstGeom>
          <a:solidFill>
            <a:schemeClr val="bg1"/>
          </a:solidFill>
          <a:ln w="28575">
            <a:solidFill>
              <a:schemeClr val="tx1"/>
            </a:solidFill>
          </a:ln>
          <a:effectLst>
            <a:glow rad="101600">
              <a:schemeClr val="accent1">
                <a:satMod val="175000"/>
                <a:alpha val="40000"/>
              </a:scheme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b="1" dirty="0"/>
              <a:t>Sommaire</a:t>
            </a:r>
            <a:endParaRPr lang="fr-FR" sz="3400" b="1" dirty="0"/>
          </a:p>
        </p:txBody>
      </p:sp>
    </p:spTree>
    <p:extLst>
      <p:ext uri="{BB962C8B-B14F-4D97-AF65-F5344CB8AC3E}">
        <p14:creationId xmlns:p14="http://schemas.microsoft.com/office/powerpoint/2010/main" val="351737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A6F91F7-42B0-450D-B2CB-9C13EFD54D85}"/>
              </a:ext>
            </a:extLst>
          </p:cNvPr>
          <p:cNvSpPr>
            <a:spLocks noGrp="1"/>
          </p:cNvSpPr>
          <p:nvPr>
            <p:ph type="ftr" sz="quarter" idx="11"/>
          </p:nvPr>
        </p:nvSpPr>
        <p:spPr>
          <a:xfrm>
            <a:off x="2205656" y="6454003"/>
            <a:ext cx="6514672" cy="249932"/>
          </a:xfrm>
        </p:spPr>
        <p:txBody>
          <a:bodyPr/>
          <a:lstStyle/>
          <a:p>
            <a:r>
              <a:rPr lang="fr-FR" b="1">
                <a:solidFill>
                  <a:schemeClr val="tx1"/>
                </a:solidFill>
              </a:rPr>
              <a:t>VILLE DE LENTILLY - CONSEIL MUNICIPAL DU 31 MARS 2021 - CA 2020 - BP 2021</a:t>
            </a:r>
            <a:endParaRPr lang="fr-FR" b="1" dirty="0">
              <a:solidFill>
                <a:schemeClr val="tx1"/>
              </a:solidFill>
            </a:endParaRPr>
          </a:p>
        </p:txBody>
      </p:sp>
      <p:sp>
        <p:nvSpPr>
          <p:cNvPr id="5" name="Espace réservé du numéro de diapositive 4">
            <a:extLst>
              <a:ext uri="{FF2B5EF4-FFF2-40B4-BE49-F238E27FC236}">
                <a16:creationId xmlns:a16="http://schemas.microsoft.com/office/drawing/2014/main" id="{BBF55909-F21C-4AEE-8F4F-0EF8C4FF17C5}"/>
              </a:ext>
            </a:extLst>
          </p:cNvPr>
          <p:cNvSpPr>
            <a:spLocks noGrp="1"/>
          </p:cNvSpPr>
          <p:nvPr>
            <p:ph type="sldNum" sz="quarter" idx="12"/>
          </p:nvPr>
        </p:nvSpPr>
        <p:spPr/>
        <p:txBody>
          <a:bodyPr/>
          <a:lstStyle/>
          <a:p>
            <a:fld id="{DF5659F9-612D-4A5E-A057-854B90781FF4}" type="slidenum">
              <a:rPr lang="fr-FR" smtClean="0"/>
              <a:t>40</a:t>
            </a:fld>
            <a:endParaRPr lang="fr-FR"/>
          </a:p>
        </p:txBody>
      </p:sp>
      <p:pic>
        <p:nvPicPr>
          <p:cNvPr id="6" name="Image 5">
            <a:extLst>
              <a:ext uri="{FF2B5EF4-FFF2-40B4-BE49-F238E27FC236}">
                <a16:creationId xmlns:a16="http://schemas.microsoft.com/office/drawing/2014/main" id="{73CAD9A6-DD9E-4AEA-9896-5DCB1DFF687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088" y="6183016"/>
            <a:ext cx="456087" cy="611399"/>
          </a:xfrm>
          <a:prstGeom prst="rect">
            <a:avLst/>
          </a:prstGeom>
        </p:spPr>
      </p:pic>
      <p:sp>
        <p:nvSpPr>
          <p:cNvPr id="8" name="Titre 1">
            <a:extLst>
              <a:ext uri="{FF2B5EF4-FFF2-40B4-BE49-F238E27FC236}">
                <a16:creationId xmlns:a16="http://schemas.microsoft.com/office/drawing/2014/main" id="{4D43F650-AA31-4B51-A868-A66D373DDD28}"/>
              </a:ext>
            </a:extLst>
          </p:cNvPr>
          <p:cNvSpPr>
            <a:spLocks noGrp="1"/>
          </p:cNvSpPr>
          <p:nvPr>
            <p:ph type="title"/>
          </p:nvPr>
        </p:nvSpPr>
        <p:spPr>
          <a:xfrm>
            <a:off x="1014336" y="592743"/>
            <a:ext cx="9859912" cy="530351"/>
          </a:xfrm>
          <a:solidFill>
            <a:schemeClr val="bg1"/>
          </a:solidFill>
          <a:ln w="28575">
            <a:solidFill>
              <a:schemeClr val="tx1"/>
            </a:solidFill>
          </a:ln>
          <a:effectLst>
            <a:glow rad="101600">
              <a:schemeClr val="accent1">
                <a:satMod val="175000"/>
                <a:alpha val="40000"/>
              </a:schemeClr>
            </a:glow>
          </a:effectLst>
        </p:spPr>
        <p:txBody>
          <a:bodyPr anchor="ctr">
            <a:normAutofit fontScale="90000"/>
          </a:bodyPr>
          <a:lstStyle/>
          <a:p>
            <a:pPr algn="ctr"/>
            <a:r>
              <a:rPr lang="fr-FR" sz="3600" b="1" dirty="0">
                <a:solidFill>
                  <a:srgbClr val="000000"/>
                </a:solidFill>
                <a:latin typeface="Calibri" panose="020F0502020204030204" pitchFamily="34" charset="0"/>
              </a:rPr>
              <a:t>BP 2021 – ECOLE ET PETITE ENFANCE</a:t>
            </a:r>
            <a:endParaRPr lang="fr-FR" sz="3400" dirty="0"/>
          </a:p>
        </p:txBody>
      </p:sp>
      <p:graphicFrame>
        <p:nvGraphicFramePr>
          <p:cNvPr id="3" name="Objet 2">
            <a:extLst>
              <a:ext uri="{FF2B5EF4-FFF2-40B4-BE49-F238E27FC236}">
                <a16:creationId xmlns:a16="http://schemas.microsoft.com/office/drawing/2014/main" id="{32498DD0-58D1-4E58-BD09-A866066EB09F}"/>
              </a:ext>
            </a:extLst>
          </p:cNvPr>
          <p:cNvGraphicFramePr>
            <a:graphicFrameLocks noChangeAspect="1"/>
          </p:cNvGraphicFramePr>
          <p:nvPr>
            <p:extLst>
              <p:ext uri="{D42A27DB-BD31-4B8C-83A1-F6EECF244321}">
                <p14:modId xmlns:p14="http://schemas.microsoft.com/office/powerpoint/2010/main" val="3261336756"/>
              </p:ext>
            </p:extLst>
          </p:nvPr>
        </p:nvGraphicFramePr>
        <p:xfrm>
          <a:off x="1014336" y="1651247"/>
          <a:ext cx="10066888" cy="3941685"/>
        </p:xfrm>
        <a:graphic>
          <a:graphicData uri="http://schemas.openxmlformats.org/presentationml/2006/ole">
            <mc:AlternateContent xmlns:mc="http://schemas.openxmlformats.org/markup-compatibility/2006">
              <mc:Choice xmlns:v="urn:schemas-microsoft-com:vml" Requires="v">
                <p:oleObj spid="_x0000_s9232" name="Worksheet" r:id="rId4" imgW="8667685" imgH="3057544" progId="Excel.Sheet.12">
                  <p:embed/>
                </p:oleObj>
              </mc:Choice>
              <mc:Fallback>
                <p:oleObj name="Worksheet" r:id="rId4" imgW="8667685" imgH="3057544" progId="Excel.Sheet.12">
                  <p:embed/>
                  <p:pic>
                    <p:nvPicPr>
                      <p:cNvPr id="0" name=""/>
                      <p:cNvPicPr/>
                      <p:nvPr/>
                    </p:nvPicPr>
                    <p:blipFill>
                      <a:blip r:embed="rId5"/>
                      <a:stretch>
                        <a:fillRect/>
                      </a:stretch>
                    </p:blipFill>
                    <p:spPr>
                      <a:xfrm>
                        <a:off x="1014336" y="1651247"/>
                        <a:ext cx="10066888" cy="3941685"/>
                      </a:xfrm>
                      <a:prstGeom prst="rect">
                        <a:avLst/>
                      </a:prstGeom>
                    </p:spPr>
                  </p:pic>
                </p:oleObj>
              </mc:Fallback>
            </mc:AlternateContent>
          </a:graphicData>
        </a:graphic>
      </p:graphicFrame>
      <p:sp>
        <p:nvSpPr>
          <p:cNvPr id="7" name="Flèche droite 1">
            <a:hlinkClick r:id="rId6" action="ppaction://hlinksldjump"/>
            <a:extLst>
              <a:ext uri="{FF2B5EF4-FFF2-40B4-BE49-F238E27FC236}">
                <a16:creationId xmlns:a16="http://schemas.microsoft.com/office/drawing/2014/main" id="{BD7DD7D7-C7D6-47EB-96AE-6BF8BF476764}"/>
              </a:ext>
            </a:extLst>
          </p:cNvPr>
          <p:cNvSpPr/>
          <p:nvPr/>
        </p:nvSpPr>
        <p:spPr>
          <a:xfrm>
            <a:off x="11264078" y="5416910"/>
            <a:ext cx="615954" cy="176022"/>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annexe</a:t>
            </a:r>
          </a:p>
        </p:txBody>
      </p:sp>
    </p:spTree>
    <p:extLst>
      <p:ext uri="{BB962C8B-B14F-4D97-AF65-F5344CB8AC3E}">
        <p14:creationId xmlns:p14="http://schemas.microsoft.com/office/powerpoint/2010/main" val="3233086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A6F91F7-42B0-450D-B2CB-9C13EFD54D85}"/>
              </a:ext>
            </a:extLst>
          </p:cNvPr>
          <p:cNvSpPr>
            <a:spLocks noGrp="1"/>
          </p:cNvSpPr>
          <p:nvPr>
            <p:ph type="ftr" sz="quarter" idx="11"/>
          </p:nvPr>
        </p:nvSpPr>
        <p:spPr>
          <a:xfrm>
            <a:off x="2205656" y="6454003"/>
            <a:ext cx="6514672" cy="249932"/>
          </a:xfrm>
        </p:spPr>
        <p:txBody>
          <a:bodyPr/>
          <a:lstStyle/>
          <a:p>
            <a:r>
              <a:rPr lang="fr-FR" b="1">
                <a:solidFill>
                  <a:schemeClr val="tx1"/>
                </a:solidFill>
              </a:rPr>
              <a:t>VILLE DE LENTILLY - CONSEIL MUNICIPAL DU 31 MARS 2021 - CA 2020 - BP 2021</a:t>
            </a:r>
            <a:endParaRPr lang="fr-FR" b="1" dirty="0">
              <a:solidFill>
                <a:schemeClr val="tx1"/>
              </a:solidFill>
            </a:endParaRPr>
          </a:p>
        </p:txBody>
      </p:sp>
      <p:sp>
        <p:nvSpPr>
          <p:cNvPr id="5" name="Espace réservé du numéro de diapositive 4">
            <a:extLst>
              <a:ext uri="{FF2B5EF4-FFF2-40B4-BE49-F238E27FC236}">
                <a16:creationId xmlns:a16="http://schemas.microsoft.com/office/drawing/2014/main" id="{BBF55909-F21C-4AEE-8F4F-0EF8C4FF17C5}"/>
              </a:ext>
            </a:extLst>
          </p:cNvPr>
          <p:cNvSpPr>
            <a:spLocks noGrp="1"/>
          </p:cNvSpPr>
          <p:nvPr>
            <p:ph type="sldNum" sz="quarter" idx="12"/>
          </p:nvPr>
        </p:nvSpPr>
        <p:spPr/>
        <p:txBody>
          <a:bodyPr/>
          <a:lstStyle/>
          <a:p>
            <a:fld id="{DF5659F9-612D-4A5E-A057-854B90781FF4}" type="slidenum">
              <a:rPr lang="fr-FR" smtClean="0"/>
              <a:t>41</a:t>
            </a:fld>
            <a:endParaRPr lang="fr-FR"/>
          </a:p>
        </p:txBody>
      </p:sp>
      <p:pic>
        <p:nvPicPr>
          <p:cNvPr id="6" name="Image 5">
            <a:extLst>
              <a:ext uri="{FF2B5EF4-FFF2-40B4-BE49-F238E27FC236}">
                <a16:creationId xmlns:a16="http://schemas.microsoft.com/office/drawing/2014/main" id="{73CAD9A6-DD9E-4AEA-9896-5DCB1DFF687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088" y="6183016"/>
            <a:ext cx="456087" cy="611399"/>
          </a:xfrm>
          <a:prstGeom prst="rect">
            <a:avLst/>
          </a:prstGeom>
        </p:spPr>
      </p:pic>
      <p:sp>
        <p:nvSpPr>
          <p:cNvPr id="8" name="Titre 1">
            <a:extLst>
              <a:ext uri="{FF2B5EF4-FFF2-40B4-BE49-F238E27FC236}">
                <a16:creationId xmlns:a16="http://schemas.microsoft.com/office/drawing/2014/main" id="{4D43F650-AA31-4B51-A868-A66D373DDD28}"/>
              </a:ext>
            </a:extLst>
          </p:cNvPr>
          <p:cNvSpPr>
            <a:spLocks noGrp="1"/>
          </p:cNvSpPr>
          <p:nvPr>
            <p:ph type="title"/>
          </p:nvPr>
        </p:nvSpPr>
        <p:spPr>
          <a:xfrm>
            <a:off x="629175" y="592743"/>
            <a:ext cx="11212305" cy="998313"/>
          </a:xfrm>
          <a:solidFill>
            <a:schemeClr val="bg1"/>
          </a:solidFill>
          <a:ln w="28575">
            <a:solidFill>
              <a:schemeClr val="tx1"/>
            </a:solidFill>
          </a:ln>
          <a:effectLst>
            <a:glow rad="101600">
              <a:schemeClr val="accent1">
                <a:satMod val="175000"/>
                <a:alpha val="40000"/>
              </a:schemeClr>
            </a:glow>
          </a:effectLst>
        </p:spPr>
        <p:txBody>
          <a:bodyPr anchor="ctr">
            <a:normAutofit fontScale="90000"/>
          </a:bodyPr>
          <a:lstStyle/>
          <a:p>
            <a:pPr algn="ctr"/>
            <a:r>
              <a:rPr lang="fr-FR" sz="3600" b="1" dirty="0">
                <a:solidFill>
                  <a:srgbClr val="000000"/>
                </a:solidFill>
                <a:latin typeface="Calibri" panose="020F0502020204030204" pitchFamily="34" charset="0"/>
              </a:rPr>
              <a:t>BP 2021 – CADRE DE VIE – COMMUNICATION – SERVICES GENERAUX</a:t>
            </a:r>
            <a:endParaRPr lang="fr-FR" sz="3400" dirty="0"/>
          </a:p>
        </p:txBody>
      </p:sp>
      <p:graphicFrame>
        <p:nvGraphicFramePr>
          <p:cNvPr id="3" name="Objet 2">
            <a:extLst>
              <a:ext uri="{FF2B5EF4-FFF2-40B4-BE49-F238E27FC236}">
                <a16:creationId xmlns:a16="http://schemas.microsoft.com/office/drawing/2014/main" id="{20A46007-0CEA-48E6-825F-305F013E46F6}"/>
              </a:ext>
            </a:extLst>
          </p:cNvPr>
          <p:cNvGraphicFramePr>
            <a:graphicFrameLocks noChangeAspect="1"/>
          </p:cNvGraphicFramePr>
          <p:nvPr>
            <p:extLst>
              <p:ext uri="{D42A27DB-BD31-4B8C-83A1-F6EECF244321}">
                <p14:modId xmlns:p14="http://schemas.microsoft.com/office/powerpoint/2010/main" val="228435182"/>
              </p:ext>
            </p:extLst>
          </p:nvPr>
        </p:nvGraphicFramePr>
        <p:xfrm>
          <a:off x="700452" y="2112885"/>
          <a:ext cx="10653347" cy="3222595"/>
        </p:xfrm>
        <a:graphic>
          <a:graphicData uri="http://schemas.openxmlformats.org/presentationml/2006/ole">
            <mc:AlternateContent xmlns:mc="http://schemas.openxmlformats.org/markup-compatibility/2006">
              <mc:Choice xmlns:v="urn:schemas-microsoft-com:vml" Requires="v">
                <p:oleObj spid="_x0000_s10256" name="Worksheet" r:id="rId4" imgW="8667685" imgH="2067033" progId="Excel.Sheet.12">
                  <p:embed/>
                </p:oleObj>
              </mc:Choice>
              <mc:Fallback>
                <p:oleObj name="Worksheet" r:id="rId4" imgW="8667685" imgH="2067033" progId="Excel.Sheet.12">
                  <p:embed/>
                  <p:pic>
                    <p:nvPicPr>
                      <p:cNvPr id="0" name=""/>
                      <p:cNvPicPr/>
                      <p:nvPr/>
                    </p:nvPicPr>
                    <p:blipFill>
                      <a:blip r:embed="rId5"/>
                      <a:stretch>
                        <a:fillRect/>
                      </a:stretch>
                    </p:blipFill>
                    <p:spPr>
                      <a:xfrm>
                        <a:off x="700452" y="2112885"/>
                        <a:ext cx="10653347" cy="3222595"/>
                      </a:xfrm>
                      <a:prstGeom prst="rect">
                        <a:avLst/>
                      </a:prstGeom>
                    </p:spPr>
                  </p:pic>
                </p:oleObj>
              </mc:Fallback>
            </mc:AlternateContent>
          </a:graphicData>
        </a:graphic>
      </p:graphicFrame>
      <p:sp>
        <p:nvSpPr>
          <p:cNvPr id="7" name="Flèche droite 1">
            <a:hlinkClick r:id="rId6" action="ppaction://hlinksldjump"/>
            <a:extLst>
              <a:ext uri="{FF2B5EF4-FFF2-40B4-BE49-F238E27FC236}">
                <a16:creationId xmlns:a16="http://schemas.microsoft.com/office/drawing/2014/main" id="{2A84D992-15EC-4FE5-8663-64C864F5B9D8}"/>
              </a:ext>
            </a:extLst>
          </p:cNvPr>
          <p:cNvSpPr/>
          <p:nvPr/>
        </p:nvSpPr>
        <p:spPr>
          <a:xfrm>
            <a:off x="11423468" y="5069029"/>
            <a:ext cx="615954" cy="176022"/>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annexe</a:t>
            </a:r>
          </a:p>
        </p:txBody>
      </p:sp>
    </p:spTree>
    <p:extLst>
      <p:ext uri="{BB962C8B-B14F-4D97-AF65-F5344CB8AC3E}">
        <p14:creationId xmlns:p14="http://schemas.microsoft.com/office/powerpoint/2010/main" val="2319251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A6F91F7-42B0-450D-B2CB-9C13EFD54D85}"/>
              </a:ext>
            </a:extLst>
          </p:cNvPr>
          <p:cNvSpPr>
            <a:spLocks noGrp="1"/>
          </p:cNvSpPr>
          <p:nvPr>
            <p:ph type="ftr" sz="quarter" idx="11"/>
          </p:nvPr>
        </p:nvSpPr>
        <p:spPr>
          <a:xfrm>
            <a:off x="2205656" y="6454003"/>
            <a:ext cx="6514672" cy="249932"/>
          </a:xfrm>
        </p:spPr>
        <p:txBody>
          <a:bodyPr/>
          <a:lstStyle/>
          <a:p>
            <a:r>
              <a:rPr lang="fr-FR" b="1">
                <a:solidFill>
                  <a:schemeClr val="tx1"/>
                </a:solidFill>
              </a:rPr>
              <a:t>VILLE DE LENTILLY - CONSEIL MUNICIPAL DU 31 MARS 2021 - CA 2020 - BP 2021</a:t>
            </a:r>
            <a:endParaRPr lang="fr-FR" b="1" dirty="0">
              <a:solidFill>
                <a:schemeClr val="tx1"/>
              </a:solidFill>
            </a:endParaRPr>
          </a:p>
        </p:txBody>
      </p:sp>
      <p:sp>
        <p:nvSpPr>
          <p:cNvPr id="5" name="Espace réservé du numéro de diapositive 4">
            <a:extLst>
              <a:ext uri="{FF2B5EF4-FFF2-40B4-BE49-F238E27FC236}">
                <a16:creationId xmlns:a16="http://schemas.microsoft.com/office/drawing/2014/main" id="{BBF55909-F21C-4AEE-8F4F-0EF8C4FF17C5}"/>
              </a:ext>
            </a:extLst>
          </p:cNvPr>
          <p:cNvSpPr>
            <a:spLocks noGrp="1"/>
          </p:cNvSpPr>
          <p:nvPr>
            <p:ph type="sldNum" sz="quarter" idx="12"/>
          </p:nvPr>
        </p:nvSpPr>
        <p:spPr/>
        <p:txBody>
          <a:bodyPr/>
          <a:lstStyle/>
          <a:p>
            <a:fld id="{DF5659F9-612D-4A5E-A057-854B90781FF4}" type="slidenum">
              <a:rPr lang="fr-FR" smtClean="0"/>
              <a:t>42</a:t>
            </a:fld>
            <a:endParaRPr lang="fr-FR"/>
          </a:p>
        </p:txBody>
      </p:sp>
      <p:pic>
        <p:nvPicPr>
          <p:cNvPr id="6" name="Image 5">
            <a:extLst>
              <a:ext uri="{FF2B5EF4-FFF2-40B4-BE49-F238E27FC236}">
                <a16:creationId xmlns:a16="http://schemas.microsoft.com/office/drawing/2014/main" id="{73CAD9A6-DD9E-4AEA-9896-5DCB1DFF687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088" y="6183016"/>
            <a:ext cx="456087" cy="611399"/>
          </a:xfrm>
          <a:prstGeom prst="rect">
            <a:avLst/>
          </a:prstGeom>
        </p:spPr>
      </p:pic>
      <p:sp>
        <p:nvSpPr>
          <p:cNvPr id="8" name="Titre 1">
            <a:extLst>
              <a:ext uri="{FF2B5EF4-FFF2-40B4-BE49-F238E27FC236}">
                <a16:creationId xmlns:a16="http://schemas.microsoft.com/office/drawing/2014/main" id="{4D43F650-AA31-4B51-A868-A66D373DDD28}"/>
              </a:ext>
            </a:extLst>
          </p:cNvPr>
          <p:cNvSpPr>
            <a:spLocks noGrp="1"/>
          </p:cNvSpPr>
          <p:nvPr>
            <p:ph type="title"/>
          </p:nvPr>
        </p:nvSpPr>
        <p:spPr>
          <a:xfrm>
            <a:off x="629175" y="592743"/>
            <a:ext cx="11212305" cy="998313"/>
          </a:xfrm>
          <a:solidFill>
            <a:schemeClr val="bg1"/>
          </a:solidFill>
          <a:ln w="28575">
            <a:solidFill>
              <a:schemeClr val="tx1"/>
            </a:solidFill>
          </a:ln>
          <a:effectLst>
            <a:glow rad="101600">
              <a:schemeClr val="accent1">
                <a:satMod val="175000"/>
                <a:alpha val="40000"/>
              </a:schemeClr>
            </a:glow>
          </a:effectLst>
        </p:spPr>
        <p:txBody>
          <a:bodyPr anchor="ctr">
            <a:normAutofit/>
          </a:bodyPr>
          <a:lstStyle/>
          <a:p>
            <a:pPr algn="ctr"/>
            <a:r>
              <a:rPr lang="fr-FR" sz="3600" b="1" dirty="0">
                <a:solidFill>
                  <a:srgbClr val="000000"/>
                </a:solidFill>
                <a:latin typeface="Calibri" panose="020F0502020204030204" pitchFamily="34" charset="0"/>
              </a:rPr>
              <a:t>BP 2021 – INFORMATIQUE – MATERIELS – DIVERS</a:t>
            </a:r>
            <a:endParaRPr lang="fr-FR" sz="3400" dirty="0"/>
          </a:p>
        </p:txBody>
      </p:sp>
      <p:graphicFrame>
        <p:nvGraphicFramePr>
          <p:cNvPr id="3" name="Objet 2">
            <a:extLst>
              <a:ext uri="{FF2B5EF4-FFF2-40B4-BE49-F238E27FC236}">
                <a16:creationId xmlns:a16="http://schemas.microsoft.com/office/drawing/2014/main" id="{B4AE6A5D-40B5-4BA5-9FAD-34033A83F0B4}"/>
              </a:ext>
            </a:extLst>
          </p:cNvPr>
          <p:cNvGraphicFramePr>
            <a:graphicFrameLocks noChangeAspect="1"/>
          </p:cNvGraphicFramePr>
          <p:nvPr>
            <p:extLst>
              <p:ext uri="{D42A27DB-BD31-4B8C-83A1-F6EECF244321}">
                <p14:modId xmlns:p14="http://schemas.microsoft.com/office/powerpoint/2010/main" val="2842605079"/>
              </p:ext>
            </p:extLst>
          </p:nvPr>
        </p:nvGraphicFramePr>
        <p:xfrm>
          <a:off x="629175" y="1974117"/>
          <a:ext cx="10997554" cy="3901520"/>
        </p:xfrm>
        <a:graphic>
          <a:graphicData uri="http://schemas.openxmlformats.org/presentationml/2006/ole">
            <mc:AlternateContent xmlns:mc="http://schemas.openxmlformats.org/markup-compatibility/2006">
              <mc:Choice xmlns:v="urn:schemas-microsoft-com:vml" Requires="v">
                <p:oleObj spid="_x0000_s11280" name="Worksheet" r:id="rId4" imgW="8667685" imgH="2886209" progId="Excel.Sheet.12">
                  <p:embed/>
                </p:oleObj>
              </mc:Choice>
              <mc:Fallback>
                <p:oleObj name="Worksheet" r:id="rId4" imgW="8667685" imgH="2886209" progId="Excel.Sheet.12">
                  <p:embed/>
                  <p:pic>
                    <p:nvPicPr>
                      <p:cNvPr id="0" name=""/>
                      <p:cNvPicPr/>
                      <p:nvPr/>
                    </p:nvPicPr>
                    <p:blipFill>
                      <a:blip r:embed="rId5"/>
                      <a:stretch>
                        <a:fillRect/>
                      </a:stretch>
                    </p:blipFill>
                    <p:spPr>
                      <a:xfrm>
                        <a:off x="629175" y="1974117"/>
                        <a:ext cx="10997554" cy="3901520"/>
                      </a:xfrm>
                      <a:prstGeom prst="rect">
                        <a:avLst/>
                      </a:prstGeom>
                    </p:spPr>
                  </p:pic>
                </p:oleObj>
              </mc:Fallback>
            </mc:AlternateContent>
          </a:graphicData>
        </a:graphic>
      </p:graphicFrame>
      <p:sp>
        <p:nvSpPr>
          <p:cNvPr id="9" name="Flèche droite 1">
            <a:hlinkClick r:id="rId6" action="ppaction://hlinksldjump"/>
            <a:extLst>
              <a:ext uri="{FF2B5EF4-FFF2-40B4-BE49-F238E27FC236}">
                <a16:creationId xmlns:a16="http://schemas.microsoft.com/office/drawing/2014/main" id="{3F6869FB-296B-4937-9BE8-1717B4708738}"/>
              </a:ext>
            </a:extLst>
          </p:cNvPr>
          <p:cNvSpPr/>
          <p:nvPr/>
        </p:nvSpPr>
        <p:spPr>
          <a:xfrm>
            <a:off x="11533503" y="5875637"/>
            <a:ext cx="615954" cy="176022"/>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annexe</a:t>
            </a:r>
          </a:p>
        </p:txBody>
      </p:sp>
    </p:spTree>
    <p:extLst>
      <p:ext uri="{BB962C8B-B14F-4D97-AF65-F5344CB8AC3E}">
        <p14:creationId xmlns:p14="http://schemas.microsoft.com/office/powerpoint/2010/main" val="2578631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906722"/>
          </a:xfrm>
        </p:spPr>
        <p:txBody>
          <a:bodyPr/>
          <a:lstStyle/>
          <a:p>
            <a:r>
              <a:rPr lang="fr-FR" b="1" dirty="0" smtClean="0">
                <a:solidFill>
                  <a:srgbClr val="0070C0"/>
                </a:solidFill>
              </a:rPr>
              <a:t>Plan de relance numérique</a:t>
            </a:r>
            <a:endParaRPr lang="fr-FR" b="1" dirty="0">
              <a:solidFill>
                <a:srgbClr val="0070C0"/>
              </a:solidFill>
            </a:endParaRPr>
          </a:p>
        </p:txBody>
      </p:sp>
      <p:sp>
        <p:nvSpPr>
          <p:cNvPr id="3" name="Espace réservé du contenu 2"/>
          <p:cNvSpPr>
            <a:spLocks noGrp="1"/>
          </p:cNvSpPr>
          <p:nvPr>
            <p:ph idx="1"/>
          </p:nvPr>
        </p:nvSpPr>
        <p:spPr>
          <a:xfrm>
            <a:off x="838200" y="1271848"/>
            <a:ext cx="10515600" cy="5084502"/>
          </a:xfrm>
        </p:spPr>
        <p:txBody>
          <a:bodyPr>
            <a:normAutofit lnSpcReduction="10000"/>
          </a:bodyPr>
          <a:lstStyle/>
          <a:p>
            <a:r>
              <a:rPr lang="fr-FR" dirty="0" smtClean="0"/>
              <a:t>Instauration d’un plan de relance dédié au numérique dans les écoles</a:t>
            </a:r>
          </a:p>
          <a:p>
            <a:r>
              <a:rPr lang="fr-FR" dirty="0" smtClean="0"/>
              <a:t>Conditions d’octroi</a:t>
            </a:r>
          </a:p>
          <a:p>
            <a:pPr lvl="1"/>
            <a:r>
              <a:rPr lang="fr-FR" dirty="0" smtClean="0"/>
              <a:t>Pour le matériel : dépense plafonnée à 3 500 € par classe avec une subvention à hauteur de 70 € (soit 2 450 €). La commune pourrait prétendre à une subvention de 36 760 € maximum (2 450 x 15 classes)</a:t>
            </a:r>
          </a:p>
          <a:p>
            <a:pPr lvl="1"/>
            <a:r>
              <a:rPr lang="fr-FR" dirty="0" smtClean="0"/>
              <a:t>Pour les ressources numériques : participation de 50 % avec un maximum de 20 €/élève sur 2 ans. La commune pourrait prétendre à 7 140 € (20 x 357 élèves)</a:t>
            </a:r>
          </a:p>
          <a:p>
            <a:pPr lvl="1"/>
            <a:r>
              <a:rPr lang="fr-FR" dirty="0" smtClean="0"/>
              <a:t>Acompte de 30 % à la signature de la convention, le solde sur présentation de factures acquittées</a:t>
            </a:r>
          </a:p>
          <a:p>
            <a:r>
              <a:rPr lang="fr-FR" dirty="0" smtClean="0"/>
              <a:t>Projet retenu : 2 chariots mobiles de 15 PC avec pack office de base</a:t>
            </a:r>
          </a:p>
          <a:p>
            <a:r>
              <a:rPr lang="fr-FR" b="1" dirty="0" smtClean="0"/>
              <a:t>Il est demandé aux Conseillers de bien vouloir autoriser madame le Maire à signer la convention à intervenir</a:t>
            </a:r>
            <a:r>
              <a:rPr lang="fr-FR" dirty="0" smtClean="0"/>
              <a:t>.</a:t>
            </a:r>
          </a:p>
          <a:p>
            <a:endParaRPr lang="fr-FR" dirty="0" smtClean="0"/>
          </a:p>
        </p:txBody>
      </p:sp>
      <p:sp>
        <p:nvSpPr>
          <p:cNvPr id="5" name="Espace réservé du numéro de diapositive 4"/>
          <p:cNvSpPr>
            <a:spLocks noGrp="1"/>
          </p:cNvSpPr>
          <p:nvPr>
            <p:ph type="sldNum" sz="quarter" idx="12"/>
          </p:nvPr>
        </p:nvSpPr>
        <p:spPr/>
        <p:txBody>
          <a:bodyPr/>
          <a:lstStyle/>
          <a:p>
            <a:fld id="{DF5659F9-612D-4A5E-A057-854B90781FF4}" type="slidenum">
              <a:rPr lang="fr-FR" smtClean="0"/>
              <a:t>43</a:t>
            </a:fld>
            <a:endParaRPr lang="fr-FR"/>
          </a:p>
        </p:txBody>
      </p:sp>
    </p:spTree>
    <p:extLst>
      <p:ext uri="{BB962C8B-B14F-4D97-AF65-F5344CB8AC3E}">
        <p14:creationId xmlns:p14="http://schemas.microsoft.com/office/powerpoint/2010/main" val="5909890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906722"/>
          </a:xfrm>
        </p:spPr>
        <p:txBody>
          <a:bodyPr>
            <a:normAutofit fontScale="90000"/>
          </a:bodyPr>
          <a:lstStyle/>
          <a:p>
            <a:r>
              <a:rPr lang="fr-FR" b="1" dirty="0" smtClean="0">
                <a:solidFill>
                  <a:srgbClr val="0070C0"/>
                </a:solidFill>
              </a:rPr>
              <a:t>Actualisation de l’amortissement des immobilisations</a:t>
            </a:r>
            <a:endParaRPr lang="fr-FR" b="1" dirty="0">
              <a:solidFill>
                <a:srgbClr val="0070C0"/>
              </a:solidFill>
            </a:endParaRPr>
          </a:p>
        </p:txBody>
      </p:sp>
      <p:sp>
        <p:nvSpPr>
          <p:cNvPr id="3" name="Espace réservé du contenu 2"/>
          <p:cNvSpPr>
            <a:spLocks noGrp="1"/>
          </p:cNvSpPr>
          <p:nvPr>
            <p:ph idx="1"/>
          </p:nvPr>
        </p:nvSpPr>
        <p:spPr>
          <a:xfrm>
            <a:off x="838200" y="1454410"/>
            <a:ext cx="10515600" cy="5084502"/>
          </a:xfrm>
        </p:spPr>
        <p:txBody>
          <a:bodyPr>
            <a:normAutofit/>
          </a:bodyPr>
          <a:lstStyle/>
          <a:p>
            <a:r>
              <a:rPr lang="fr-FR" dirty="0" smtClean="0"/>
              <a:t>Obligation pour les communes de + 3500 habitants d’amortir la plupart des biens acquis</a:t>
            </a:r>
          </a:p>
          <a:p>
            <a:r>
              <a:rPr lang="fr-FR" dirty="0" smtClean="0"/>
              <a:t>Une délibération a été prises en juin 2011 mais ne prévoyait pas l’amortissement des comptes 202, 2031 et 2033.</a:t>
            </a:r>
          </a:p>
          <a:p>
            <a:endParaRPr lang="fr-FR" dirty="0" smtClean="0"/>
          </a:p>
          <a:p>
            <a:endParaRPr lang="fr-FR" dirty="0" smtClean="0"/>
          </a:p>
          <a:p>
            <a:endParaRPr lang="fr-FR" dirty="0"/>
          </a:p>
          <a:p>
            <a:r>
              <a:rPr lang="fr-FR" b="1" dirty="0" smtClean="0"/>
              <a:t>Il est demandé aux Conseillers d’abroger la délibération D11-57 et de bien vouloir adopter le tableau d’amortissement des biens acquis en investissement</a:t>
            </a:r>
          </a:p>
        </p:txBody>
      </p:sp>
      <p:sp>
        <p:nvSpPr>
          <p:cNvPr id="5" name="Espace réservé du numéro de diapositive 4"/>
          <p:cNvSpPr>
            <a:spLocks noGrp="1"/>
          </p:cNvSpPr>
          <p:nvPr>
            <p:ph type="sldNum" sz="quarter" idx="12"/>
          </p:nvPr>
        </p:nvSpPr>
        <p:spPr/>
        <p:txBody>
          <a:bodyPr/>
          <a:lstStyle/>
          <a:p>
            <a:fld id="{DF5659F9-612D-4A5E-A057-854B90781FF4}" type="slidenum">
              <a:rPr lang="fr-FR" smtClean="0"/>
              <a:t>44</a:t>
            </a:fld>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2148463540"/>
              </p:ext>
            </p:extLst>
          </p:nvPr>
        </p:nvGraphicFramePr>
        <p:xfrm>
          <a:off x="1371599" y="3303558"/>
          <a:ext cx="8196349" cy="1268442"/>
        </p:xfrm>
        <a:graphic>
          <a:graphicData uri="http://schemas.openxmlformats.org/drawingml/2006/table">
            <a:tbl>
              <a:tblPr firstRow="1" firstCol="1" lastRow="1" lastCol="1" bandRow="1" bandCol="1">
                <a:tableStyleId>{5C22544A-7EE6-4342-B048-85BDC9FD1C3A}</a:tableStyleId>
              </a:tblPr>
              <a:tblGrid>
                <a:gridCol w="1741223">
                  <a:extLst>
                    <a:ext uri="{9D8B030D-6E8A-4147-A177-3AD203B41FA5}">
                      <a16:colId xmlns:a16="http://schemas.microsoft.com/office/drawing/2014/main" val="2198453218"/>
                    </a:ext>
                  </a:extLst>
                </a:gridCol>
                <a:gridCol w="4773973">
                  <a:extLst>
                    <a:ext uri="{9D8B030D-6E8A-4147-A177-3AD203B41FA5}">
                      <a16:colId xmlns:a16="http://schemas.microsoft.com/office/drawing/2014/main" val="3828367159"/>
                    </a:ext>
                  </a:extLst>
                </a:gridCol>
                <a:gridCol w="1681153">
                  <a:extLst>
                    <a:ext uri="{9D8B030D-6E8A-4147-A177-3AD203B41FA5}">
                      <a16:colId xmlns:a16="http://schemas.microsoft.com/office/drawing/2014/main" val="843139092"/>
                    </a:ext>
                  </a:extLst>
                </a:gridCol>
              </a:tblGrid>
              <a:tr h="478208">
                <a:tc>
                  <a:txBody>
                    <a:bodyPr/>
                    <a:lstStyle/>
                    <a:p>
                      <a:pPr marL="95250" algn="ctr">
                        <a:lnSpc>
                          <a:spcPts val="1025"/>
                        </a:lnSpc>
                        <a:spcBef>
                          <a:spcPts val="25"/>
                        </a:spcBef>
                        <a:spcAft>
                          <a:spcPts val="0"/>
                        </a:spcAft>
                      </a:pPr>
                      <a:endParaRPr lang="fr-FR" sz="1600" dirty="0" smtClean="0">
                        <a:effectLst/>
                      </a:endParaRPr>
                    </a:p>
                    <a:p>
                      <a:pPr marL="95250" algn="ctr">
                        <a:lnSpc>
                          <a:spcPts val="1025"/>
                        </a:lnSpc>
                        <a:spcBef>
                          <a:spcPts val="25"/>
                        </a:spcBef>
                        <a:spcAft>
                          <a:spcPts val="0"/>
                        </a:spcAft>
                      </a:pPr>
                      <a:r>
                        <a:rPr lang="fr-FR" sz="1600" dirty="0" smtClean="0">
                          <a:effectLst/>
                        </a:rPr>
                        <a:t>202</a:t>
                      </a:r>
                      <a:endParaRPr lang="fr-FR" sz="1600" dirty="0">
                        <a:effectLst/>
                        <a:latin typeface="Arial" panose="020B0604020202020204" pitchFamily="34" charset="0"/>
                        <a:ea typeface="Times New Roman" panose="02020603050405020304" pitchFamily="18" charset="0"/>
                      </a:endParaRPr>
                    </a:p>
                  </a:txBody>
                  <a:tcPr marL="0" marR="0" marT="0" marB="0"/>
                </a:tc>
                <a:tc>
                  <a:txBody>
                    <a:bodyPr/>
                    <a:lstStyle/>
                    <a:p>
                      <a:pPr marL="95250" algn="just">
                        <a:lnSpc>
                          <a:spcPts val="1025"/>
                        </a:lnSpc>
                        <a:spcBef>
                          <a:spcPts val="25"/>
                        </a:spcBef>
                        <a:spcAft>
                          <a:spcPts val="0"/>
                        </a:spcAft>
                      </a:pPr>
                      <a:endParaRPr lang="fr-FR" sz="1600" dirty="0" smtClean="0">
                        <a:effectLst/>
                      </a:endParaRPr>
                    </a:p>
                    <a:p>
                      <a:pPr marL="95250" algn="just">
                        <a:lnSpc>
                          <a:spcPts val="1025"/>
                        </a:lnSpc>
                        <a:spcBef>
                          <a:spcPts val="25"/>
                        </a:spcBef>
                        <a:spcAft>
                          <a:spcPts val="0"/>
                        </a:spcAft>
                      </a:pPr>
                      <a:r>
                        <a:rPr lang="fr-FR" sz="1600" dirty="0" smtClean="0">
                          <a:effectLst/>
                        </a:rPr>
                        <a:t>Frais </a:t>
                      </a:r>
                      <a:r>
                        <a:rPr lang="fr-FR" sz="1600" dirty="0">
                          <a:effectLst/>
                        </a:rPr>
                        <a:t>de réalisation de documents d’urbanisme et numérisation de cadastre</a:t>
                      </a:r>
                      <a:endParaRPr lang="fr-FR" sz="1600" dirty="0">
                        <a:effectLst/>
                        <a:latin typeface="Arial" panose="020B0604020202020204" pitchFamily="34" charset="0"/>
                        <a:ea typeface="Times New Roman" panose="02020603050405020304" pitchFamily="18" charset="0"/>
                      </a:endParaRPr>
                    </a:p>
                  </a:txBody>
                  <a:tcPr marL="0" marR="0" marT="0" marB="0"/>
                </a:tc>
                <a:tc>
                  <a:txBody>
                    <a:bodyPr/>
                    <a:lstStyle/>
                    <a:p>
                      <a:pPr marL="95250" algn="ctr">
                        <a:lnSpc>
                          <a:spcPts val="1025"/>
                        </a:lnSpc>
                        <a:spcBef>
                          <a:spcPts val="25"/>
                        </a:spcBef>
                        <a:spcAft>
                          <a:spcPts val="0"/>
                        </a:spcAft>
                      </a:pPr>
                      <a:endParaRPr lang="fr-FR" sz="1600" dirty="0" smtClean="0">
                        <a:effectLst/>
                      </a:endParaRPr>
                    </a:p>
                    <a:p>
                      <a:pPr marL="95250" algn="ctr">
                        <a:lnSpc>
                          <a:spcPts val="1025"/>
                        </a:lnSpc>
                        <a:spcBef>
                          <a:spcPts val="25"/>
                        </a:spcBef>
                        <a:spcAft>
                          <a:spcPts val="0"/>
                        </a:spcAft>
                      </a:pPr>
                      <a:r>
                        <a:rPr lang="fr-FR" sz="1600" dirty="0" smtClean="0">
                          <a:effectLst/>
                        </a:rPr>
                        <a:t>2 </a:t>
                      </a:r>
                      <a:r>
                        <a:rPr lang="fr-FR" sz="1600" dirty="0">
                          <a:effectLst/>
                        </a:rPr>
                        <a:t>ans</a:t>
                      </a:r>
                      <a:endParaRPr lang="fr-FR" sz="1600" dirty="0">
                        <a:effectLst/>
                        <a:latin typeface="Arial" panose="020B0604020202020204" pitchFamily="34" charset="0"/>
                        <a:ea typeface="Times New Roman" panose="02020603050405020304" pitchFamily="18" charset="0"/>
                      </a:endParaRPr>
                    </a:p>
                  </a:txBody>
                  <a:tcPr marL="0" marR="0" marT="0" marB="0"/>
                </a:tc>
                <a:extLst>
                  <a:ext uri="{0D108BD9-81ED-4DB2-BD59-A6C34878D82A}">
                    <a16:rowId xmlns:a16="http://schemas.microsoft.com/office/drawing/2014/main" val="3397912878"/>
                  </a:ext>
                </a:extLst>
              </a:tr>
              <a:tr h="395117">
                <a:tc>
                  <a:txBody>
                    <a:bodyPr/>
                    <a:lstStyle/>
                    <a:p>
                      <a:pPr marL="95250" algn="ctr">
                        <a:lnSpc>
                          <a:spcPts val="1025"/>
                        </a:lnSpc>
                        <a:spcBef>
                          <a:spcPts val="25"/>
                        </a:spcBef>
                        <a:spcAft>
                          <a:spcPts val="0"/>
                        </a:spcAft>
                      </a:pPr>
                      <a:endParaRPr lang="fr-FR" sz="1600" dirty="0" smtClean="0">
                        <a:effectLst/>
                      </a:endParaRPr>
                    </a:p>
                    <a:p>
                      <a:pPr marL="95250" algn="ctr">
                        <a:lnSpc>
                          <a:spcPts val="1025"/>
                        </a:lnSpc>
                        <a:spcBef>
                          <a:spcPts val="25"/>
                        </a:spcBef>
                        <a:spcAft>
                          <a:spcPts val="0"/>
                        </a:spcAft>
                      </a:pPr>
                      <a:r>
                        <a:rPr lang="fr-FR" sz="1600" dirty="0" smtClean="0">
                          <a:effectLst/>
                        </a:rPr>
                        <a:t>2031</a:t>
                      </a:r>
                      <a:endParaRPr lang="fr-FR" sz="1600" dirty="0">
                        <a:effectLst/>
                        <a:latin typeface="Arial" panose="020B0604020202020204" pitchFamily="34" charset="0"/>
                        <a:ea typeface="Times New Roman" panose="02020603050405020304" pitchFamily="18" charset="0"/>
                      </a:endParaRPr>
                    </a:p>
                  </a:txBody>
                  <a:tcPr marL="0" marR="0" marT="0" marB="0"/>
                </a:tc>
                <a:tc>
                  <a:txBody>
                    <a:bodyPr/>
                    <a:lstStyle/>
                    <a:p>
                      <a:pPr marL="95250" algn="just">
                        <a:lnSpc>
                          <a:spcPts val="1025"/>
                        </a:lnSpc>
                        <a:spcBef>
                          <a:spcPts val="25"/>
                        </a:spcBef>
                        <a:spcAft>
                          <a:spcPts val="0"/>
                        </a:spcAft>
                      </a:pPr>
                      <a:endParaRPr lang="fr-FR" sz="1600" dirty="0" smtClean="0">
                        <a:effectLst/>
                      </a:endParaRPr>
                    </a:p>
                    <a:p>
                      <a:pPr marL="95250" algn="just">
                        <a:lnSpc>
                          <a:spcPts val="1025"/>
                        </a:lnSpc>
                        <a:spcBef>
                          <a:spcPts val="25"/>
                        </a:spcBef>
                        <a:spcAft>
                          <a:spcPts val="0"/>
                        </a:spcAft>
                      </a:pPr>
                      <a:r>
                        <a:rPr lang="fr-FR" sz="1600" dirty="0" smtClean="0">
                          <a:effectLst/>
                        </a:rPr>
                        <a:t>Frais </a:t>
                      </a:r>
                      <a:r>
                        <a:rPr lang="fr-FR" sz="1600" dirty="0">
                          <a:effectLst/>
                        </a:rPr>
                        <a:t>d’études</a:t>
                      </a:r>
                      <a:endParaRPr lang="fr-FR" sz="1600" dirty="0">
                        <a:effectLst/>
                        <a:latin typeface="Arial" panose="020B0604020202020204" pitchFamily="34" charset="0"/>
                        <a:ea typeface="Times New Roman" panose="02020603050405020304" pitchFamily="18" charset="0"/>
                      </a:endParaRPr>
                    </a:p>
                  </a:txBody>
                  <a:tcPr marL="0" marR="0" marT="0" marB="0"/>
                </a:tc>
                <a:tc>
                  <a:txBody>
                    <a:bodyPr/>
                    <a:lstStyle/>
                    <a:p>
                      <a:pPr marL="95250" algn="ctr">
                        <a:lnSpc>
                          <a:spcPts val="1025"/>
                        </a:lnSpc>
                        <a:spcBef>
                          <a:spcPts val="25"/>
                        </a:spcBef>
                        <a:spcAft>
                          <a:spcPts val="0"/>
                        </a:spcAft>
                      </a:pPr>
                      <a:endParaRPr lang="fr-FR" sz="1600" dirty="0" smtClean="0">
                        <a:effectLst/>
                      </a:endParaRPr>
                    </a:p>
                    <a:p>
                      <a:pPr marL="95250" algn="ctr">
                        <a:lnSpc>
                          <a:spcPts val="1025"/>
                        </a:lnSpc>
                        <a:spcBef>
                          <a:spcPts val="25"/>
                        </a:spcBef>
                        <a:spcAft>
                          <a:spcPts val="0"/>
                        </a:spcAft>
                      </a:pPr>
                      <a:r>
                        <a:rPr lang="fr-FR" sz="1600" dirty="0" smtClean="0">
                          <a:effectLst/>
                        </a:rPr>
                        <a:t>2 </a:t>
                      </a:r>
                      <a:r>
                        <a:rPr lang="fr-FR" sz="1600" dirty="0">
                          <a:effectLst/>
                        </a:rPr>
                        <a:t>ans</a:t>
                      </a:r>
                      <a:endParaRPr lang="fr-FR" sz="1600" dirty="0">
                        <a:effectLst/>
                        <a:latin typeface="Arial" panose="020B0604020202020204" pitchFamily="34" charset="0"/>
                        <a:ea typeface="Times New Roman" panose="02020603050405020304" pitchFamily="18" charset="0"/>
                      </a:endParaRPr>
                    </a:p>
                  </a:txBody>
                  <a:tcPr marL="0" marR="0" marT="0" marB="0"/>
                </a:tc>
                <a:extLst>
                  <a:ext uri="{0D108BD9-81ED-4DB2-BD59-A6C34878D82A}">
                    <a16:rowId xmlns:a16="http://schemas.microsoft.com/office/drawing/2014/main" val="3157286040"/>
                  </a:ext>
                </a:extLst>
              </a:tr>
              <a:tr h="395117">
                <a:tc>
                  <a:txBody>
                    <a:bodyPr/>
                    <a:lstStyle/>
                    <a:p>
                      <a:pPr marL="95250" algn="ctr">
                        <a:lnSpc>
                          <a:spcPts val="1025"/>
                        </a:lnSpc>
                        <a:spcBef>
                          <a:spcPts val="25"/>
                        </a:spcBef>
                        <a:spcAft>
                          <a:spcPts val="0"/>
                        </a:spcAft>
                      </a:pPr>
                      <a:endParaRPr lang="fr-FR" sz="1600" dirty="0" smtClean="0">
                        <a:effectLst/>
                      </a:endParaRPr>
                    </a:p>
                    <a:p>
                      <a:pPr marL="95250" algn="ctr">
                        <a:lnSpc>
                          <a:spcPts val="1025"/>
                        </a:lnSpc>
                        <a:spcBef>
                          <a:spcPts val="25"/>
                        </a:spcBef>
                        <a:spcAft>
                          <a:spcPts val="0"/>
                        </a:spcAft>
                      </a:pPr>
                      <a:r>
                        <a:rPr lang="fr-FR" sz="1600" dirty="0" smtClean="0">
                          <a:effectLst/>
                        </a:rPr>
                        <a:t>2033</a:t>
                      </a:r>
                      <a:endParaRPr lang="fr-FR" sz="1600" dirty="0">
                        <a:effectLst/>
                        <a:latin typeface="Arial" panose="020B0604020202020204" pitchFamily="34" charset="0"/>
                        <a:ea typeface="Times New Roman" panose="02020603050405020304" pitchFamily="18" charset="0"/>
                      </a:endParaRPr>
                    </a:p>
                  </a:txBody>
                  <a:tcPr marL="0" marR="0" marT="0" marB="0"/>
                </a:tc>
                <a:tc>
                  <a:txBody>
                    <a:bodyPr/>
                    <a:lstStyle/>
                    <a:p>
                      <a:pPr marL="95250" algn="just">
                        <a:lnSpc>
                          <a:spcPts val="1025"/>
                        </a:lnSpc>
                        <a:spcBef>
                          <a:spcPts val="25"/>
                        </a:spcBef>
                        <a:spcAft>
                          <a:spcPts val="0"/>
                        </a:spcAft>
                      </a:pPr>
                      <a:endParaRPr lang="fr-FR" sz="1600" dirty="0" smtClean="0">
                        <a:effectLst/>
                      </a:endParaRPr>
                    </a:p>
                    <a:p>
                      <a:pPr marL="95250" algn="just">
                        <a:lnSpc>
                          <a:spcPts val="1025"/>
                        </a:lnSpc>
                        <a:spcBef>
                          <a:spcPts val="25"/>
                        </a:spcBef>
                        <a:spcAft>
                          <a:spcPts val="0"/>
                        </a:spcAft>
                      </a:pPr>
                      <a:r>
                        <a:rPr lang="fr-FR" sz="1600" dirty="0" smtClean="0">
                          <a:effectLst/>
                        </a:rPr>
                        <a:t>Frais </a:t>
                      </a:r>
                      <a:r>
                        <a:rPr lang="fr-FR" sz="1600" dirty="0">
                          <a:effectLst/>
                        </a:rPr>
                        <a:t>d’insertion</a:t>
                      </a:r>
                      <a:endParaRPr lang="fr-FR" sz="1600" dirty="0">
                        <a:effectLst/>
                        <a:latin typeface="Arial" panose="020B0604020202020204" pitchFamily="34" charset="0"/>
                        <a:ea typeface="Times New Roman" panose="02020603050405020304" pitchFamily="18" charset="0"/>
                      </a:endParaRPr>
                    </a:p>
                  </a:txBody>
                  <a:tcPr marL="0" marR="0" marT="0" marB="0"/>
                </a:tc>
                <a:tc>
                  <a:txBody>
                    <a:bodyPr/>
                    <a:lstStyle/>
                    <a:p>
                      <a:pPr marL="95250" algn="ctr">
                        <a:lnSpc>
                          <a:spcPts val="1025"/>
                        </a:lnSpc>
                        <a:spcBef>
                          <a:spcPts val="25"/>
                        </a:spcBef>
                        <a:spcAft>
                          <a:spcPts val="0"/>
                        </a:spcAft>
                      </a:pPr>
                      <a:endParaRPr lang="fr-FR" sz="1600" dirty="0" smtClean="0">
                        <a:effectLst/>
                      </a:endParaRPr>
                    </a:p>
                    <a:p>
                      <a:pPr marL="95250" algn="ctr">
                        <a:lnSpc>
                          <a:spcPts val="1025"/>
                        </a:lnSpc>
                        <a:spcBef>
                          <a:spcPts val="25"/>
                        </a:spcBef>
                        <a:spcAft>
                          <a:spcPts val="0"/>
                        </a:spcAft>
                      </a:pPr>
                      <a:r>
                        <a:rPr lang="fr-FR" sz="1600" dirty="0" smtClean="0">
                          <a:effectLst/>
                        </a:rPr>
                        <a:t>2 </a:t>
                      </a:r>
                      <a:r>
                        <a:rPr lang="fr-FR" sz="1600" dirty="0">
                          <a:effectLst/>
                        </a:rPr>
                        <a:t>ans</a:t>
                      </a:r>
                      <a:endParaRPr lang="fr-FR" sz="1600" dirty="0">
                        <a:effectLst/>
                        <a:latin typeface="Arial" panose="020B0604020202020204" pitchFamily="34" charset="0"/>
                        <a:ea typeface="Times New Roman" panose="02020603050405020304" pitchFamily="18" charset="0"/>
                      </a:endParaRPr>
                    </a:p>
                  </a:txBody>
                  <a:tcPr marL="0" marR="0" marT="0" marB="0"/>
                </a:tc>
                <a:extLst>
                  <a:ext uri="{0D108BD9-81ED-4DB2-BD59-A6C34878D82A}">
                    <a16:rowId xmlns:a16="http://schemas.microsoft.com/office/drawing/2014/main" val="2701199059"/>
                  </a:ext>
                </a:extLst>
              </a:tr>
            </a:tbl>
          </a:graphicData>
        </a:graphic>
      </p:graphicFrame>
    </p:spTree>
    <p:extLst>
      <p:ext uri="{BB962C8B-B14F-4D97-AF65-F5344CB8AC3E}">
        <p14:creationId xmlns:p14="http://schemas.microsoft.com/office/powerpoint/2010/main" val="25846423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lvl="0"/>
            <a:r>
              <a:rPr lang="fr-FR" sz="4000" b="1" dirty="0">
                <a:solidFill>
                  <a:srgbClr val="0070C0"/>
                </a:solidFill>
              </a:rPr>
              <a:t>CCPA - Modification des statuts– Prise de compétence mobilité</a:t>
            </a:r>
            <a:br>
              <a:rPr lang="fr-FR" sz="4000" b="1" dirty="0">
                <a:solidFill>
                  <a:srgbClr val="0070C0"/>
                </a:solidFill>
              </a:rPr>
            </a:br>
            <a:endParaRPr lang="fr-FR" sz="4000" b="1" dirty="0">
              <a:solidFill>
                <a:srgbClr val="0070C0"/>
              </a:solidFill>
            </a:endParaRPr>
          </a:p>
        </p:txBody>
      </p:sp>
      <p:sp>
        <p:nvSpPr>
          <p:cNvPr id="3" name="Espace réservé du contenu 2"/>
          <p:cNvSpPr>
            <a:spLocks noGrp="1"/>
          </p:cNvSpPr>
          <p:nvPr>
            <p:ph idx="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DF5659F9-612D-4A5E-A057-854B90781FF4}" type="slidenum">
              <a:rPr lang="fr-FR" smtClean="0"/>
              <a:t>45</a:t>
            </a:fld>
            <a:endParaRPr lang="fr-FR"/>
          </a:p>
        </p:txBody>
      </p:sp>
    </p:spTree>
    <p:extLst>
      <p:ext uri="{BB962C8B-B14F-4D97-AF65-F5344CB8AC3E}">
        <p14:creationId xmlns:p14="http://schemas.microsoft.com/office/powerpoint/2010/main" val="4128000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410368"/>
            <a:ext cx="10515600" cy="1325563"/>
          </a:xfrm>
        </p:spPr>
        <p:txBody>
          <a:bodyPr>
            <a:noAutofit/>
          </a:bodyPr>
          <a:lstStyle/>
          <a:p>
            <a:pPr lvl="0"/>
            <a:r>
              <a:rPr lang="fr-FR" b="1" dirty="0">
                <a:solidFill>
                  <a:srgbClr val="0070C0"/>
                </a:solidFill>
              </a:rPr>
              <a:t>CCPA - Convention de groupement de commandes cadre pour l’année 2021</a:t>
            </a:r>
            <a:br>
              <a:rPr lang="fr-FR" b="1" dirty="0">
                <a:solidFill>
                  <a:srgbClr val="0070C0"/>
                </a:solidFill>
              </a:rPr>
            </a:br>
            <a:endParaRPr lang="fr-FR" b="1" dirty="0">
              <a:solidFill>
                <a:srgbClr val="0070C0"/>
              </a:solidFill>
            </a:endParaRPr>
          </a:p>
        </p:txBody>
      </p:sp>
      <p:sp>
        <p:nvSpPr>
          <p:cNvPr id="3" name="Espace réservé du contenu 2"/>
          <p:cNvSpPr>
            <a:spLocks noGrp="1"/>
          </p:cNvSpPr>
          <p:nvPr>
            <p:ph idx="1"/>
          </p:nvPr>
        </p:nvSpPr>
        <p:spPr>
          <a:xfrm>
            <a:off x="838200" y="1473693"/>
            <a:ext cx="10515600" cy="4703270"/>
          </a:xfrm>
        </p:spPr>
        <p:txBody>
          <a:bodyPr>
            <a:normAutofit/>
          </a:bodyPr>
          <a:lstStyle/>
          <a:p>
            <a:r>
              <a:rPr lang="fr-FR" dirty="0" smtClean="0"/>
              <a:t>Art. L2113-6 d Code de la commande publique : Possibilité aux acheteurs publics d’avoir recours à des groupements de commandes</a:t>
            </a:r>
          </a:p>
          <a:p>
            <a:r>
              <a:rPr lang="fr-FR" dirty="0" smtClean="0"/>
              <a:t>La Communauté de communes propose la signature d’une convention définissant les modalités de fonctionnement du groupement,</a:t>
            </a:r>
          </a:p>
          <a:p>
            <a:r>
              <a:rPr lang="fr-FR" dirty="0" smtClean="0"/>
              <a:t>La commune de Lentilly adhère au </a:t>
            </a:r>
            <a:r>
              <a:rPr lang="fr-FR" dirty="0"/>
              <a:t>groupement des prestations de contrôles réglementaires périodiques et de maintenance des équipements, à l’achat de fournitures administratives, de papier de reprographie, de matériels et logiciels informatiques, à la réalisation de travaux de signalisation horizontale et verticale.</a:t>
            </a:r>
          </a:p>
          <a:p>
            <a:r>
              <a:rPr lang="fr-FR" b="1" dirty="0" smtClean="0"/>
              <a:t>Il est demandé aux Conseillers de bien vouloir autoriser madame le Maire à signer la convention</a:t>
            </a:r>
            <a:endParaRPr lang="fr-FR" b="1" dirty="0"/>
          </a:p>
        </p:txBody>
      </p:sp>
      <p:sp>
        <p:nvSpPr>
          <p:cNvPr id="5" name="Espace réservé du numéro de diapositive 4"/>
          <p:cNvSpPr>
            <a:spLocks noGrp="1"/>
          </p:cNvSpPr>
          <p:nvPr>
            <p:ph type="sldNum" sz="quarter" idx="12"/>
          </p:nvPr>
        </p:nvSpPr>
        <p:spPr/>
        <p:txBody>
          <a:bodyPr/>
          <a:lstStyle/>
          <a:p>
            <a:fld id="{DF5659F9-612D-4A5E-A057-854B90781FF4}" type="slidenum">
              <a:rPr lang="fr-FR" smtClean="0"/>
              <a:t>46</a:t>
            </a:fld>
            <a:endParaRPr lang="fr-FR"/>
          </a:p>
        </p:txBody>
      </p:sp>
    </p:spTree>
    <p:extLst>
      <p:ext uri="{BB962C8B-B14F-4D97-AF65-F5344CB8AC3E}">
        <p14:creationId xmlns:p14="http://schemas.microsoft.com/office/powerpoint/2010/main" val="29299271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410368"/>
            <a:ext cx="10515600" cy="1325563"/>
          </a:xfrm>
        </p:spPr>
        <p:txBody>
          <a:bodyPr>
            <a:noAutofit/>
          </a:bodyPr>
          <a:lstStyle/>
          <a:p>
            <a:pPr lvl="0"/>
            <a:r>
              <a:rPr lang="fr-FR" b="1" dirty="0" smtClean="0">
                <a:solidFill>
                  <a:srgbClr val="0070C0"/>
                </a:solidFill>
              </a:rPr>
              <a:t>Création de postes</a:t>
            </a:r>
            <a:r>
              <a:rPr lang="fr-FR" b="1" dirty="0">
                <a:solidFill>
                  <a:srgbClr val="0070C0"/>
                </a:solidFill>
              </a:rPr>
              <a:t/>
            </a:r>
            <a:br>
              <a:rPr lang="fr-FR" b="1" dirty="0">
                <a:solidFill>
                  <a:srgbClr val="0070C0"/>
                </a:solidFill>
              </a:rPr>
            </a:br>
            <a:endParaRPr lang="fr-FR" b="1" dirty="0">
              <a:solidFill>
                <a:srgbClr val="0070C0"/>
              </a:solidFill>
            </a:endParaRPr>
          </a:p>
        </p:txBody>
      </p:sp>
      <p:sp>
        <p:nvSpPr>
          <p:cNvPr id="3" name="Espace réservé du contenu 2"/>
          <p:cNvSpPr>
            <a:spLocks noGrp="1"/>
          </p:cNvSpPr>
          <p:nvPr>
            <p:ph idx="1"/>
          </p:nvPr>
        </p:nvSpPr>
        <p:spPr>
          <a:xfrm>
            <a:off x="838200" y="1473693"/>
            <a:ext cx="10515600" cy="4703270"/>
          </a:xfrm>
        </p:spPr>
        <p:txBody>
          <a:bodyPr>
            <a:normAutofit/>
          </a:bodyPr>
          <a:lstStyle/>
          <a:p>
            <a:r>
              <a:rPr lang="fr-FR" dirty="0" smtClean="0"/>
              <a:t>Création d’un poste d’adjoint technique de 1</a:t>
            </a:r>
            <a:r>
              <a:rPr lang="fr-FR" baseline="30000" dirty="0" smtClean="0"/>
              <a:t>ère</a:t>
            </a:r>
            <a:r>
              <a:rPr lang="fr-FR" dirty="0" smtClean="0"/>
              <a:t> classe</a:t>
            </a:r>
          </a:p>
          <a:p>
            <a:endParaRPr lang="fr-FR" dirty="0"/>
          </a:p>
          <a:p>
            <a:endParaRPr lang="fr-FR" dirty="0" smtClean="0"/>
          </a:p>
          <a:p>
            <a:r>
              <a:rPr lang="fr-FR" dirty="0" smtClean="0"/>
              <a:t>Création d’un emploi non permanent pour un renfort des services technique pendant la période estivale (emploi d’été)</a:t>
            </a:r>
            <a:endParaRPr lang="fr-FR" dirty="0"/>
          </a:p>
        </p:txBody>
      </p:sp>
      <p:sp>
        <p:nvSpPr>
          <p:cNvPr id="5" name="Espace réservé du numéro de diapositive 4"/>
          <p:cNvSpPr>
            <a:spLocks noGrp="1"/>
          </p:cNvSpPr>
          <p:nvPr>
            <p:ph type="sldNum" sz="quarter" idx="12"/>
          </p:nvPr>
        </p:nvSpPr>
        <p:spPr/>
        <p:txBody>
          <a:bodyPr/>
          <a:lstStyle/>
          <a:p>
            <a:fld id="{DF5659F9-612D-4A5E-A057-854B90781FF4}" type="slidenum">
              <a:rPr lang="fr-FR" smtClean="0"/>
              <a:t>47</a:t>
            </a:fld>
            <a:endParaRPr lang="fr-FR"/>
          </a:p>
        </p:txBody>
      </p:sp>
    </p:spTree>
    <p:extLst>
      <p:ext uri="{BB962C8B-B14F-4D97-AF65-F5344CB8AC3E}">
        <p14:creationId xmlns:p14="http://schemas.microsoft.com/office/powerpoint/2010/main" val="2829102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500062"/>
            <a:ext cx="10515600" cy="1325563"/>
          </a:xfrm>
        </p:spPr>
        <p:txBody>
          <a:bodyPr>
            <a:normAutofit fontScale="90000"/>
          </a:bodyPr>
          <a:lstStyle/>
          <a:p>
            <a:pPr lvl="0"/>
            <a:r>
              <a:rPr lang="fr-FR" sz="4900" b="1" dirty="0">
                <a:solidFill>
                  <a:srgbClr val="0070C0"/>
                </a:solidFill>
              </a:rPr>
              <a:t>Gratification des stagiaires de l’enseignement supérieur</a:t>
            </a:r>
            <a:r>
              <a:rPr lang="fr-FR" b="1" dirty="0"/>
              <a:t/>
            </a:r>
            <a:br>
              <a:rPr lang="fr-FR" b="1" dirty="0"/>
            </a:br>
            <a:endParaRPr lang="fr-FR" dirty="0"/>
          </a:p>
        </p:txBody>
      </p:sp>
      <p:sp>
        <p:nvSpPr>
          <p:cNvPr id="3" name="Espace réservé du contenu 2"/>
          <p:cNvSpPr>
            <a:spLocks noGrp="1"/>
          </p:cNvSpPr>
          <p:nvPr>
            <p:ph idx="1"/>
          </p:nvPr>
        </p:nvSpPr>
        <p:spPr>
          <a:xfrm>
            <a:off x="838200" y="1541540"/>
            <a:ext cx="10515600" cy="4708340"/>
          </a:xfrm>
        </p:spPr>
        <p:txBody>
          <a:bodyPr>
            <a:normAutofit fontScale="92500" lnSpcReduction="20000"/>
          </a:bodyPr>
          <a:lstStyle/>
          <a:p>
            <a:r>
              <a:rPr lang="fr-FR" dirty="0"/>
              <a:t>La collectivité souhaite accueillir deux stagiaires afin de réaliser les dossiers d’études suivant :</a:t>
            </a:r>
          </a:p>
          <a:p>
            <a:pPr lvl="1"/>
            <a:r>
              <a:rPr lang="fr-FR" dirty="0" smtClean="0"/>
              <a:t>Une </a:t>
            </a:r>
            <a:r>
              <a:rPr lang="fr-FR" dirty="0"/>
              <a:t>contribution à la création du « plan communal de sauvegarde »</a:t>
            </a:r>
          </a:p>
          <a:p>
            <a:pPr lvl="1"/>
            <a:r>
              <a:rPr lang="fr-FR" dirty="0"/>
              <a:t>L’accompagnement du projet PEDIBUS et du développement des sentiers pédestres</a:t>
            </a:r>
          </a:p>
          <a:p>
            <a:r>
              <a:rPr lang="fr-FR" dirty="0" smtClean="0"/>
              <a:t>Le versement </a:t>
            </a:r>
            <a:r>
              <a:rPr lang="fr-FR" dirty="0"/>
              <a:t>d’une gratification minimale à un stagiaire de l’enseignement supérieur est </a:t>
            </a:r>
            <a:r>
              <a:rPr lang="fr-FR" u="sng" dirty="0"/>
              <a:t>obligatoire</a:t>
            </a:r>
            <a:r>
              <a:rPr lang="fr-FR" dirty="0"/>
              <a:t> lorsque la durée du stage est supérieure à deux mois </a:t>
            </a:r>
            <a:endParaRPr lang="fr-FR" dirty="0" smtClean="0"/>
          </a:p>
          <a:p>
            <a:r>
              <a:rPr lang="fr-FR" dirty="0" smtClean="0"/>
              <a:t>Le </a:t>
            </a:r>
            <a:r>
              <a:rPr lang="fr-FR" dirty="0"/>
              <a:t>montant forfaitaire </a:t>
            </a:r>
            <a:r>
              <a:rPr lang="fr-FR" dirty="0" smtClean="0"/>
              <a:t>de cette gratification est </a:t>
            </a:r>
            <a:r>
              <a:rPr lang="fr-FR" dirty="0"/>
              <a:t>déterminé par le montant applicable par les textes en vigueur. Au 1</a:t>
            </a:r>
            <a:r>
              <a:rPr lang="fr-FR" baseline="30000" dirty="0"/>
              <a:t>er</a:t>
            </a:r>
            <a:r>
              <a:rPr lang="fr-FR" dirty="0"/>
              <a:t> janvier 2021, le montant est fixé à 15 % du plafond horaire de la sécurité sociale, soit à 3.90 € net/heure (26 € x 0.15 = 3.90 €</a:t>
            </a:r>
            <a:r>
              <a:rPr lang="fr-FR" dirty="0" smtClean="0"/>
              <a:t>).</a:t>
            </a:r>
          </a:p>
          <a:p>
            <a:r>
              <a:rPr lang="fr-FR" b="1" dirty="0" smtClean="0"/>
              <a:t>Il est demandé aux Conseillers de bien vouloir instituer le versement d’une gratification pour les stagiaires de l’enseignement supérieur accueillis dans la collectivités</a:t>
            </a:r>
            <a:endParaRPr lang="fr-FR" b="1" dirty="0"/>
          </a:p>
          <a:p>
            <a:endParaRPr lang="fr-FR" dirty="0"/>
          </a:p>
          <a:p>
            <a:endParaRPr lang="fr-FR" dirty="0"/>
          </a:p>
        </p:txBody>
      </p:sp>
      <p:sp>
        <p:nvSpPr>
          <p:cNvPr id="5" name="Espace réservé du numéro de diapositive 4"/>
          <p:cNvSpPr>
            <a:spLocks noGrp="1"/>
          </p:cNvSpPr>
          <p:nvPr>
            <p:ph type="sldNum" sz="quarter" idx="12"/>
          </p:nvPr>
        </p:nvSpPr>
        <p:spPr/>
        <p:txBody>
          <a:bodyPr/>
          <a:lstStyle/>
          <a:p>
            <a:fld id="{DF5659F9-612D-4A5E-A057-854B90781FF4}" type="slidenum">
              <a:rPr lang="fr-FR" smtClean="0"/>
              <a:t>48</a:t>
            </a:fld>
            <a:endParaRPr lang="fr-FR"/>
          </a:p>
        </p:txBody>
      </p:sp>
    </p:spTree>
    <p:extLst>
      <p:ext uri="{BB962C8B-B14F-4D97-AF65-F5344CB8AC3E}">
        <p14:creationId xmlns:p14="http://schemas.microsoft.com/office/powerpoint/2010/main" val="21975913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0546" y="891891"/>
            <a:ext cx="10515600" cy="1325563"/>
          </a:xfrm>
        </p:spPr>
        <p:txBody>
          <a:bodyPr>
            <a:noAutofit/>
          </a:bodyPr>
          <a:lstStyle/>
          <a:p>
            <a:pPr lvl="0"/>
            <a:r>
              <a:rPr lang="fr-FR" b="1" dirty="0">
                <a:solidFill>
                  <a:srgbClr val="0070C0"/>
                </a:solidFill>
              </a:rPr>
              <a:t>Détermination des taux de promotion pour les avancements </a:t>
            </a:r>
            <a:r>
              <a:rPr lang="fr-FR" b="1" dirty="0" smtClean="0">
                <a:solidFill>
                  <a:srgbClr val="0070C0"/>
                </a:solidFill>
              </a:rPr>
              <a:t/>
            </a:r>
            <a:br>
              <a:rPr lang="fr-FR" b="1" dirty="0" smtClean="0">
                <a:solidFill>
                  <a:srgbClr val="0070C0"/>
                </a:solidFill>
              </a:rPr>
            </a:br>
            <a:r>
              <a:rPr lang="fr-FR" b="1" dirty="0" smtClean="0">
                <a:solidFill>
                  <a:srgbClr val="0070C0"/>
                </a:solidFill>
              </a:rPr>
              <a:t>de </a:t>
            </a:r>
            <a:r>
              <a:rPr lang="fr-FR" b="1" dirty="0">
                <a:solidFill>
                  <a:srgbClr val="0070C0"/>
                </a:solidFill>
              </a:rPr>
              <a:t>grade</a:t>
            </a:r>
            <a:br>
              <a:rPr lang="fr-FR" b="1" dirty="0">
                <a:solidFill>
                  <a:srgbClr val="0070C0"/>
                </a:solidFill>
              </a:rPr>
            </a:br>
            <a:endParaRPr lang="fr-FR" b="1" dirty="0">
              <a:solidFill>
                <a:srgbClr val="0070C0"/>
              </a:solidFill>
            </a:endParaRPr>
          </a:p>
        </p:txBody>
      </p:sp>
      <p:sp>
        <p:nvSpPr>
          <p:cNvPr id="3" name="Espace réservé du contenu 2"/>
          <p:cNvSpPr>
            <a:spLocks noGrp="1"/>
          </p:cNvSpPr>
          <p:nvPr>
            <p:ph idx="1"/>
          </p:nvPr>
        </p:nvSpPr>
        <p:spPr/>
        <p:txBody>
          <a:bodyPr/>
          <a:lstStyle/>
          <a:p>
            <a:endParaRPr lang="fr-FR" dirty="0"/>
          </a:p>
          <a:p>
            <a:endParaRPr lang="fr-FR" dirty="0"/>
          </a:p>
        </p:txBody>
      </p:sp>
      <p:sp>
        <p:nvSpPr>
          <p:cNvPr id="5" name="Espace réservé du numéro de diapositive 4"/>
          <p:cNvSpPr>
            <a:spLocks noGrp="1"/>
          </p:cNvSpPr>
          <p:nvPr>
            <p:ph type="sldNum" sz="quarter" idx="12"/>
          </p:nvPr>
        </p:nvSpPr>
        <p:spPr/>
        <p:txBody>
          <a:bodyPr/>
          <a:lstStyle/>
          <a:p>
            <a:fld id="{DF5659F9-612D-4A5E-A057-854B90781FF4}" type="slidenum">
              <a:rPr lang="fr-FR" smtClean="0"/>
              <a:t>49</a:t>
            </a:fld>
            <a:endParaRPr lang="fr-FR"/>
          </a:p>
        </p:txBody>
      </p:sp>
      <p:pic>
        <p:nvPicPr>
          <p:cNvPr id="6" name="Image 5" descr="P:\CONSEIL MUNICIPAL\03 - 31 mars 2021\TauxAvancementdeGrade_Page_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9544" y="927718"/>
            <a:ext cx="7918881" cy="5930282"/>
          </a:xfrm>
          <a:prstGeom prst="rect">
            <a:avLst/>
          </a:prstGeom>
          <a:noFill/>
          <a:ln>
            <a:noFill/>
          </a:ln>
        </p:spPr>
      </p:pic>
    </p:spTree>
    <p:extLst>
      <p:ext uri="{BB962C8B-B14F-4D97-AF65-F5344CB8AC3E}">
        <p14:creationId xmlns:p14="http://schemas.microsoft.com/office/powerpoint/2010/main" val="77554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09E7A4F-1920-44D9-812E-4A776411B29D}"/>
              </a:ext>
            </a:extLst>
          </p:cNvPr>
          <p:cNvSpPr>
            <a:spLocks noGrp="1"/>
          </p:cNvSpPr>
          <p:nvPr>
            <p:ph idx="1"/>
          </p:nvPr>
        </p:nvSpPr>
        <p:spPr>
          <a:xfrm>
            <a:off x="649240" y="1342516"/>
            <a:ext cx="10515600" cy="4351338"/>
          </a:xfrm>
        </p:spPr>
        <p:txBody>
          <a:bodyPr>
            <a:normAutofit fontScale="92500" lnSpcReduction="10000"/>
          </a:bodyPr>
          <a:lstStyle/>
          <a:p>
            <a:pPr marL="0" indent="0" algn="just">
              <a:spcAft>
                <a:spcPts val="1000"/>
              </a:spcAft>
              <a:buNone/>
            </a:pPr>
            <a:endParaRPr lang="fr-FR" sz="2400" b="1" dirty="0">
              <a:latin typeface="Calibri" panose="020F0502020204030204" pitchFamily="34" charset="0"/>
            </a:endParaRPr>
          </a:p>
          <a:p>
            <a:pPr marL="0" indent="0" algn="just">
              <a:spcAft>
                <a:spcPts val="1000"/>
              </a:spcAft>
              <a:buNone/>
            </a:pPr>
            <a:r>
              <a:rPr lang="fr-FR" sz="2400" b="1" dirty="0">
                <a:latin typeface="Calibri" panose="020F0502020204030204" pitchFamily="34" charset="0"/>
              </a:rPr>
              <a:t>2021, une année de transition</a:t>
            </a:r>
          </a:p>
          <a:p>
            <a:pPr algn="just">
              <a:spcBef>
                <a:spcPts val="0"/>
              </a:spcBef>
              <a:spcAft>
                <a:spcPts val="600"/>
              </a:spcAft>
            </a:pPr>
            <a:r>
              <a:rPr lang="fr-FR" sz="2400" dirty="0">
                <a:latin typeface="Calibri" panose="020F0502020204030204" pitchFamily="34" charset="0"/>
              </a:rPr>
              <a:t>Après des investissements importants réalisés depuis 2018, (10M€) dans un contexte de crise sanitaire et de stabilité des recettes de fonctionnement</a:t>
            </a:r>
          </a:p>
          <a:p>
            <a:pPr algn="just">
              <a:spcBef>
                <a:spcPts val="0"/>
              </a:spcBef>
            </a:pPr>
            <a:r>
              <a:rPr lang="fr-FR" sz="2400" dirty="0">
                <a:latin typeface="Calibri" panose="020F0502020204030204" pitchFamily="34" charset="0"/>
              </a:rPr>
              <a:t>Avec pour objectif de :</a:t>
            </a:r>
          </a:p>
          <a:p>
            <a:pPr marL="0" indent="0" algn="just">
              <a:spcBef>
                <a:spcPts val="0"/>
              </a:spcBef>
              <a:buNone/>
            </a:pPr>
            <a:endParaRPr lang="fr-FR" sz="2400" dirty="0">
              <a:latin typeface="Calibri" panose="020F0502020204030204" pitchFamily="34" charset="0"/>
            </a:endParaRPr>
          </a:p>
          <a:p>
            <a:pPr lvl="1" algn="just">
              <a:spcBef>
                <a:spcPts val="0"/>
              </a:spcBef>
              <a:buFont typeface="Wingdings" panose="05000000000000000000" pitchFamily="2" charset="2"/>
              <a:buChar char="v"/>
            </a:pPr>
            <a:r>
              <a:rPr lang="fr-FR" dirty="0">
                <a:latin typeface="Calibri" panose="020F0502020204030204" pitchFamily="34" charset="0"/>
              </a:rPr>
              <a:t>Maintenir le niveau des services offerts à la population</a:t>
            </a:r>
          </a:p>
          <a:p>
            <a:pPr marL="457200" lvl="1" indent="0" algn="just">
              <a:spcBef>
                <a:spcPts val="0"/>
              </a:spcBef>
              <a:buNone/>
            </a:pPr>
            <a:endParaRPr lang="fr-FR" dirty="0">
              <a:latin typeface="Calibri" panose="020F0502020204030204" pitchFamily="34" charset="0"/>
            </a:endParaRPr>
          </a:p>
          <a:p>
            <a:pPr lvl="1" algn="just">
              <a:spcBef>
                <a:spcPts val="0"/>
              </a:spcBef>
              <a:buFont typeface="Wingdings" panose="05000000000000000000" pitchFamily="2" charset="2"/>
              <a:buChar char="v"/>
            </a:pPr>
            <a:r>
              <a:rPr lang="fr-FR" dirty="0">
                <a:latin typeface="Calibri" panose="020F0502020204030204" pitchFamily="34" charset="0"/>
              </a:rPr>
              <a:t>Atteindre un autofinancement suffisant pour assurer l’entretien du patrimoine, la rénovation des bâtiments et les projets d’investissements de notre plan de mandat qui sera présenté aux Lentillois en juin 2021</a:t>
            </a:r>
          </a:p>
          <a:p>
            <a:pPr marL="457200" lvl="1" indent="0" algn="just">
              <a:spcBef>
                <a:spcPts val="0"/>
              </a:spcBef>
              <a:buNone/>
            </a:pPr>
            <a:endParaRPr lang="fr-FR" dirty="0">
              <a:latin typeface="Calibri" panose="020F0502020204030204" pitchFamily="34" charset="0"/>
            </a:endParaRPr>
          </a:p>
          <a:p>
            <a:pPr marL="457200" lvl="1" indent="0" algn="just">
              <a:spcBef>
                <a:spcPts val="0"/>
              </a:spcBef>
              <a:buNone/>
            </a:pPr>
            <a:r>
              <a:rPr lang="fr-FR" i="1" dirty="0">
                <a:solidFill>
                  <a:srgbClr val="00B0F0"/>
                </a:solidFill>
                <a:latin typeface="Calibri" panose="020F0502020204030204" pitchFamily="34" charset="0"/>
              </a:rPr>
              <a:t>(Présentation du budget 2021 détaillé lors de la commission finance du 17 mars 2021)</a:t>
            </a:r>
          </a:p>
          <a:p>
            <a:pPr marL="457200" lvl="1" indent="0" algn="just">
              <a:spcBef>
                <a:spcPts val="0"/>
              </a:spcBef>
              <a:buNone/>
            </a:pPr>
            <a:endParaRPr lang="fr-FR" dirty="0">
              <a:latin typeface="Calibri" panose="020F0502020204030204" pitchFamily="34" charset="0"/>
            </a:endParaRPr>
          </a:p>
          <a:p>
            <a:endParaRPr lang="fr-FR" dirty="0"/>
          </a:p>
        </p:txBody>
      </p:sp>
      <p:sp>
        <p:nvSpPr>
          <p:cNvPr id="4" name="Espace réservé du pied de page 3">
            <a:extLst>
              <a:ext uri="{FF2B5EF4-FFF2-40B4-BE49-F238E27FC236}">
                <a16:creationId xmlns:a16="http://schemas.microsoft.com/office/drawing/2014/main" id="{0C255746-228D-4EDA-9DAA-95760DFEA54A}"/>
              </a:ext>
            </a:extLst>
          </p:cNvPr>
          <p:cNvSpPr>
            <a:spLocks noGrp="1"/>
          </p:cNvSpPr>
          <p:nvPr>
            <p:ph type="ftr" sz="quarter" idx="11"/>
          </p:nvPr>
        </p:nvSpPr>
        <p:spPr>
          <a:xfrm>
            <a:off x="2557462" y="6356349"/>
            <a:ext cx="7077075" cy="365125"/>
          </a:xfrm>
        </p:spPr>
        <p:txBody>
          <a:bodyPr/>
          <a:lstStyle/>
          <a:p>
            <a:r>
              <a:rPr lang="fr-FR" b="1">
                <a:solidFill>
                  <a:schemeClr val="tx1"/>
                </a:solidFill>
              </a:rPr>
              <a:t>VILLE DE LENTILLY - CONSEIL MUNICIPAL DU 31 MARS 2021 - CA 2020 - BP 2021</a:t>
            </a:r>
            <a:endParaRPr lang="fr-FR" b="1" dirty="0">
              <a:solidFill>
                <a:schemeClr val="tx1"/>
              </a:solidFill>
            </a:endParaRPr>
          </a:p>
        </p:txBody>
      </p:sp>
      <p:sp>
        <p:nvSpPr>
          <p:cNvPr id="5" name="Espace réservé du numéro de diapositive 4">
            <a:extLst>
              <a:ext uri="{FF2B5EF4-FFF2-40B4-BE49-F238E27FC236}">
                <a16:creationId xmlns:a16="http://schemas.microsoft.com/office/drawing/2014/main" id="{4010CC34-E9A6-4F11-AF2F-179CDE722EBD}"/>
              </a:ext>
            </a:extLst>
          </p:cNvPr>
          <p:cNvSpPr>
            <a:spLocks noGrp="1"/>
          </p:cNvSpPr>
          <p:nvPr>
            <p:ph type="sldNum" sz="quarter" idx="12"/>
          </p:nvPr>
        </p:nvSpPr>
        <p:spPr/>
        <p:txBody>
          <a:bodyPr/>
          <a:lstStyle/>
          <a:p>
            <a:fld id="{DF5659F9-612D-4A5E-A057-854B90781FF4}" type="slidenum">
              <a:rPr lang="fr-FR" smtClean="0"/>
              <a:t>5</a:t>
            </a:fld>
            <a:endParaRPr lang="fr-FR" dirty="0"/>
          </a:p>
        </p:txBody>
      </p:sp>
      <p:pic>
        <p:nvPicPr>
          <p:cNvPr id="6" name="Image 5">
            <a:extLst>
              <a:ext uri="{FF2B5EF4-FFF2-40B4-BE49-F238E27FC236}">
                <a16:creationId xmlns:a16="http://schemas.microsoft.com/office/drawing/2014/main" id="{EE6682C9-2A46-4AA3-8181-8E5EAC3D32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557" y="5859972"/>
            <a:ext cx="549367" cy="736444"/>
          </a:xfrm>
          <a:prstGeom prst="rect">
            <a:avLst/>
          </a:prstGeom>
        </p:spPr>
      </p:pic>
      <p:sp>
        <p:nvSpPr>
          <p:cNvPr id="7" name="Titre 1">
            <a:extLst>
              <a:ext uri="{FF2B5EF4-FFF2-40B4-BE49-F238E27FC236}">
                <a16:creationId xmlns:a16="http://schemas.microsoft.com/office/drawing/2014/main" id="{361DD6FC-8AB6-442D-91A5-80A5DD56327C}"/>
              </a:ext>
            </a:extLst>
          </p:cNvPr>
          <p:cNvSpPr txBox="1">
            <a:spLocks/>
          </p:cNvSpPr>
          <p:nvPr/>
        </p:nvSpPr>
        <p:spPr>
          <a:xfrm>
            <a:off x="1813744" y="298400"/>
            <a:ext cx="8292281" cy="1044116"/>
          </a:xfrm>
          <a:prstGeom prst="rect">
            <a:avLst/>
          </a:prstGeom>
          <a:solidFill>
            <a:schemeClr val="bg1"/>
          </a:solidFill>
          <a:ln w="28575">
            <a:solidFill>
              <a:schemeClr val="tx1"/>
            </a:solidFill>
          </a:ln>
          <a:effectLst>
            <a:glow rad="101600">
              <a:schemeClr val="accent1">
                <a:satMod val="175000"/>
                <a:alpha val="40000"/>
              </a:scheme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b="1" dirty="0"/>
              <a:t>Contexte local</a:t>
            </a:r>
            <a:endParaRPr lang="fr-FR" sz="3400" b="1" dirty="0"/>
          </a:p>
        </p:txBody>
      </p:sp>
    </p:spTree>
    <p:extLst>
      <p:ext uri="{BB962C8B-B14F-4D97-AF65-F5344CB8AC3E}">
        <p14:creationId xmlns:p14="http://schemas.microsoft.com/office/powerpoint/2010/main" val="173535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sz="4000" b="1" dirty="0">
                <a:solidFill>
                  <a:srgbClr val="0070C0"/>
                </a:solidFill>
              </a:rPr>
              <a:t>Acquisition d’une partie de la parcelle AT 78</a:t>
            </a:r>
            <a:r>
              <a:rPr lang="fr-FR" b="1" dirty="0"/>
              <a:t/>
            </a:r>
            <a:br>
              <a:rPr lang="fr-FR" b="1" dirty="0"/>
            </a:br>
            <a:endParaRPr lang="fr-FR" dirty="0"/>
          </a:p>
        </p:txBody>
      </p:sp>
      <p:pic>
        <p:nvPicPr>
          <p:cNvPr id="6" name="Espace réservé du contenu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580" t="22319" r="1891"/>
          <a:stretch/>
        </p:blipFill>
        <p:spPr>
          <a:xfrm>
            <a:off x="3639845" y="1063496"/>
            <a:ext cx="4776186" cy="5657979"/>
          </a:xfrm>
        </p:spPr>
      </p:pic>
      <p:sp>
        <p:nvSpPr>
          <p:cNvPr id="5" name="Espace réservé du numéro de diapositive 4"/>
          <p:cNvSpPr>
            <a:spLocks noGrp="1"/>
          </p:cNvSpPr>
          <p:nvPr>
            <p:ph type="sldNum" sz="quarter" idx="12"/>
          </p:nvPr>
        </p:nvSpPr>
        <p:spPr/>
        <p:txBody>
          <a:bodyPr/>
          <a:lstStyle/>
          <a:p>
            <a:fld id="{DF5659F9-612D-4A5E-A057-854B90781FF4}" type="slidenum">
              <a:rPr lang="fr-FR" smtClean="0"/>
              <a:t>50</a:t>
            </a:fld>
            <a:endParaRPr lang="fr-FR"/>
          </a:p>
        </p:txBody>
      </p:sp>
    </p:spTree>
    <p:extLst>
      <p:ext uri="{BB962C8B-B14F-4D97-AF65-F5344CB8AC3E}">
        <p14:creationId xmlns:p14="http://schemas.microsoft.com/office/powerpoint/2010/main" val="19957939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b="1" dirty="0" smtClean="0">
                <a:solidFill>
                  <a:srgbClr val="0070C0"/>
                </a:solidFill>
              </a:rPr>
              <a:t>Avenant </a:t>
            </a:r>
            <a:r>
              <a:rPr lang="fr-FR" sz="4000" b="1" dirty="0">
                <a:solidFill>
                  <a:srgbClr val="0070C0"/>
                </a:solidFill>
              </a:rPr>
              <a:t>à la convention avec l’association Solidarité Emploi</a:t>
            </a:r>
            <a:r>
              <a:rPr lang="fr-FR" b="1" dirty="0"/>
              <a:t/>
            </a:r>
            <a:br>
              <a:rPr lang="fr-FR" b="1" dirty="0"/>
            </a:br>
            <a:endParaRPr lang="fr-FR" dirty="0"/>
          </a:p>
        </p:txBody>
      </p:sp>
      <p:sp>
        <p:nvSpPr>
          <p:cNvPr id="5" name="Espace réservé du numéro de diapositive 4"/>
          <p:cNvSpPr>
            <a:spLocks noGrp="1"/>
          </p:cNvSpPr>
          <p:nvPr>
            <p:ph type="sldNum" sz="quarter" idx="12"/>
          </p:nvPr>
        </p:nvSpPr>
        <p:spPr/>
        <p:txBody>
          <a:bodyPr/>
          <a:lstStyle/>
          <a:p>
            <a:fld id="{DF5659F9-612D-4A5E-A057-854B90781FF4}" type="slidenum">
              <a:rPr lang="fr-FR" smtClean="0"/>
              <a:t>51</a:t>
            </a:fld>
            <a:endParaRPr lang="fr-FR"/>
          </a:p>
        </p:txBody>
      </p:sp>
      <p:sp>
        <p:nvSpPr>
          <p:cNvPr id="3" name="Espace réservé du contenu 2"/>
          <p:cNvSpPr>
            <a:spLocks noGrp="1"/>
          </p:cNvSpPr>
          <p:nvPr>
            <p:ph idx="1"/>
          </p:nvPr>
        </p:nvSpPr>
        <p:spPr/>
        <p:txBody>
          <a:bodyPr/>
          <a:lstStyle/>
          <a:p>
            <a:r>
              <a:rPr lang="fr-FR" dirty="0" smtClean="0"/>
              <a:t>Convention adoptée lors du conseil municipal du 19 décembre 2017</a:t>
            </a:r>
          </a:p>
          <a:p>
            <a:r>
              <a:rPr lang="fr-FR" dirty="0" smtClean="0"/>
              <a:t>Cette convention est arrivée à échéance le 31 décembre 2021</a:t>
            </a:r>
          </a:p>
          <a:p>
            <a:r>
              <a:rPr lang="fr-FR" b="1" dirty="0" smtClean="0"/>
              <a:t>Il est proposé aux Conseillers</a:t>
            </a:r>
          </a:p>
          <a:p>
            <a:pPr lvl="1"/>
            <a:r>
              <a:rPr lang="fr-FR" b="1" dirty="0" smtClean="0"/>
              <a:t>Un avenant pour une année reconduisant les termes de la convention</a:t>
            </a:r>
          </a:p>
          <a:p>
            <a:pPr lvl="1"/>
            <a:r>
              <a:rPr lang="fr-FR" b="1" dirty="0" smtClean="0"/>
              <a:t>De fixer le montant de la participation financière à 3 142 € </a:t>
            </a:r>
          </a:p>
          <a:p>
            <a:pPr marL="457200" lvl="1" indent="0">
              <a:buNone/>
            </a:pPr>
            <a:r>
              <a:rPr lang="fr-FR" b="1" dirty="0"/>
              <a:t>	</a:t>
            </a:r>
            <a:r>
              <a:rPr lang="fr-FR" b="1" dirty="0" smtClean="0"/>
              <a:t>(soit 6 284 x 0,50 €)</a:t>
            </a:r>
            <a:endParaRPr lang="fr-FR" b="1" dirty="0"/>
          </a:p>
        </p:txBody>
      </p:sp>
    </p:spTree>
    <p:extLst>
      <p:ext uri="{BB962C8B-B14F-4D97-AF65-F5344CB8AC3E}">
        <p14:creationId xmlns:p14="http://schemas.microsoft.com/office/powerpoint/2010/main" val="6194299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9524" y="640333"/>
            <a:ext cx="10515600" cy="4055955"/>
          </a:xfrm>
        </p:spPr>
        <p:txBody>
          <a:bodyPr>
            <a:normAutofit/>
          </a:bodyPr>
          <a:lstStyle/>
          <a:p>
            <a:pPr lvl="0" fontAlgn="base"/>
            <a:r>
              <a:rPr lang="fr-FR" sz="4000" b="1" dirty="0">
                <a:solidFill>
                  <a:srgbClr val="0070C0"/>
                </a:solidFill>
              </a:rPr>
              <a:t>Décisions prises dans le cadre de l’article 2122-22 du CGCT</a:t>
            </a:r>
            <a:br>
              <a:rPr lang="fr-FR" sz="4000" b="1" dirty="0">
                <a:solidFill>
                  <a:srgbClr val="0070C0"/>
                </a:solidFill>
              </a:rPr>
            </a:br>
            <a:r>
              <a:rPr lang="fr-FR" sz="4000" b="1" dirty="0">
                <a:solidFill>
                  <a:srgbClr val="0070C0"/>
                </a:solidFill>
              </a:rPr>
              <a:t> </a:t>
            </a:r>
            <a:br>
              <a:rPr lang="fr-FR" sz="4000" b="1" dirty="0">
                <a:solidFill>
                  <a:srgbClr val="0070C0"/>
                </a:solidFill>
              </a:rPr>
            </a:br>
            <a:r>
              <a:rPr lang="fr-FR" sz="4000" b="1" dirty="0">
                <a:solidFill>
                  <a:srgbClr val="0070C0"/>
                </a:solidFill>
              </a:rPr>
              <a:t> </a:t>
            </a:r>
            <a:br>
              <a:rPr lang="fr-FR" sz="4000" b="1" dirty="0">
                <a:solidFill>
                  <a:srgbClr val="0070C0"/>
                </a:solidFill>
              </a:rPr>
            </a:br>
            <a:r>
              <a:rPr lang="fr-FR" sz="4000" b="1" dirty="0">
                <a:solidFill>
                  <a:srgbClr val="0070C0"/>
                </a:solidFill>
              </a:rPr>
              <a:t>Informations diverses</a:t>
            </a:r>
            <a:br>
              <a:rPr lang="fr-FR" sz="4000" b="1" dirty="0">
                <a:solidFill>
                  <a:srgbClr val="0070C0"/>
                </a:solidFill>
              </a:rPr>
            </a:br>
            <a:endParaRPr lang="fr-FR" sz="4000" b="1" dirty="0">
              <a:solidFill>
                <a:srgbClr val="0070C0"/>
              </a:solidFill>
            </a:endParaRPr>
          </a:p>
        </p:txBody>
      </p:sp>
      <p:sp>
        <p:nvSpPr>
          <p:cNvPr id="5" name="Espace réservé du numéro de diapositive 4"/>
          <p:cNvSpPr>
            <a:spLocks noGrp="1"/>
          </p:cNvSpPr>
          <p:nvPr>
            <p:ph type="sldNum" sz="quarter" idx="12"/>
          </p:nvPr>
        </p:nvSpPr>
        <p:spPr/>
        <p:txBody>
          <a:bodyPr/>
          <a:lstStyle/>
          <a:p>
            <a:fld id="{DF5659F9-612D-4A5E-A057-854B90781FF4}" type="slidenum">
              <a:rPr lang="fr-FR" smtClean="0"/>
              <a:t>52</a:t>
            </a:fld>
            <a:endParaRPr lang="fr-FR"/>
          </a:p>
        </p:txBody>
      </p:sp>
    </p:spTree>
    <p:extLst>
      <p:ext uri="{BB962C8B-B14F-4D97-AF65-F5344CB8AC3E}">
        <p14:creationId xmlns:p14="http://schemas.microsoft.com/office/powerpoint/2010/main" val="1522977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1402" y="438120"/>
            <a:ext cx="8869609" cy="1044116"/>
          </a:xfrm>
          <a:solidFill>
            <a:schemeClr val="bg1"/>
          </a:solidFill>
          <a:ln w="28575">
            <a:solidFill>
              <a:schemeClr val="tx1"/>
            </a:solidFill>
          </a:ln>
          <a:effectLst>
            <a:glow rad="101600">
              <a:schemeClr val="accent1">
                <a:satMod val="175000"/>
                <a:alpha val="40000"/>
              </a:schemeClr>
            </a:glow>
          </a:effectLst>
        </p:spPr>
        <p:txBody>
          <a:bodyPr anchor="ctr">
            <a:normAutofit/>
          </a:bodyPr>
          <a:lstStyle/>
          <a:p>
            <a:pPr algn="ctr"/>
            <a:r>
              <a:rPr lang="fr-FR" sz="3400" dirty="0"/>
              <a:t>Compte Administratif 2020 en K€ </a:t>
            </a:r>
          </a:p>
        </p:txBody>
      </p:sp>
      <p:sp>
        <p:nvSpPr>
          <p:cNvPr id="3" name="Espace réservé du texte 2"/>
          <p:cNvSpPr>
            <a:spLocks noGrp="1"/>
          </p:cNvSpPr>
          <p:nvPr>
            <p:ph type="body" idx="1"/>
          </p:nvPr>
        </p:nvSpPr>
        <p:spPr>
          <a:xfrm>
            <a:off x="1519458" y="2065519"/>
            <a:ext cx="3888432" cy="659352"/>
          </a:xfrm>
        </p:spPr>
        <p:txBody>
          <a:bodyPr anchor="ctr"/>
          <a:lstStyle/>
          <a:p>
            <a:pPr algn="ctr"/>
            <a:r>
              <a:rPr lang="fr-FR" dirty="0"/>
              <a:t>Fonctionnement</a:t>
            </a:r>
          </a:p>
        </p:txBody>
      </p:sp>
      <p:sp>
        <p:nvSpPr>
          <p:cNvPr id="4" name="Espace réservé du texte 3"/>
          <p:cNvSpPr>
            <a:spLocks noGrp="1"/>
          </p:cNvSpPr>
          <p:nvPr>
            <p:ph type="body" sz="quarter" idx="3"/>
          </p:nvPr>
        </p:nvSpPr>
        <p:spPr>
          <a:xfrm>
            <a:off x="6186178" y="1967568"/>
            <a:ext cx="3672408" cy="654843"/>
          </a:xfrm>
        </p:spPr>
        <p:txBody>
          <a:bodyPr/>
          <a:lstStyle/>
          <a:p>
            <a:pPr algn="ctr"/>
            <a:r>
              <a:rPr lang="fr-FR" dirty="0"/>
              <a:t>Investissement</a:t>
            </a:r>
          </a:p>
        </p:txBody>
      </p:sp>
      <p:sp>
        <p:nvSpPr>
          <p:cNvPr id="30" name="Espace réservé du contenu 4"/>
          <p:cNvSpPr>
            <a:spLocks noGrp="1"/>
          </p:cNvSpPr>
          <p:nvPr>
            <p:ph sz="quarter" idx="4"/>
          </p:nvPr>
        </p:nvSpPr>
        <p:spPr>
          <a:xfrm>
            <a:off x="6149299" y="2600340"/>
            <a:ext cx="4699675" cy="2820883"/>
          </a:xfrm>
          <a:solidFill>
            <a:schemeClr val="bg1"/>
          </a:solidFill>
          <a:ln w="28575">
            <a:solidFill>
              <a:schemeClr val="tx2"/>
            </a:solidFill>
          </a:ln>
        </p:spPr>
        <p:txBody>
          <a:bodyPr>
            <a:noAutofit/>
          </a:bodyPr>
          <a:lstStyle/>
          <a:p>
            <a:pPr>
              <a:lnSpc>
                <a:spcPct val="150000"/>
              </a:lnSpc>
              <a:spcBef>
                <a:spcPts val="1800"/>
              </a:spcBef>
              <a:buNone/>
              <a:tabLst>
                <a:tab pos="3051175" algn="l"/>
              </a:tabLst>
            </a:pPr>
            <a:r>
              <a:rPr lang="fr-FR" sz="1600" dirty="0"/>
              <a:t> </a:t>
            </a:r>
            <a:r>
              <a:rPr lang="fr-FR" sz="1700" dirty="0"/>
              <a:t>Recettes	          6 926 K€</a:t>
            </a:r>
          </a:p>
          <a:p>
            <a:pPr>
              <a:spcBef>
                <a:spcPts val="0"/>
              </a:spcBef>
              <a:buNone/>
              <a:tabLst>
                <a:tab pos="3051175" algn="l"/>
              </a:tabLst>
            </a:pPr>
            <a:endParaRPr lang="fr-FR" sz="1700" dirty="0"/>
          </a:p>
          <a:p>
            <a:pPr>
              <a:spcBef>
                <a:spcPts val="0"/>
              </a:spcBef>
              <a:buNone/>
              <a:tabLst>
                <a:tab pos="2957513" algn="l"/>
              </a:tabLst>
            </a:pPr>
            <a:r>
              <a:rPr lang="fr-FR" sz="1700" dirty="0"/>
              <a:t> Dépenses	          - 5 301 K€</a:t>
            </a:r>
          </a:p>
          <a:p>
            <a:pPr>
              <a:spcBef>
                <a:spcPts val="0"/>
              </a:spcBef>
              <a:buNone/>
              <a:tabLst>
                <a:tab pos="2957513" algn="l"/>
              </a:tabLst>
            </a:pPr>
            <a:endParaRPr lang="fr-FR" sz="1700" dirty="0"/>
          </a:p>
          <a:p>
            <a:pPr>
              <a:spcBef>
                <a:spcPts val="0"/>
              </a:spcBef>
              <a:buNone/>
              <a:tabLst>
                <a:tab pos="2871788" algn="l"/>
              </a:tabLst>
            </a:pPr>
            <a:r>
              <a:rPr lang="fr-FR" sz="1700" dirty="0">
                <a:solidFill>
                  <a:srgbClr val="FF0000"/>
                </a:solidFill>
              </a:rPr>
              <a:t> Résultat de l’exercice 2020 =	           + 1 625 K€</a:t>
            </a:r>
          </a:p>
          <a:p>
            <a:pPr>
              <a:spcBef>
                <a:spcPts val="0"/>
              </a:spcBef>
              <a:buNone/>
              <a:tabLst>
                <a:tab pos="3051175" algn="l"/>
              </a:tabLst>
            </a:pPr>
            <a:endParaRPr lang="fr-FR" sz="1700" dirty="0">
              <a:solidFill>
                <a:srgbClr val="FF0000"/>
              </a:solidFill>
            </a:endParaRPr>
          </a:p>
          <a:p>
            <a:pPr>
              <a:spcBef>
                <a:spcPts val="0"/>
              </a:spcBef>
              <a:buNone/>
              <a:tabLst>
                <a:tab pos="3051175" algn="l"/>
              </a:tabLst>
            </a:pPr>
            <a:r>
              <a:rPr lang="fr-FR" sz="1700" dirty="0"/>
              <a:t> Excédent reporté 	           - 379 K€</a:t>
            </a:r>
          </a:p>
          <a:p>
            <a:pPr>
              <a:spcBef>
                <a:spcPts val="0"/>
              </a:spcBef>
              <a:buNone/>
              <a:tabLst>
                <a:tab pos="3051175" algn="l"/>
              </a:tabLst>
            </a:pPr>
            <a:r>
              <a:rPr lang="fr-FR" sz="1700" dirty="0"/>
              <a:t> (solde bilan 2019)</a:t>
            </a:r>
          </a:p>
          <a:p>
            <a:pPr>
              <a:spcBef>
                <a:spcPts val="0"/>
              </a:spcBef>
              <a:buNone/>
              <a:tabLst>
                <a:tab pos="3051175" algn="l"/>
              </a:tabLst>
            </a:pPr>
            <a:endParaRPr lang="fr-FR" sz="1700" dirty="0">
              <a:solidFill>
                <a:srgbClr val="FF0000"/>
              </a:solidFill>
            </a:endParaRPr>
          </a:p>
          <a:p>
            <a:pPr>
              <a:spcBef>
                <a:spcPts val="0"/>
              </a:spcBef>
              <a:buNone/>
              <a:tabLst>
                <a:tab pos="2873375" algn="l"/>
              </a:tabLst>
            </a:pPr>
            <a:r>
              <a:rPr lang="fr-FR" sz="1700" dirty="0">
                <a:solidFill>
                  <a:srgbClr val="FF0000"/>
                </a:solidFill>
              </a:rPr>
              <a:t> Résultat d’investissement	          + 1 246 K</a:t>
            </a:r>
            <a:r>
              <a:rPr lang="fr-FR" sz="1600" dirty="0">
                <a:solidFill>
                  <a:srgbClr val="FF0000"/>
                </a:solidFill>
              </a:rPr>
              <a:t>€</a:t>
            </a:r>
          </a:p>
          <a:p>
            <a:pPr>
              <a:spcBef>
                <a:spcPts val="0"/>
              </a:spcBef>
              <a:buNone/>
              <a:tabLst>
                <a:tab pos="2873375" algn="l"/>
              </a:tabLst>
            </a:pPr>
            <a:r>
              <a:rPr lang="fr-FR" sz="1600" i="1" dirty="0"/>
              <a:t>(Rappel 2019)                                                    (- 379 K€)</a:t>
            </a:r>
          </a:p>
          <a:p>
            <a:pPr>
              <a:spcBef>
                <a:spcPts val="0"/>
              </a:spcBef>
              <a:buNone/>
              <a:tabLst>
                <a:tab pos="2873375" algn="l"/>
              </a:tabLst>
            </a:pPr>
            <a:endParaRPr lang="fr-FR" sz="1600" dirty="0">
              <a:solidFill>
                <a:srgbClr val="FF0000"/>
              </a:solidFill>
            </a:endParaRPr>
          </a:p>
        </p:txBody>
      </p:sp>
      <p:sp>
        <p:nvSpPr>
          <p:cNvPr id="8" name="Espace réservé du numéro de diapositive 7"/>
          <p:cNvSpPr>
            <a:spLocks noGrp="1"/>
          </p:cNvSpPr>
          <p:nvPr>
            <p:ph type="sldNum" sz="quarter" idx="12"/>
          </p:nvPr>
        </p:nvSpPr>
        <p:spPr>
          <a:xfrm>
            <a:off x="9840416" y="6413854"/>
            <a:ext cx="512638" cy="365125"/>
          </a:xfrm>
        </p:spPr>
        <p:txBody>
          <a:bodyPr/>
          <a:lstStyle/>
          <a:p>
            <a:fld id="{22195EDA-0820-48B4-9568-359751A0F885}" type="slidenum">
              <a:rPr lang="fr-FR" smtClean="0">
                <a:solidFill>
                  <a:schemeClr val="tx1"/>
                </a:solidFill>
              </a:rPr>
              <a:pPr/>
              <a:t>6</a:t>
            </a:fld>
            <a:endParaRPr lang="fr-FR" dirty="0">
              <a:solidFill>
                <a:schemeClr val="tx1"/>
              </a:solidFill>
            </a:endParaRPr>
          </a:p>
        </p:txBody>
      </p:sp>
      <p:cxnSp>
        <p:nvCxnSpPr>
          <p:cNvPr id="32" name="Connecteur droit 31"/>
          <p:cNvCxnSpPr>
            <a:cxnSpLocks/>
          </p:cNvCxnSpPr>
          <p:nvPr/>
        </p:nvCxnSpPr>
        <p:spPr>
          <a:xfrm>
            <a:off x="6186178" y="3191833"/>
            <a:ext cx="4662796" cy="1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p:cNvCxnSpPr>
            <a:cxnSpLocks/>
          </p:cNvCxnSpPr>
          <p:nvPr/>
        </p:nvCxnSpPr>
        <p:spPr>
          <a:xfrm>
            <a:off x="6186178" y="3628315"/>
            <a:ext cx="46627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p:cNvCxnSpPr>
            <a:cxnSpLocks/>
          </p:cNvCxnSpPr>
          <p:nvPr/>
        </p:nvCxnSpPr>
        <p:spPr>
          <a:xfrm>
            <a:off x="6149300" y="4132698"/>
            <a:ext cx="46996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cteur droit 38"/>
          <p:cNvCxnSpPr>
            <a:cxnSpLocks/>
          </p:cNvCxnSpPr>
          <p:nvPr/>
        </p:nvCxnSpPr>
        <p:spPr>
          <a:xfrm flipV="1">
            <a:off x="6167739" y="4776959"/>
            <a:ext cx="4699674" cy="1"/>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849722" y="5651529"/>
            <a:ext cx="4049827" cy="353943"/>
          </a:xfrm>
          <a:prstGeom prst="rect">
            <a:avLst/>
          </a:prstGeom>
          <a:ln>
            <a:solidFill>
              <a:srgbClr val="FF0000"/>
            </a:solidFill>
          </a:ln>
        </p:spPr>
        <p:txBody>
          <a:bodyPr wrap="none">
            <a:spAutoFit/>
          </a:bodyPr>
          <a:lstStyle/>
          <a:p>
            <a:pPr defTabSz="457200">
              <a:spcBef>
                <a:spcPts val="1000"/>
              </a:spcBef>
              <a:buClr>
                <a:srgbClr val="90C226"/>
              </a:buClr>
              <a:buSzPct val="80000"/>
              <a:tabLst>
                <a:tab pos="2960688" algn="l"/>
              </a:tabLst>
            </a:pPr>
            <a:r>
              <a:rPr lang="fr-FR" sz="1700" dirty="0">
                <a:solidFill>
                  <a:prstClr val="black">
                    <a:lumMod val="75000"/>
                    <a:lumOff val="25000"/>
                  </a:prstClr>
                </a:solidFill>
              </a:rPr>
              <a:t>Excédent global de clôture  =	+ 2 120K€</a:t>
            </a:r>
          </a:p>
        </p:txBody>
      </p:sp>
      <p:cxnSp>
        <p:nvCxnSpPr>
          <p:cNvPr id="10" name="Connecteur en angle 9"/>
          <p:cNvCxnSpPr/>
          <p:nvPr/>
        </p:nvCxnSpPr>
        <p:spPr>
          <a:xfrm>
            <a:off x="3157640" y="5339760"/>
            <a:ext cx="684076" cy="465003"/>
          </a:xfrm>
          <a:prstGeom prst="bentConnector3">
            <a:avLst>
              <a:gd name="adj1" fmla="val 2624"/>
            </a:avLst>
          </a:prstGeom>
          <a:ln>
            <a:tailEnd type="triangle"/>
          </a:ln>
        </p:spPr>
        <p:style>
          <a:lnRef idx="3">
            <a:schemeClr val="dk1"/>
          </a:lnRef>
          <a:fillRef idx="0">
            <a:schemeClr val="dk1"/>
          </a:fillRef>
          <a:effectRef idx="2">
            <a:schemeClr val="dk1"/>
          </a:effectRef>
          <a:fontRef idx="minor">
            <a:schemeClr val="tx1"/>
          </a:fontRef>
        </p:style>
      </p:cxnSp>
      <p:cxnSp>
        <p:nvCxnSpPr>
          <p:cNvPr id="26" name="Connecteur en angle 25"/>
          <p:cNvCxnSpPr>
            <a:cxnSpLocks/>
          </p:cNvCxnSpPr>
          <p:nvPr/>
        </p:nvCxnSpPr>
        <p:spPr>
          <a:xfrm flipH="1">
            <a:off x="7907555" y="5339759"/>
            <a:ext cx="684076" cy="465003"/>
          </a:xfrm>
          <a:prstGeom prst="bentConnector3">
            <a:avLst>
              <a:gd name="adj1" fmla="val 2624"/>
            </a:avLst>
          </a:prstGeom>
          <a:ln>
            <a:tailEnd type="triangle"/>
          </a:ln>
        </p:spPr>
        <p:style>
          <a:lnRef idx="3">
            <a:schemeClr val="dk1"/>
          </a:lnRef>
          <a:fillRef idx="0">
            <a:schemeClr val="dk1"/>
          </a:fillRef>
          <a:effectRef idx="2">
            <a:schemeClr val="dk1"/>
          </a:effectRef>
          <a:fontRef idx="minor">
            <a:schemeClr val="tx1"/>
          </a:fontRef>
        </p:style>
      </p:cxnSp>
      <p:pic>
        <p:nvPicPr>
          <p:cNvPr id="22" name="Imag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558" y="6080786"/>
            <a:ext cx="384646" cy="515630"/>
          </a:xfrm>
          <a:prstGeom prst="rect">
            <a:avLst/>
          </a:prstGeom>
        </p:spPr>
      </p:pic>
      <p:sp>
        <p:nvSpPr>
          <p:cNvPr id="9" name="Espace réservé du pied de page 8">
            <a:extLst>
              <a:ext uri="{FF2B5EF4-FFF2-40B4-BE49-F238E27FC236}">
                <a16:creationId xmlns:a16="http://schemas.microsoft.com/office/drawing/2014/main" id="{CCFAAF1A-FCDF-40E1-BD8D-25EBABA3C786}"/>
              </a:ext>
            </a:extLst>
          </p:cNvPr>
          <p:cNvSpPr>
            <a:spLocks noGrp="1"/>
          </p:cNvSpPr>
          <p:nvPr>
            <p:ph type="ftr" sz="quarter" idx="11"/>
          </p:nvPr>
        </p:nvSpPr>
        <p:spPr>
          <a:xfrm>
            <a:off x="2546845" y="6400830"/>
            <a:ext cx="5577980" cy="365125"/>
          </a:xfrm>
        </p:spPr>
        <p:txBody>
          <a:bodyPr/>
          <a:lstStyle/>
          <a:p>
            <a:r>
              <a:rPr lang="fr-FR" b="1">
                <a:solidFill>
                  <a:schemeClr val="tx1"/>
                </a:solidFill>
              </a:rPr>
              <a:t>VILLE DE LENTILLY - CONSEIL MUNICIPAL DU 31 MARS 2021 - CA 2020 - BP 2021</a:t>
            </a:r>
            <a:endParaRPr lang="fr-FR" b="1" dirty="0">
              <a:solidFill>
                <a:schemeClr val="tx1"/>
              </a:solidFill>
            </a:endParaRPr>
          </a:p>
        </p:txBody>
      </p:sp>
      <p:sp>
        <p:nvSpPr>
          <p:cNvPr id="24" name="ZoneTexte 23">
            <a:extLst>
              <a:ext uri="{FF2B5EF4-FFF2-40B4-BE49-F238E27FC236}">
                <a16:creationId xmlns:a16="http://schemas.microsoft.com/office/drawing/2014/main" id="{A34BFD91-5211-4481-89AC-F3DFD588101A}"/>
              </a:ext>
            </a:extLst>
          </p:cNvPr>
          <p:cNvSpPr txBox="1"/>
          <p:nvPr/>
        </p:nvSpPr>
        <p:spPr>
          <a:xfrm>
            <a:off x="1095376" y="1621816"/>
            <a:ext cx="9344024" cy="646331"/>
          </a:xfrm>
          <a:prstGeom prst="rect">
            <a:avLst/>
          </a:prstGeom>
          <a:noFill/>
        </p:spPr>
        <p:txBody>
          <a:bodyPr wrap="square" rtlCol="0">
            <a:spAutoFit/>
          </a:bodyPr>
          <a:lstStyle/>
          <a:p>
            <a:pPr marL="285750" indent="-285750">
              <a:buFont typeface="Wingdings" panose="05000000000000000000" pitchFamily="2" charset="2"/>
              <a:buChar char="ü"/>
            </a:pPr>
            <a:r>
              <a:rPr lang="fr-FR" dirty="0"/>
              <a:t>Un excédent de clôture 2020 en baisse par rapport à 2019 (- 500k€) avec des dépenses d’investissement importantes (+ 10 Millions d’euros sur 2019 et 2020)</a:t>
            </a:r>
          </a:p>
        </p:txBody>
      </p:sp>
      <p:sp>
        <p:nvSpPr>
          <p:cNvPr id="25" name="ZoneTexte 24">
            <a:extLst>
              <a:ext uri="{FF2B5EF4-FFF2-40B4-BE49-F238E27FC236}">
                <a16:creationId xmlns:a16="http://schemas.microsoft.com/office/drawing/2014/main" id="{7565D41F-C49B-4B7B-9D46-F68AF9CCD1B9}"/>
              </a:ext>
            </a:extLst>
          </p:cNvPr>
          <p:cNvSpPr txBox="1"/>
          <p:nvPr/>
        </p:nvSpPr>
        <p:spPr>
          <a:xfrm>
            <a:off x="4190630" y="6052665"/>
            <a:ext cx="3563887" cy="307777"/>
          </a:xfrm>
          <a:prstGeom prst="rect">
            <a:avLst/>
          </a:prstGeom>
          <a:noFill/>
        </p:spPr>
        <p:txBody>
          <a:bodyPr wrap="square" rtlCol="0">
            <a:spAutoFit/>
          </a:bodyPr>
          <a:lstStyle/>
          <a:p>
            <a:r>
              <a:rPr lang="fr-FR" sz="1400" dirty="0">
                <a:solidFill>
                  <a:srgbClr val="FF0000"/>
                </a:solidFill>
              </a:rPr>
              <a:t>(Rappel excédent de clôture 2019  : 2 617 K€)</a:t>
            </a:r>
          </a:p>
        </p:txBody>
      </p:sp>
      <p:sp>
        <p:nvSpPr>
          <p:cNvPr id="35" name="Espace réservé du contenu 4">
            <a:extLst>
              <a:ext uri="{FF2B5EF4-FFF2-40B4-BE49-F238E27FC236}">
                <a16:creationId xmlns:a16="http://schemas.microsoft.com/office/drawing/2014/main" id="{0416B9E0-5091-4F15-8BEC-B4C143042314}"/>
              </a:ext>
            </a:extLst>
          </p:cNvPr>
          <p:cNvSpPr txBox="1">
            <a:spLocks/>
          </p:cNvSpPr>
          <p:nvPr/>
        </p:nvSpPr>
        <p:spPr>
          <a:xfrm>
            <a:off x="1236072" y="2600339"/>
            <a:ext cx="4699675" cy="2820883"/>
          </a:xfrm>
          <a:prstGeom prst="rect">
            <a:avLst/>
          </a:prstGeom>
          <a:solidFill>
            <a:schemeClr val="bg1"/>
          </a:solidFill>
          <a:ln w="28575">
            <a:solidFill>
              <a:schemeClr val="tx2"/>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1800"/>
              </a:spcBef>
              <a:buFont typeface="Arial" panose="020B0604020202020204" pitchFamily="34" charset="0"/>
              <a:buNone/>
              <a:tabLst>
                <a:tab pos="3051175" algn="l"/>
              </a:tabLst>
            </a:pPr>
            <a:r>
              <a:rPr lang="fr-FR" sz="1600" dirty="0"/>
              <a:t> </a:t>
            </a:r>
            <a:r>
              <a:rPr lang="fr-FR" sz="1700" dirty="0"/>
              <a:t>Recettes	          5 158 K€</a:t>
            </a:r>
          </a:p>
          <a:p>
            <a:pPr>
              <a:spcBef>
                <a:spcPts val="0"/>
              </a:spcBef>
              <a:buFont typeface="Arial" panose="020B0604020202020204" pitchFamily="34" charset="0"/>
              <a:buNone/>
              <a:tabLst>
                <a:tab pos="3051175" algn="l"/>
              </a:tabLst>
            </a:pPr>
            <a:endParaRPr lang="fr-FR" sz="1700" dirty="0"/>
          </a:p>
          <a:p>
            <a:pPr>
              <a:spcBef>
                <a:spcPts val="0"/>
              </a:spcBef>
              <a:buFont typeface="Arial" panose="020B0604020202020204" pitchFamily="34" charset="0"/>
              <a:buNone/>
              <a:tabLst>
                <a:tab pos="2957513" algn="l"/>
              </a:tabLst>
            </a:pPr>
            <a:r>
              <a:rPr lang="fr-FR" sz="1700" dirty="0"/>
              <a:t> Dépenses	          - 4 584 K€</a:t>
            </a:r>
          </a:p>
          <a:p>
            <a:pPr>
              <a:spcBef>
                <a:spcPts val="0"/>
              </a:spcBef>
              <a:buFont typeface="Arial" panose="020B0604020202020204" pitchFamily="34" charset="0"/>
              <a:buNone/>
              <a:tabLst>
                <a:tab pos="2957513" algn="l"/>
              </a:tabLst>
            </a:pPr>
            <a:endParaRPr lang="fr-FR" sz="1700" dirty="0"/>
          </a:p>
          <a:p>
            <a:pPr>
              <a:spcBef>
                <a:spcPts val="0"/>
              </a:spcBef>
              <a:buFont typeface="Arial" panose="020B0604020202020204" pitchFamily="34" charset="0"/>
              <a:buNone/>
              <a:tabLst>
                <a:tab pos="2871788" algn="l"/>
              </a:tabLst>
            </a:pPr>
            <a:r>
              <a:rPr lang="fr-FR" sz="1700" dirty="0">
                <a:solidFill>
                  <a:srgbClr val="FF0000"/>
                </a:solidFill>
              </a:rPr>
              <a:t> Résultat de l’exercice 2020 =	           +    574 K€</a:t>
            </a:r>
          </a:p>
          <a:p>
            <a:pPr>
              <a:spcBef>
                <a:spcPts val="0"/>
              </a:spcBef>
              <a:buFont typeface="Arial" panose="020B0604020202020204" pitchFamily="34" charset="0"/>
              <a:buNone/>
              <a:tabLst>
                <a:tab pos="3051175" algn="l"/>
              </a:tabLst>
            </a:pPr>
            <a:endParaRPr lang="fr-FR" sz="1700" dirty="0">
              <a:solidFill>
                <a:srgbClr val="FF0000"/>
              </a:solidFill>
            </a:endParaRPr>
          </a:p>
          <a:p>
            <a:pPr>
              <a:spcBef>
                <a:spcPts val="0"/>
              </a:spcBef>
              <a:buFont typeface="Arial" panose="020B0604020202020204" pitchFamily="34" charset="0"/>
              <a:buNone/>
              <a:tabLst>
                <a:tab pos="3051175" algn="l"/>
              </a:tabLst>
            </a:pPr>
            <a:r>
              <a:rPr lang="fr-FR" sz="1700" dirty="0"/>
              <a:t> Excédent reporté 	              300 K€</a:t>
            </a:r>
          </a:p>
          <a:p>
            <a:pPr>
              <a:spcBef>
                <a:spcPts val="0"/>
              </a:spcBef>
              <a:buFont typeface="Arial" panose="020B0604020202020204" pitchFamily="34" charset="0"/>
              <a:buNone/>
              <a:tabLst>
                <a:tab pos="3051175" algn="l"/>
              </a:tabLst>
            </a:pPr>
            <a:r>
              <a:rPr lang="fr-FR" sz="1700" dirty="0"/>
              <a:t> (solde bilan 2019)</a:t>
            </a:r>
          </a:p>
          <a:p>
            <a:pPr>
              <a:spcBef>
                <a:spcPts val="0"/>
              </a:spcBef>
              <a:buFont typeface="Arial" panose="020B0604020202020204" pitchFamily="34" charset="0"/>
              <a:buNone/>
              <a:tabLst>
                <a:tab pos="3051175" algn="l"/>
              </a:tabLst>
            </a:pPr>
            <a:endParaRPr lang="fr-FR" sz="1700" dirty="0">
              <a:solidFill>
                <a:srgbClr val="FF0000"/>
              </a:solidFill>
            </a:endParaRPr>
          </a:p>
          <a:p>
            <a:pPr>
              <a:spcBef>
                <a:spcPts val="0"/>
              </a:spcBef>
              <a:buFont typeface="Arial" panose="020B0604020202020204" pitchFamily="34" charset="0"/>
              <a:buNone/>
              <a:tabLst>
                <a:tab pos="2873375" algn="l"/>
              </a:tabLst>
            </a:pPr>
            <a:r>
              <a:rPr lang="fr-FR" sz="1700" dirty="0">
                <a:solidFill>
                  <a:srgbClr val="FF0000"/>
                </a:solidFill>
              </a:rPr>
              <a:t> Résultat de fonctionnement	               + 874 K</a:t>
            </a:r>
            <a:r>
              <a:rPr lang="fr-FR" sz="1600" dirty="0">
                <a:solidFill>
                  <a:srgbClr val="FF0000"/>
                </a:solidFill>
              </a:rPr>
              <a:t>€</a:t>
            </a:r>
          </a:p>
          <a:p>
            <a:pPr>
              <a:spcBef>
                <a:spcPts val="0"/>
              </a:spcBef>
              <a:buFont typeface="Arial" panose="020B0604020202020204" pitchFamily="34" charset="0"/>
              <a:buNone/>
              <a:tabLst>
                <a:tab pos="2873375" algn="l"/>
              </a:tabLst>
            </a:pPr>
            <a:r>
              <a:rPr lang="fr-FR" sz="1600" i="1" dirty="0"/>
              <a:t>(Rappel 2019)                                                  (+ 2 996 K€)</a:t>
            </a:r>
          </a:p>
          <a:p>
            <a:pPr>
              <a:spcBef>
                <a:spcPts val="0"/>
              </a:spcBef>
              <a:buFont typeface="Arial" panose="020B0604020202020204" pitchFamily="34" charset="0"/>
              <a:buNone/>
              <a:tabLst>
                <a:tab pos="2873375" algn="l"/>
              </a:tabLst>
            </a:pPr>
            <a:endParaRPr lang="fr-FR" sz="1600" dirty="0">
              <a:solidFill>
                <a:srgbClr val="FF0000"/>
              </a:solidFill>
            </a:endParaRPr>
          </a:p>
        </p:txBody>
      </p:sp>
      <p:cxnSp>
        <p:nvCxnSpPr>
          <p:cNvPr id="36" name="Connecteur droit 35">
            <a:extLst>
              <a:ext uri="{FF2B5EF4-FFF2-40B4-BE49-F238E27FC236}">
                <a16:creationId xmlns:a16="http://schemas.microsoft.com/office/drawing/2014/main" id="{774F98B3-BB6D-432D-9B73-7421329C54F2}"/>
              </a:ext>
            </a:extLst>
          </p:cNvPr>
          <p:cNvCxnSpPr>
            <a:cxnSpLocks/>
          </p:cNvCxnSpPr>
          <p:nvPr/>
        </p:nvCxnSpPr>
        <p:spPr>
          <a:xfrm>
            <a:off x="1236072" y="3163554"/>
            <a:ext cx="4662796" cy="1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410DCE03-43FA-47E7-A7E4-131CED428C7A}"/>
              </a:ext>
            </a:extLst>
          </p:cNvPr>
          <p:cNvCxnSpPr>
            <a:cxnSpLocks/>
          </p:cNvCxnSpPr>
          <p:nvPr/>
        </p:nvCxnSpPr>
        <p:spPr>
          <a:xfrm>
            <a:off x="1236072" y="3628315"/>
            <a:ext cx="46627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D7A8155B-629C-44A8-9B3B-8B774C5CC720}"/>
              </a:ext>
            </a:extLst>
          </p:cNvPr>
          <p:cNvCxnSpPr>
            <a:cxnSpLocks/>
          </p:cNvCxnSpPr>
          <p:nvPr/>
        </p:nvCxnSpPr>
        <p:spPr>
          <a:xfrm>
            <a:off x="1217633" y="4132698"/>
            <a:ext cx="46996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4D6306A-71A0-411C-9FE3-219646EE6252}"/>
              </a:ext>
            </a:extLst>
          </p:cNvPr>
          <p:cNvCxnSpPr>
            <a:cxnSpLocks/>
          </p:cNvCxnSpPr>
          <p:nvPr/>
        </p:nvCxnSpPr>
        <p:spPr>
          <a:xfrm flipV="1">
            <a:off x="1199194" y="4777885"/>
            <a:ext cx="4699674" cy="1"/>
          </a:xfrm>
          <a:prstGeom prst="line">
            <a:avLst/>
          </a:prstGeom>
        </p:spPr>
        <p:style>
          <a:lnRef idx="1">
            <a:schemeClr val="accent1"/>
          </a:lnRef>
          <a:fillRef idx="0">
            <a:schemeClr val="accent1"/>
          </a:fillRef>
          <a:effectRef idx="0">
            <a:schemeClr val="accent1"/>
          </a:effectRef>
          <a:fontRef idx="minor">
            <a:schemeClr val="tx1"/>
          </a:fontRef>
        </p:style>
      </p:cxnSp>
      <p:pic>
        <p:nvPicPr>
          <p:cNvPr id="7170" name="Picture 2" descr="Three vying for two Hyrum council posts | Logan Hj | hjnews.com">
            <a:extLst>
              <a:ext uri="{FF2B5EF4-FFF2-40B4-BE49-F238E27FC236}">
                <a16:creationId xmlns:a16="http://schemas.microsoft.com/office/drawing/2014/main" id="{2C0053E2-A632-47BA-B810-062A04064841}"/>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848974" y="399871"/>
            <a:ext cx="1060081" cy="1082365"/>
          </a:xfrm>
          <a:prstGeom prst="rect">
            <a:avLst/>
          </a:prstGeom>
          <a:gradFill>
            <a:gsLst>
              <a:gs pos="55000">
                <a:schemeClr val="accent4">
                  <a:lumMod val="40000"/>
                  <a:lumOff val="60000"/>
                </a:schemeClr>
              </a:gs>
              <a:gs pos="28000">
                <a:schemeClr val="accent1">
                  <a:lumMod val="0"/>
                  <a:lumOff val="100000"/>
                </a:schemeClr>
              </a:gs>
              <a:gs pos="100000">
                <a:schemeClr val="accent1">
                  <a:lumMod val="100000"/>
                </a:schemeClr>
              </a:gs>
            </a:gsLst>
            <a:path path="circle">
              <a:fillToRect l="50000" t="-80000" r="50000" b="180000"/>
            </a:path>
          </a:gradFill>
          <a:scene3d>
            <a:camera prst="orthographicFront"/>
            <a:lightRig rig="threePt" dir="t"/>
          </a:scene3d>
          <a:sp3d contourW="25400">
            <a:bevelT/>
            <a:bevelB prst="angle"/>
            <a:contourClr>
              <a:schemeClr val="accent1">
                <a:lumMod val="75000"/>
              </a:schemeClr>
            </a:contourClr>
          </a:sp3d>
        </p:spPr>
      </p:pic>
    </p:spTree>
    <p:extLst>
      <p:ext uri="{BB962C8B-B14F-4D97-AF65-F5344CB8AC3E}">
        <p14:creationId xmlns:p14="http://schemas.microsoft.com/office/powerpoint/2010/main" val="241481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E586FAA-FF0F-4162-9100-81C7E16009DD}"/>
              </a:ext>
            </a:extLst>
          </p:cNvPr>
          <p:cNvSpPr>
            <a:spLocks noGrp="1"/>
          </p:cNvSpPr>
          <p:nvPr>
            <p:ph type="ftr" sz="quarter" idx="11"/>
          </p:nvPr>
        </p:nvSpPr>
        <p:spPr>
          <a:xfrm>
            <a:off x="2281806" y="6433336"/>
            <a:ext cx="7172587" cy="365125"/>
          </a:xfrm>
        </p:spPr>
        <p:txBody>
          <a:bodyPr/>
          <a:lstStyle/>
          <a:p>
            <a:r>
              <a:rPr lang="fr-FR" b="1">
                <a:solidFill>
                  <a:schemeClr val="tx1"/>
                </a:solidFill>
              </a:rPr>
              <a:t>VILLE DE LENTILLY - CONSEIL MUNICIPAL DU 31 MARS 2021 - CA 2020 - BP 2021</a:t>
            </a:r>
            <a:endParaRPr lang="fr-FR" b="1" dirty="0">
              <a:solidFill>
                <a:schemeClr val="tx1"/>
              </a:solidFill>
            </a:endParaRPr>
          </a:p>
        </p:txBody>
      </p:sp>
      <p:pic>
        <p:nvPicPr>
          <p:cNvPr id="5" name="Image 4">
            <a:extLst>
              <a:ext uri="{FF2B5EF4-FFF2-40B4-BE49-F238E27FC236}">
                <a16:creationId xmlns:a16="http://schemas.microsoft.com/office/drawing/2014/main" id="{68D55192-B66E-4E9F-A0DA-D076D8441FF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8922" y="6114711"/>
            <a:ext cx="456087" cy="611399"/>
          </a:xfrm>
          <a:prstGeom prst="rect">
            <a:avLst/>
          </a:prstGeom>
        </p:spPr>
      </p:pic>
      <p:sp>
        <p:nvSpPr>
          <p:cNvPr id="6" name="Espace réservé du numéro de diapositive 5">
            <a:extLst>
              <a:ext uri="{FF2B5EF4-FFF2-40B4-BE49-F238E27FC236}">
                <a16:creationId xmlns:a16="http://schemas.microsoft.com/office/drawing/2014/main" id="{D8F419C5-7ED5-4630-9F40-E6B0DA485B4B}"/>
              </a:ext>
            </a:extLst>
          </p:cNvPr>
          <p:cNvSpPr>
            <a:spLocks noGrp="1"/>
          </p:cNvSpPr>
          <p:nvPr>
            <p:ph type="sldNum" sz="quarter" idx="12"/>
          </p:nvPr>
        </p:nvSpPr>
        <p:spPr/>
        <p:txBody>
          <a:bodyPr/>
          <a:lstStyle/>
          <a:p>
            <a:fld id="{DF5659F9-612D-4A5E-A057-854B90781FF4}" type="slidenum">
              <a:rPr lang="fr-FR" smtClean="0"/>
              <a:t>7</a:t>
            </a:fld>
            <a:endParaRPr lang="fr-FR" dirty="0"/>
          </a:p>
        </p:txBody>
      </p:sp>
      <p:sp>
        <p:nvSpPr>
          <p:cNvPr id="7" name="Titre 1">
            <a:extLst>
              <a:ext uri="{FF2B5EF4-FFF2-40B4-BE49-F238E27FC236}">
                <a16:creationId xmlns:a16="http://schemas.microsoft.com/office/drawing/2014/main" id="{A151E134-27AD-4A50-B2CF-F29A5134CCBA}"/>
              </a:ext>
            </a:extLst>
          </p:cNvPr>
          <p:cNvSpPr>
            <a:spLocks noGrp="1"/>
          </p:cNvSpPr>
          <p:nvPr>
            <p:ph type="title"/>
          </p:nvPr>
        </p:nvSpPr>
        <p:spPr>
          <a:xfrm>
            <a:off x="1183971" y="171073"/>
            <a:ext cx="9824057" cy="523905"/>
          </a:xfrm>
          <a:solidFill>
            <a:schemeClr val="bg1"/>
          </a:solidFill>
          <a:ln w="28575">
            <a:solidFill>
              <a:schemeClr val="tx1"/>
            </a:solidFill>
          </a:ln>
          <a:effectLst>
            <a:glow rad="101600">
              <a:schemeClr val="accent1">
                <a:satMod val="175000"/>
                <a:alpha val="40000"/>
              </a:schemeClr>
            </a:glow>
          </a:effectLst>
        </p:spPr>
        <p:txBody>
          <a:bodyPr anchor="ctr">
            <a:normAutofit fontScale="90000"/>
          </a:bodyPr>
          <a:lstStyle/>
          <a:p>
            <a:pPr algn="ctr"/>
            <a:r>
              <a:rPr lang="fr-FR" sz="3600" b="1" dirty="0">
                <a:solidFill>
                  <a:srgbClr val="000000"/>
                </a:solidFill>
                <a:latin typeface="Calibri" panose="020F0502020204030204" pitchFamily="34" charset="0"/>
              </a:rPr>
              <a:t>Comparatif Budget  - Résultat 2020 - Fonctionnement</a:t>
            </a:r>
            <a:endParaRPr lang="fr-FR" sz="3400" dirty="0"/>
          </a:p>
        </p:txBody>
      </p:sp>
      <p:sp>
        <p:nvSpPr>
          <p:cNvPr id="26" name="Rectangle : carré corné 25">
            <a:extLst>
              <a:ext uri="{FF2B5EF4-FFF2-40B4-BE49-F238E27FC236}">
                <a16:creationId xmlns:a16="http://schemas.microsoft.com/office/drawing/2014/main" id="{BE050B52-54FD-4E4D-AE58-B81D6463D680}"/>
              </a:ext>
            </a:extLst>
          </p:cNvPr>
          <p:cNvSpPr/>
          <p:nvPr/>
        </p:nvSpPr>
        <p:spPr>
          <a:xfrm>
            <a:off x="8964043" y="4337380"/>
            <a:ext cx="2916000" cy="468000"/>
          </a:xfrm>
          <a:prstGeom prst="foldedCorner">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400" dirty="0">
                <a:solidFill>
                  <a:schemeClr val="tx1"/>
                </a:solidFill>
              </a:rPr>
              <a:t>Baisse significative des produits de services liés à la crise sanitaire</a:t>
            </a:r>
          </a:p>
        </p:txBody>
      </p:sp>
      <p:sp>
        <p:nvSpPr>
          <p:cNvPr id="28" name="Rectangle : carré corné 27">
            <a:extLst>
              <a:ext uri="{FF2B5EF4-FFF2-40B4-BE49-F238E27FC236}">
                <a16:creationId xmlns:a16="http://schemas.microsoft.com/office/drawing/2014/main" id="{A857FE1E-E9EC-422A-BB91-9C2B339BA6E1}"/>
              </a:ext>
            </a:extLst>
          </p:cNvPr>
          <p:cNvSpPr/>
          <p:nvPr/>
        </p:nvSpPr>
        <p:spPr>
          <a:xfrm>
            <a:off x="8946635" y="5228522"/>
            <a:ext cx="2916000" cy="759853"/>
          </a:xfrm>
          <a:prstGeom prst="foldedCorner">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400" dirty="0">
                <a:solidFill>
                  <a:schemeClr val="tx1"/>
                </a:solidFill>
              </a:rPr>
              <a:t>Nette hausse des impôts et taxes dues à l’actualisation des bases et des droits de mutation exceptionnels</a:t>
            </a:r>
          </a:p>
        </p:txBody>
      </p:sp>
      <p:cxnSp>
        <p:nvCxnSpPr>
          <p:cNvPr id="21" name="Connecteur droit avec flèche 20">
            <a:extLst>
              <a:ext uri="{FF2B5EF4-FFF2-40B4-BE49-F238E27FC236}">
                <a16:creationId xmlns:a16="http://schemas.microsoft.com/office/drawing/2014/main" id="{5BAAB842-A520-419A-A6D2-FDACF064216B}"/>
              </a:ext>
            </a:extLst>
          </p:cNvPr>
          <p:cNvCxnSpPr>
            <a:cxnSpLocks/>
          </p:cNvCxnSpPr>
          <p:nvPr/>
        </p:nvCxnSpPr>
        <p:spPr>
          <a:xfrm flipV="1">
            <a:off x="8017427" y="4673397"/>
            <a:ext cx="900000" cy="125833"/>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191AED77-79CC-4022-83D9-E443B4441303}"/>
              </a:ext>
            </a:extLst>
          </p:cNvPr>
          <p:cNvCxnSpPr>
            <a:cxnSpLocks/>
          </p:cNvCxnSpPr>
          <p:nvPr/>
        </p:nvCxnSpPr>
        <p:spPr>
          <a:xfrm>
            <a:off x="8000019" y="5091280"/>
            <a:ext cx="900000" cy="196337"/>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Tableau 1">
            <a:extLst>
              <a:ext uri="{FF2B5EF4-FFF2-40B4-BE49-F238E27FC236}">
                <a16:creationId xmlns:a16="http://schemas.microsoft.com/office/drawing/2014/main" id="{3628DF26-1699-43A4-A69F-0EF5A263894A}"/>
              </a:ext>
            </a:extLst>
          </p:cNvPr>
          <p:cNvGraphicFramePr>
            <a:graphicFrameLocks noGrp="1"/>
          </p:cNvGraphicFramePr>
          <p:nvPr/>
        </p:nvGraphicFramePr>
        <p:xfrm>
          <a:off x="759988" y="1562679"/>
          <a:ext cx="7243576" cy="4784729"/>
        </p:xfrm>
        <a:graphic>
          <a:graphicData uri="http://schemas.openxmlformats.org/drawingml/2006/table">
            <a:tbl>
              <a:tblPr/>
              <a:tblGrid>
                <a:gridCol w="3421480">
                  <a:extLst>
                    <a:ext uri="{9D8B030D-6E8A-4147-A177-3AD203B41FA5}">
                      <a16:colId xmlns:a16="http://schemas.microsoft.com/office/drawing/2014/main" val="2618832339"/>
                    </a:ext>
                  </a:extLst>
                </a:gridCol>
                <a:gridCol w="928395">
                  <a:extLst>
                    <a:ext uri="{9D8B030D-6E8A-4147-A177-3AD203B41FA5}">
                      <a16:colId xmlns:a16="http://schemas.microsoft.com/office/drawing/2014/main" val="1127199153"/>
                    </a:ext>
                  </a:extLst>
                </a:gridCol>
                <a:gridCol w="957416">
                  <a:extLst>
                    <a:ext uri="{9D8B030D-6E8A-4147-A177-3AD203B41FA5}">
                      <a16:colId xmlns:a16="http://schemas.microsoft.com/office/drawing/2014/main" val="3601285743"/>
                    </a:ext>
                  </a:extLst>
                </a:gridCol>
                <a:gridCol w="861806">
                  <a:extLst>
                    <a:ext uri="{9D8B030D-6E8A-4147-A177-3AD203B41FA5}">
                      <a16:colId xmlns:a16="http://schemas.microsoft.com/office/drawing/2014/main" val="3310535508"/>
                    </a:ext>
                  </a:extLst>
                </a:gridCol>
                <a:gridCol w="148628">
                  <a:extLst>
                    <a:ext uri="{9D8B030D-6E8A-4147-A177-3AD203B41FA5}">
                      <a16:colId xmlns:a16="http://schemas.microsoft.com/office/drawing/2014/main" val="94930590"/>
                    </a:ext>
                  </a:extLst>
                </a:gridCol>
                <a:gridCol w="925851">
                  <a:extLst>
                    <a:ext uri="{9D8B030D-6E8A-4147-A177-3AD203B41FA5}">
                      <a16:colId xmlns:a16="http://schemas.microsoft.com/office/drawing/2014/main" val="2912218840"/>
                    </a:ext>
                  </a:extLst>
                </a:gridCol>
              </a:tblGrid>
              <a:tr h="237153">
                <a:tc gridSpan="6">
                  <a:txBody>
                    <a:bodyPr/>
                    <a:lstStyle/>
                    <a:p>
                      <a:pPr algn="ctr" rtl="0" fontAlgn="ctr"/>
                      <a:r>
                        <a:rPr lang="fr-FR" sz="1200" b="1" i="0" u="none" strike="noStrike" dirty="0">
                          <a:solidFill>
                            <a:srgbClr val="000000"/>
                          </a:solidFill>
                          <a:effectLst/>
                          <a:latin typeface="Calibri" panose="020F0502020204030204" pitchFamily="34" charset="0"/>
                        </a:rPr>
                        <a:t>DÉPENSES DE FONCTIONNEMENT</a:t>
                      </a:r>
                    </a:p>
                  </a:txBody>
                  <a:tcPr marL="7434" marR="7434" marT="74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fr-FR"/>
                    </a:p>
                  </a:txBody>
                  <a:tcPr/>
                </a:tc>
                <a:tc hMerge="1">
                  <a:txBody>
                    <a:bodyPr/>
                    <a:lstStyle/>
                    <a:p>
                      <a:endParaRPr lang="fr-FR"/>
                    </a:p>
                  </a:txBody>
                  <a:tcPr/>
                </a:tc>
                <a:tc hMerge="1">
                  <a:txBody>
                    <a:bodyPr/>
                    <a:lstStyle/>
                    <a:p>
                      <a:endParaRPr lang="fr-FR"/>
                    </a:p>
                  </a:txBody>
                  <a:tcPr>
                    <a:lnL w="19050" cap="flat" cmpd="sng" algn="ctr">
                      <a:solidFill>
                        <a:srgbClr val="000000"/>
                      </a:solidFill>
                      <a:prstDash val="solid"/>
                      <a:round/>
                      <a:headEnd type="none" w="med" len="med"/>
                      <a:tailEnd type="none" w="med" len="med"/>
                    </a:ln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63261316"/>
                  </a:ext>
                </a:extLst>
              </a:tr>
              <a:tr h="237153">
                <a:tc>
                  <a:txBody>
                    <a:bodyPr/>
                    <a:lstStyle/>
                    <a:p>
                      <a:pPr algn="ctr" rtl="0" fontAlgn="ctr"/>
                      <a:r>
                        <a:rPr lang="fr-FR" sz="1200" b="1" i="0" u="none" strike="noStrike" dirty="0">
                          <a:solidFill>
                            <a:srgbClr val="000000"/>
                          </a:solidFill>
                          <a:effectLst/>
                          <a:latin typeface="Calibri" panose="020F0502020204030204" pitchFamily="34" charset="0"/>
                        </a:rPr>
                        <a:t>Compte et Libellé</a:t>
                      </a:r>
                    </a:p>
                  </a:txBody>
                  <a:tcPr marL="7434" marR="7434" marT="743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fr-FR" sz="1200" b="1" i="0" u="none" strike="noStrike">
                          <a:solidFill>
                            <a:srgbClr val="000000"/>
                          </a:solidFill>
                          <a:effectLst/>
                          <a:latin typeface="Calibri" panose="020F0502020204030204" pitchFamily="34" charset="0"/>
                        </a:rPr>
                        <a:t>CA 2019</a:t>
                      </a:r>
                      <a:endParaRPr lang="fr-FR" sz="1200" b="1" i="0" u="none" strike="noStrike" dirty="0">
                        <a:solidFill>
                          <a:srgbClr val="000000"/>
                        </a:solidFill>
                        <a:effectLst/>
                        <a:latin typeface="Calibri" panose="020F0502020204030204" pitchFamily="34" charset="0"/>
                      </a:endParaRPr>
                    </a:p>
                  </a:txBody>
                  <a:tcPr marL="7434" marR="7434" marT="7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fr-FR" sz="1200" b="1" i="0" u="none" strike="noStrike" dirty="0">
                          <a:solidFill>
                            <a:srgbClr val="000000"/>
                          </a:solidFill>
                          <a:effectLst/>
                          <a:latin typeface="Calibri" panose="020F0502020204030204" pitchFamily="34" charset="0"/>
                        </a:rPr>
                        <a:t>BP 2020</a:t>
                      </a:r>
                    </a:p>
                  </a:txBody>
                  <a:tcPr marL="7434" marR="7434" marT="7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fr-FR" sz="1200" b="1" i="0" u="none" strike="noStrike" dirty="0">
                          <a:solidFill>
                            <a:srgbClr val="000000"/>
                          </a:solidFill>
                          <a:effectLst/>
                          <a:latin typeface="Calibri" panose="020F0502020204030204" pitchFamily="34" charset="0"/>
                        </a:rPr>
                        <a:t>CA 2020</a:t>
                      </a:r>
                    </a:p>
                  </a:txBody>
                  <a:tcPr marL="7434" marR="7434" marT="7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E2EFDA"/>
                    </a:solidFill>
                  </a:tcPr>
                </a:tc>
                <a:tc gridSpan="2">
                  <a:txBody>
                    <a:bodyPr/>
                    <a:lstStyle/>
                    <a:p>
                      <a:pPr algn="ctr" rtl="0" fontAlgn="ctr"/>
                      <a:r>
                        <a:rPr lang="fr-FR" sz="1200" b="1" i="0" u="none" strike="noStrike">
                          <a:solidFill>
                            <a:srgbClr val="000000"/>
                          </a:solidFill>
                          <a:effectLst/>
                          <a:latin typeface="Calibri" panose="020F0502020204030204" pitchFamily="34" charset="0"/>
                        </a:rPr>
                        <a:t>Différence</a:t>
                      </a:r>
                    </a:p>
                  </a:txBody>
                  <a:tcPr marL="7434" marR="7434" marT="743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pPr algn="ctr" rtl="0" fontAlgn="ctr"/>
                      <a:r>
                        <a:rPr lang="fr-FR" sz="1300" b="1" i="0" u="none" strike="noStrike">
                          <a:solidFill>
                            <a:srgbClr val="000000"/>
                          </a:solidFill>
                          <a:effectLst/>
                          <a:latin typeface="Calibri" panose="020F0502020204030204" pitchFamily="34" charset="0"/>
                        </a:rPr>
                        <a:t>Différence</a:t>
                      </a:r>
                    </a:p>
                  </a:txBody>
                  <a:tcPr marL="7434" marR="7434" marT="743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45868244"/>
                  </a:ext>
                </a:extLst>
              </a:tr>
              <a:tr h="237153">
                <a:tc>
                  <a:txBody>
                    <a:bodyPr/>
                    <a:lstStyle/>
                    <a:p>
                      <a:pPr algn="l" rtl="0" fontAlgn="ctr"/>
                      <a:r>
                        <a:rPr lang="fr-FR" sz="1200" b="1" i="0" u="none" strike="noStrike" dirty="0">
                          <a:solidFill>
                            <a:srgbClr val="000000"/>
                          </a:solidFill>
                          <a:effectLst/>
                          <a:latin typeface="Calibri" panose="020F0502020204030204" pitchFamily="34" charset="0"/>
                        </a:rPr>
                        <a:t>TOTAL 011_Charges </a:t>
                      </a:r>
                      <a:r>
                        <a:rPr lang="fr-FR" sz="1200" b="1" i="0" u="none" strike="noStrike">
                          <a:solidFill>
                            <a:srgbClr val="000000"/>
                          </a:solidFill>
                          <a:effectLst/>
                          <a:latin typeface="Calibri" panose="020F0502020204030204" pitchFamily="34" charset="0"/>
                        </a:rPr>
                        <a:t>à caractère </a:t>
                      </a:r>
                      <a:r>
                        <a:rPr lang="fr-FR" sz="1200" b="1" i="0" u="none" strike="noStrike" dirty="0">
                          <a:solidFill>
                            <a:srgbClr val="000000"/>
                          </a:solidFill>
                          <a:effectLst/>
                          <a:latin typeface="Calibri" panose="020F0502020204030204" pitchFamily="34" charset="0"/>
                        </a:rPr>
                        <a:t>général</a:t>
                      </a:r>
                    </a:p>
                  </a:txBody>
                  <a:tcPr marL="7434" marR="108000" marT="74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fr-FR" sz="1200" b="1" i="0" u="none" strike="noStrike" dirty="0">
                        <a:solidFill>
                          <a:srgbClr val="000000"/>
                        </a:solidFill>
                        <a:effectLst/>
                        <a:latin typeface="Calibri" panose="020F0502020204030204" pitchFamily="34" charset="0"/>
                      </a:endParaRP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1200" b="1" i="0" u="none" strike="noStrike" dirty="0">
                          <a:solidFill>
                            <a:srgbClr val="000000"/>
                          </a:solidFill>
                          <a:effectLst/>
                          <a:latin typeface="Calibri" panose="020F0502020204030204" pitchFamily="34" charset="0"/>
                        </a:rPr>
                        <a:t>997 850</a:t>
                      </a: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1200" b="1" i="0" u="none" strike="noStrike" dirty="0">
                          <a:solidFill>
                            <a:srgbClr val="000000"/>
                          </a:solidFill>
                          <a:effectLst/>
                          <a:latin typeface="Calibri" panose="020F0502020204030204" pitchFamily="34" charset="0"/>
                        </a:rPr>
                        <a:t>983 262</a:t>
                      </a: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fr-FR" sz="1200" b="1" i="0" u="none" strike="noStrike" dirty="0">
                          <a:solidFill>
                            <a:srgbClr val="000000"/>
                          </a:solidFill>
                          <a:effectLst/>
                          <a:latin typeface="Calibri" panose="020F0502020204030204" pitchFamily="34" charset="0"/>
                        </a:rPr>
                        <a:t>14 588</a:t>
                      </a:r>
                    </a:p>
                  </a:txBody>
                  <a:tcPr marL="7434" marR="108000" marT="7434" marB="3600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r>
                        <a:rPr lang="fr-FR" sz="1600" b="1" i="0" u="none" strike="noStrike">
                          <a:solidFill>
                            <a:srgbClr val="000000"/>
                          </a:solidFill>
                          <a:effectLst/>
                          <a:latin typeface="Calibri" panose="020F0502020204030204" pitchFamily="34" charset="0"/>
                        </a:rPr>
                        <a:t>14 588</a:t>
                      </a:r>
                    </a:p>
                  </a:txBody>
                  <a:tcPr marL="7434" marR="7434" marT="743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0391777"/>
                  </a:ext>
                </a:extLst>
              </a:tr>
              <a:tr h="237153">
                <a:tc>
                  <a:txBody>
                    <a:bodyPr/>
                    <a:lstStyle/>
                    <a:p>
                      <a:pPr algn="l" rtl="0" fontAlgn="ctr"/>
                      <a:r>
                        <a:rPr lang="fr-FR" sz="1200" b="1" i="0" u="none" strike="noStrike" dirty="0">
                          <a:solidFill>
                            <a:srgbClr val="000000"/>
                          </a:solidFill>
                          <a:effectLst/>
                          <a:latin typeface="Calibri" panose="020F0502020204030204" pitchFamily="34" charset="0"/>
                        </a:rPr>
                        <a:t>TOTAL 012_Charges du personnel</a:t>
                      </a:r>
                    </a:p>
                  </a:txBody>
                  <a:tcPr marL="7434" marR="108000" marT="74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fr-FR" sz="1200" b="1" i="0" u="none" strike="noStrike" dirty="0">
                        <a:solidFill>
                          <a:srgbClr val="000000"/>
                        </a:solidFill>
                        <a:effectLst/>
                        <a:latin typeface="Calibri" panose="020F0502020204030204" pitchFamily="34" charset="0"/>
                      </a:endParaRP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1200" b="1" i="0" u="none" strike="noStrike" dirty="0">
                          <a:solidFill>
                            <a:srgbClr val="000000"/>
                          </a:solidFill>
                          <a:effectLst/>
                          <a:latin typeface="Calibri" panose="020F0502020204030204" pitchFamily="34" charset="0"/>
                        </a:rPr>
                        <a:t>2 041 000</a:t>
                      </a: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1200" b="1" i="0" u="none" strike="noStrike" dirty="0">
                          <a:solidFill>
                            <a:srgbClr val="000000"/>
                          </a:solidFill>
                          <a:effectLst/>
                          <a:latin typeface="Calibri" panose="020F0502020204030204" pitchFamily="34" charset="0"/>
                        </a:rPr>
                        <a:t>1 937 576</a:t>
                      </a: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fr-FR" sz="1200" b="1" i="0" u="none" strike="noStrike">
                          <a:solidFill>
                            <a:srgbClr val="000000"/>
                          </a:solidFill>
                          <a:effectLst/>
                          <a:latin typeface="Calibri" panose="020F0502020204030204" pitchFamily="34" charset="0"/>
                        </a:rPr>
                        <a:t>103 424</a:t>
                      </a:r>
                      <a:endParaRPr lang="fr-FR" sz="1200" b="1" i="0" u="none" strike="noStrike" dirty="0">
                        <a:solidFill>
                          <a:srgbClr val="000000"/>
                        </a:solidFill>
                        <a:effectLst/>
                        <a:latin typeface="Calibri" panose="020F0502020204030204" pitchFamily="34" charset="0"/>
                      </a:endParaRPr>
                    </a:p>
                  </a:txBody>
                  <a:tcPr marL="7434" marR="108000" marT="7434" marB="3600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r>
                        <a:rPr lang="fr-FR" sz="1600" b="1" i="0" u="none" strike="noStrike">
                          <a:solidFill>
                            <a:srgbClr val="000000"/>
                          </a:solidFill>
                          <a:effectLst/>
                          <a:latin typeface="Calibri" panose="020F0502020204030204" pitchFamily="34" charset="0"/>
                        </a:rPr>
                        <a:t>103 424</a:t>
                      </a:r>
                    </a:p>
                  </a:txBody>
                  <a:tcPr marL="7434" marR="7434" marT="743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9881217"/>
                  </a:ext>
                </a:extLst>
              </a:tr>
              <a:tr h="168046">
                <a:tc>
                  <a:txBody>
                    <a:bodyPr/>
                    <a:lstStyle/>
                    <a:p>
                      <a:pPr algn="l" rtl="0" fontAlgn="ctr"/>
                      <a:r>
                        <a:rPr lang="fr-FR" sz="1200" b="1" i="0" u="none" strike="noStrike" dirty="0">
                          <a:solidFill>
                            <a:srgbClr val="000000"/>
                          </a:solidFill>
                          <a:effectLst/>
                          <a:latin typeface="Calibri" panose="020F0502020204030204" pitchFamily="34" charset="0"/>
                        </a:rPr>
                        <a:t>TOTAL 014_Atténuations de produits</a:t>
                      </a:r>
                    </a:p>
                  </a:txBody>
                  <a:tcPr marL="7434" marR="108000" marT="74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fr-FR" sz="1200" b="1" i="0" u="none" strike="noStrike" dirty="0">
                        <a:solidFill>
                          <a:srgbClr val="000000"/>
                        </a:solidFill>
                        <a:effectLst/>
                        <a:latin typeface="Calibri" panose="020F0502020204030204" pitchFamily="34" charset="0"/>
                      </a:endParaRP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1200" b="1" i="0" u="none" strike="noStrike" dirty="0">
                          <a:solidFill>
                            <a:srgbClr val="000000"/>
                          </a:solidFill>
                          <a:effectLst/>
                          <a:latin typeface="Calibri" panose="020F0502020204030204" pitchFamily="34" charset="0"/>
                        </a:rPr>
                        <a:t>171 651</a:t>
                      </a: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1200" b="1" i="0" u="none" strike="noStrike" dirty="0">
                          <a:solidFill>
                            <a:srgbClr val="000000"/>
                          </a:solidFill>
                          <a:effectLst/>
                          <a:latin typeface="Calibri" panose="020F0502020204030204" pitchFamily="34" charset="0"/>
                        </a:rPr>
                        <a:t>171 594</a:t>
                      </a: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fr-FR" sz="1200" b="1" i="0" u="none" strike="noStrike" dirty="0">
                          <a:solidFill>
                            <a:srgbClr val="000000"/>
                          </a:solidFill>
                          <a:effectLst/>
                          <a:latin typeface="Calibri" panose="020F0502020204030204" pitchFamily="34" charset="0"/>
                        </a:rPr>
                        <a:t>57</a:t>
                      </a:r>
                    </a:p>
                  </a:txBody>
                  <a:tcPr marL="7434" marR="108000" marT="7434" marB="3600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r>
                        <a:rPr lang="fr-FR" sz="1600" b="1" i="0" u="none" strike="noStrike">
                          <a:solidFill>
                            <a:srgbClr val="000000"/>
                          </a:solidFill>
                          <a:effectLst/>
                          <a:latin typeface="Calibri" panose="020F0502020204030204" pitchFamily="34" charset="0"/>
                        </a:rPr>
                        <a:t>57</a:t>
                      </a:r>
                    </a:p>
                  </a:txBody>
                  <a:tcPr marL="7434" marR="7434" marT="743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595387"/>
                  </a:ext>
                </a:extLst>
              </a:tr>
              <a:tr h="237153">
                <a:tc>
                  <a:txBody>
                    <a:bodyPr/>
                    <a:lstStyle/>
                    <a:p>
                      <a:pPr algn="l" rtl="0" fontAlgn="ctr"/>
                      <a:r>
                        <a:rPr lang="fr-FR" sz="1200" b="1" i="0" u="none" strike="noStrike" dirty="0">
                          <a:solidFill>
                            <a:srgbClr val="000000"/>
                          </a:solidFill>
                          <a:effectLst/>
                          <a:latin typeface="Calibri" panose="020F0502020204030204" pitchFamily="34" charset="0"/>
                        </a:rPr>
                        <a:t>TOTAL 022_ Dépenses imprévues</a:t>
                      </a:r>
                    </a:p>
                  </a:txBody>
                  <a:tcPr marL="7434" marR="108000" marT="74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fr-FR" sz="1200" b="1" i="0" u="none" strike="noStrike" dirty="0">
                        <a:solidFill>
                          <a:srgbClr val="000000"/>
                        </a:solidFill>
                        <a:effectLst/>
                        <a:latin typeface="Calibri" panose="020F0502020204030204" pitchFamily="34" charset="0"/>
                      </a:endParaRP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endParaRPr lang="fr-FR" sz="1200" b="1" i="0" u="none" strike="noStrike" dirty="0">
                        <a:solidFill>
                          <a:srgbClr val="000000"/>
                        </a:solidFill>
                        <a:effectLst/>
                        <a:latin typeface="Calibri" panose="020F0502020204030204" pitchFamily="34" charset="0"/>
                      </a:endParaRP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1200" b="1" i="0" u="none" strike="noStrike" dirty="0">
                          <a:solidFill>
                            <a:srgbClr val="000000"/>
                          </a:solidFill>
                          <a:effectLst/>
                          <a:latin typeface="Calibri" panose="020F0502020204030204" pitchFamily="34" charset="0"/>
                        </a:rPr>
                        <a:t>0</a:t>
                      </a: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fr-FR" sz="1200" b="1" i="0" u="none" strike="noStrike" dirty="0">
                          <a:solidFill>
                            <a:srgbClr val="000000"/>
                          </a:solidFill>
                          <a:effectLst/>
                          <a:latin typeface="Calibri" panose="020F0502020204030204" pitchFamily="34" charset="0"/>
                        </a:rPr>
                        <a:t>46 000</a:t>
                      </a:r>
                    </a:p>
                  </a:txBody>
                  <a:tcPr marL="7434" marR="108000" marT="7434" marB="3600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r>
                        <a:rPr lang="fr-FR" sz="1600" b="1" i="0" u="none" strike="noStrike">
                          <a:solidFill>
                            <a:srgbClr val="000000"/>
                          </a:solidFill>
                          <a:effectLst/>
                          <a:latin typeface="Calibri" panose="020F0502020204030204" pitchFamily="34" charset="0"/>
                        </a:rPr>
                        <a:t>46 000</a:t>
                      </a:r>
                    </a:p>
                  </a:txBody>
                  <a:tcPr marL="7434" marR="7434" marT="743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9085242"/>
                  </a:ext>
                </a:extLst>
              </a:tr>
              <a:tr h="237153">
                <a:tc>
                  <a:txBody>
                    <a:bodyPr/>
                    <a:lstStyle/>
                    <a:p>
                      <a:pPr algn="l" rtl="0" fontAlgn="ctr"/>
                      <a:r>
                        <a:rPr lang="fr-FR" sz="1200" b="1" i="0" u="none" strike="noStrike" dirty="0">
                          <a:solidFill>
                            <a:srgbClr val="000000"/>
                          </a:solidFill>
                          <a:effectLst/>
                          <a:latin typeface="Calibri" panose="020F0502020204030204" pitchFamily="34" charset="0"/>
                        </a:rPr>
                        <a:t>TOTAL 65_Autres charges de gestions courantes</a:t>
                      </a:r>
                    </a:p>
                  </a:txBody>
                  <a:tcPr marL="7434" marR="108000" marT="74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fr-FR" sz="1200" b="1" i="0" u="none" strike="noStrike" dirty="0">
                        <a:solidFill>
                          <a:srgbClr val="000000"/>
                        </a:solidFill>
                        <a:effectLst/>
                        <a:latin typeface="Calibri" panose="020F0502020204030204" pitchFamily="34" charset="0"/>
                      </a:endParaRP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1200" b="1" i="0" u="none" strike="noStrike" dirty="0">
                          <a:solidFill>
                            <a:srgbClr val="000000"/>
                          </a:solidFill>
                          <a:effectLst/>
                          <a:latin typeface="Calibri" panose="020F0502020204030204" pitchFamily="34" charset="0"/>
                        </a:rPr>
                        <a:t>886 244</a:t>
                      </a: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1200" b="1" i="0" u="none" strike="noStrike" dirty="0">
                          <a:solidFill>
                            <a:srgbClr val="000000"/>
                          </a:solidFill>
                          <a:effectLst/>
                          <a:latin typeface="Calibri" panose="020F0502020204030204" pitchFamily="34" charset="0"/>
                        </a:rPr>
                        <a:t>872 857</a:t>
                      </a: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fr-FR" sz="1200" b="1" i="0" u="none" strike="noStrike" dirty="0">
                          <a:solidFill>
                            <a:srgbClr val="000000"/>
                          </a:solidFill>
                          <a:effectLst/>
                          <a:latin typeface="Calibri" panose="020F0502020204030204" pitchFamily="34" charset="0"/>
                        </a:rPr>
                        <a:t>13 387</a:t>
                      </a:r>
                    </a:p>
                  </a:txBody>
                  <a:tcPr marL="7434" marR="108000" marT="7434" marB="3600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r>
                        <a:rPr lang="fr-FR" sz="1600" b="1" i="0" u="none" strike="noStrike">
                          <a:solidFill>
                            <a:srgbClr val="000000"/>
                          </a:solidFill>
                          <a:effectLst/>
                          <a:latin typeface="Calibri" panose="020F0502020204030204" pitchFamily="34" charset="0"/>
                        </a:rPr>
                        <a:t>13 387</a:t>
                      </a:r>
                    </a:p>
                  </a:txBody>
                  <a:tcPr marL="7434" marR="7434" marT="743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038923"/>
                  </a:ext>
                </a:extLst>
              </a:tr>
              <a:tr h="237153">
                <a:tc>
                  <a:txBody>
                    <a:bodyPr/>
                    <a:lstStyle/>
                    <a:p>
                      <a:pPr algn="l" rtl="0" fontAlgn="ctr"/>
                      <a:r>
                        <a:rPr lang="fr-FR" sz="1200" b="1" i="0" u="none" strike="noStrike" dirty="0">
                          <a:solidFill>
                            <a:srgbClr val="000000"/>
                          </a:solidFill>
                          <a:effectLst/>
                          <a:latin typeface="Calibri" panose="020F0502020204030204" pitchFamily="34" charset="0"/>
                        </a:rPr>
                        <a:t>TOTAL 66_Charges financières</a:t>
                      </a:r>
                    </a:p>
                  </a:txBody>
                  <a:tcPr marL="7434" marR="108000" marT="74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fr-FR" sz="1200" b="1" i="0" u="none" strike="noStrike" dirty="0">
                        <a:solidFill>
                          <a:srgbClr val="000000"/>
                        </a:solidFill>
                        <a:effectLst/>
                        <a:latin typeface="Calibri" panose="020F0502020204030204" pitchFamily="34" charset="0"/>
                      </a:endParaRP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1200" b="1" i="0" u="none" strike="noStrike" dirty="0">
                          <a:solidFill>
                            <a:srgbClr val="000000"/>
                          </a:solidFill>
                          <a:effectLst/>
                          <a:latin typeface="Calibri" panose="020F0502020204030204" pitchFamily="34" charset="0"/>
                        </a:rPr>
                        <a:t>130 776</a:t>
                      </a: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1200" b="1" i="0" u="none" strike="noStrike" dirty="0">
                          <a:solidFill>
                            <a:srgbClr val="000000"/>
                          </a:solidFill>
                          <a:effectLst/>
                          <a:latin typeface="Calibri" panose="020F0502020204030204" pitchFamily="34" charset="0"/>
                        </a:rPr>
                        <a:t>113 804</a:t>
                      </a: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fr-FR" sz="1200" b="1" i="0" u="none" strike="noStrike" dirty="0">
                          <a:solidFill>
                            <a:srgbClr val="000000"/>
                          </a:solidFill>
                          <a:effectLst/>
                          <a:latin typeface="Calibri" panose="020F0502020204030204" pitchFamily="34" charset="0"/>
                        </a:rPr>
                        <a:t>16 972</a:t>
                      </a:r>
                    </a:p>
                  </a:txBody>
                  <a:tcPr marL="7434" marR="108000" marT="7434" marB="3600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rtl="0" fontAlgn="ctr"/>
                      <a:r>
                        <a:rPr lang="fr-FR" sz="1600" b="1" i="0" u="none" strike="noStrike">
                          <a:solidFill>
                            <a:srgbClr val="000000"/>
                          </a:solidFill>
                          <a:effectLst/>
                          <a:latin typeface="Calibri" panose="020F0502020204030204" pitchFamily="34" charset="0"/>
                        </a:rPr>
                        <a:t>16 972</a:t>
                      </a:r>
                    </a:p>
                  </a:txBody>
                  <a:tcPr marL="7434" marR="7434" marT="743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6833673"/>
                  </a:ext>
                </a:extLst>
              </a:tr>
              <a:tr h="237153">
                <a:tc>
                  <a:txBody>
                    <a:bodyPr/>
                    <a:lstStyle/>
                    <a:p>
                      <a:pPr algn="l" rtl="0" fontAlgn="ctr"/>
                      <a:r>
                        <a:rPr lang="fr-FR" sz="1200" b="1" i="0" u="none" strike="noStrike" dirty="0">
                          <a:solidFill>
                            <a:srgbClr val="000000"/>
                          </a:solidFill>
                          <a:effectLst/>
                          <a:latin typeface="Calibri" panose="020F0502020204030204" pitchFamily="34" charset="0"/>
                        </a:rPr>
                        <a:t>TOTAL 67_Charges exceptionnelles</a:t>
                      </a:r>
                    </a:p>
                  </a:txBody>
                  <a:tcPr marL="7434" marR="108000" marT="74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endParaRPr lang="fr-FR" sz="1200" b="1" i="0" u="none" strike="noStrike" dirty="0">
                        <a:solidFill>
                          <a:srgbClr val="000000"/>
                        </a:solidFill>
                        <a:effectLst/>
                        <a:latin typeface="Calibri" panose="020F0502020204030204" pitchFamily="34" charset="0"/>
                      </a:endParaRP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1200" b="1" i="0" u="none" strike="noStrike" dirty="0">
                          <a:solidFill>
                            <a:srgbClr val="000000"/>
                          </a:solidFill>
                          <a:effectLst/>
                          <a:latin typeface="Calibri" panose="020F0502020204030204" pitchFamily="34" charset="0"/>
                        </a:rPr>
                        <a:t>5 045</a:t>
                      </a: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1200" b="1" i="0" u="none" strike="noStrike" dirty="0">
                          <a:solidFill>
                            <a:srgbClr val="000000"/>
                          </a:solidFill>
                          <a:effectLst/>
                          <a:latin typeface="Calibri" panose="020F0502020204030204" pitchFamily="34" charset="0"/>
                        </a:rPr>
                        <a:t>3 063</a:t>
                      </a: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rtl="0" fontAlgn="ctr"/>
                      <a:r>
                        <a:rPr lang="fr-FR" sz="1200" b="1" i="0" u="none" strike="noStrike" dirty="0">
                          <a:solidFill>
                            <a:srgbClr val="000000"/>
                          </a:solidFill>
                          <a:effectLst/>
                          <a:latin typeface="Calibri" panose="020F0502020204030204" pitchFamily="34" charset="0"/>
                        </a:rPr>
                        <a:t>1 982</a:t>
                      </a:r>
                    </a:p>
                  </a:txBody>
                  <a:tcPr marL="7434" marR="108000" marT="7434" marB="3600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rtl="0" fontAlgn="ctr"/>
                      <a:r>
                        <a:rPr lang="fr-FR" sz="1600" b="1" i="0" u="none" strike="noStrike">
                          <a:solidFill>
                            <a:srgbClr val="000000"/>
                          </a:solidFill>
                          <a:effectLst/>
                          <a:latin typeface="Calibri" panose="020F0502020204030204" pitchFamily="34" charset="0"/>
                        </a:rPr>
                        <a:t>1 982</a:t>
                      </a:r>
                    </a:p>
                  </a:txBody>
                  <a:tcPr marL="7434" marR="7434" marT="743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3734596"/>
                  </a:ext>
                </a:extLst>
              </a:tr>
              <a:tr h="289661">
                <a:tc gridSpan="4">
                  <a:txBody>
                    <a:bodyPr/>
                    <a:lstStyle/>
                    <a:p>
                      <a:pPr algn="l" rtl="0" fontAlgn="b"/>
                      <a:r>
                        <a:rPr lang="fr-FR" sz="1200" b="1" i="0" u="none" strike="noStrike" dirty="0">
                          <a:solidFill>
                            <a:srgbClr val="000000"/>
                          </a:solidFill>
                          <a:effectLst/>
                          <a:latin typeface="Calibri" panose="020F0502020204030204" pitchFamily="34" charset="0"/>
                        </a:rPr>
                        <a:t>TOTAL GENERAL DÉPENSES FONCTIONNEMENT</a:t>
                      </a:r>
                    </a:p>
                  </a:txBody>
                  <a:tcPr marL="7434" marR="108000" marT="7434"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hMerge="1">
                  <a:txBody>
                    <a:bodyPr/>
                    <a:lstStyle/>
                    <a:p>
                      <a:endParaRPr lang="fr-FR"/>
                    </a:p>
                  </a:txBody>
                  <a:tcPr/>
                </a:tc>
                <a:tc hMerge="1">
                  <a:txBody>
                    <a:bodyPr/>
                    <a:lstStyle/>
                    <a:p>
                      <a:endParaRPr lang="fr-FR"/>
                    </a:p>
                  </a:txBody>
                  <a:tcPr/>
                </a:tc>
                <a:tc hMerge="1">
                  <a:txBody>
                    <a:bodyPr/>
                    <a:lstStyle/>
                    <a:p>
                      <a:endParaRPr lang="fr-F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gridSpan="2">
                  <a:txBody>
                    <a:bodyPr/>
                    <a:lstStyle/>
                    <a:p>
                      <a:pPr algn="ctr" rtl="0" fontAlgn="b"/>
                      <a:r>
                        <a:rPr lang="fr-FR" sz="1200" b="1" i="0" u="none" strike="noStrike" dirty="0">
                          <a:solidFill>
                            <a:srgbClr val="000000"/>
                          </a:solidFill>
                          <a:effectLst/>
                          <a:latin typeface="Calibri" panose="020F0502020204030204" pitchFamily="34" charset="0"/>
                        </a:rPr>
                        <a:t>196 410</a:t>
                      </a:r>
                    </a:p>
                  </a:txBody>
                  <a:tcPr marL="7434" marR="108000" marT="7434" marB="3600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hMerge="1">
                  <a:txBody>
                    <a:bodyPr/>
                    <a:lstStyle/>
                    <a:p>
                      <a:pPr algn="r" rtl="0" fontAlgn="ctr"/>
                      <a:r>
                        <a:rPr lang="fr-FR" sz="1600" b="1" i="0" u="none" strike="noStrike">
                          <a:solidFill>
                            <a:srgbClr val="000000"/>
                          </a:solidFill>
                          <a:effectLst/>
                          <a:latin typeface="Calibri" panose="020F0502020204030204" pitchFamily="34" charset="0"/>
                        </a:rPr>
                        <a:t>196 410</a:t>
                      </a:r>
                    </a:p>
                  </a:txBody>
                  <a:tcPr marL="7434" marR="7434" marT="743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2486037819"/>
                  </a:ext>
                </a:extLst>
              </a:tr>
              <a:tr h="237153">
                <a:tc gridSpan="6">
                  <a:txBody>
                    <a:bodyPr/>
                    <a:lstStyle/>
                    <a:p>
                      <a:pPr algn="r" rtl="0" fontAlgn="ctr"/>
                      <a:r>
                        <a:rPr lang="fr-FR" sz="1200" b="1" i="0" u="none" strike="noStrike" dirty="0">
                          <a:solidFill>
                            <a:srgbClr val="000000"/>
                          </a:solidFill>
                          <a:effectLst/>
                          <a:latin typeface="Calibri" panose="020F0502020204030204" pitchFamily="34" charset="0"/>
                        </a:rPr>
                        <a:t>RECETTES DE FONCTIONNEMENT</a:t>
                      </a:r>
                    </a:p>
                  </a:txBody>
                  <a:tcPr marL="7434" marR="108000" marT="7434" marB="36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fr-FR"/>
                    </a:p>
                  </a:txBody>
                  <a:tcPr/>
                </a:tc>
                <a:tc hMerge="1">
                  <a:txBody>
                    <a:bodyPr/>
                    <a:lstStyle/>
                    <a:p>
                      <a:endParaRPr lang="fr-FR"/>
                    </a:p>
                  </a:txBody>
                  <a:tcPr/>
                </a:tc>
                <a:tc hMerge="1">
                  <a:txBody>
                    <a:bodyPr/>
                    <a:lstStyle/>
                    <a:p>
                      <a:endParaRPr lang="fr-FR"/>
                    </a:p>
                  </a:txBody>
                  <a:tcPr>
                    <a:lnL w="19050" cap="flat" cmpd="sng" algn="ctr">
                      <a:solidFill>
                        <a:srgbClr val="000000"/>
                      </a:solidFill>
                      <a:prstDash val="solid"/>
                      <a:round/>
                      <a:headEnd type="none" w="med" len="med"/>
                      <a:tailEnd type="none" w="med" len="med"/>
                    </a:ln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80061506"/>
                  </a:ext>
                </a:extLst>
              </a:tr>
              <a:tr h="237153">
                <a:tc>
                  <a:txBody>
                    <a:bodyPr/>
                    <a:lstStyle/>
                    <a:p>
                      <a:pPr algn="ctr" rtl="0" fontAlgn="ctr"/>
                      <a:r>
                        <a:rPr lang="fr-FR" sz="1200" b="1" i="0" u="none" strike="noStrike">
                          <a:solidFill>
                            <a:srgbClr val="000000"/>
                          </a:solidFill>
                          <a:effectLst/>
                          <a:latin typeface="Calibri" panose="020F0502020204030204" pitchFamily="34" charset="0"/>
                        </a:rPr>
                        <a:t>Compte et Libellé</a:t>
                      </a:r>
                    </a:p>
                  </a:txBody>
                  <a:tcPr marL="7434" marR="108000" marT="743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fr-FR" sz="1200" b="1" i="0" u="none" strike="noStrike" dirty="0">
                          <a:solidFill>
                            <a:srgbClr val="000000"/>
                          </a:solidFill>
                          <a:effectLst/>
                          <a:latin typeface="Calibri" panose="020F0502020204030204" pitchFamily="34" charset="0"/>
                        </a:rPr>
                        <a:t>CA 2019</a:t>
                      </a: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fr-FR" sz="1200" b="1" i="0" u="none" strike="noStrike" dirty="0">
                          <a:solidFill>
                            <a:srgbClr val="000000"/>
                          </a:solidFill>
                          <a:effectLst/>
                          <a:latin typeface="Calibri" panose="020F0502020204030204" pitchFamily="34" charset="0"/>
                        </a:rPr>
                        <a:t>BP 2020</a:t>
                      </a: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gridSpan="2">
                  <a:txBody>
                    <a:bodyPr/>
                    <a:lstStyle/>
                    <a:p>
                      <a:pPr algn="ctr" rtl="0" fontAlgn="ctr"/>
                      <a:r>
                        <a:rPr lang="fr-FR" sz="1200" b="1" i="0" u="none" strike="noStrike" dirty="0">
                          <a:solidFill>
                            <a:srgbClr val="000000"/>
                          </a:solidFill>
                          <a:effectLst/>
                          <a:latin typeface="Calibri" panose="020F0502020204030204" pitchFamily="34" charset="0"/>
                        </a:rPr>
                        <a:t>CA 2020</a:t>
                      </a: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E2EFDA"/>
                    </a:solidFill>
                  </a:tcPr>
                </a:tc>
                <a:tc hMerge="1">
                  <a:txBody>
                    <a:bodyPr/>
                    <a:lstStyle/>
                    <a:p>
                      <a:pPr algn="ctr" rtl="0" fontAlgn="ctr"/>
                      <a:endParaRPr lang="fr-FR" sz="1600" b="1" i="0" u="none" strike="noStrike" dirty="0">
                        <a:solidFill>
                          <a:srgbClr val="000000"/>
                        </a:solidFill>
                        <a:effectLst/>
                        <a:latin typeface="Calibri" panose="020F0502020204030204" pitchFamily="34" charset="0"/>
                      </a:endParaRPr>
                    </a:p>
                  </a:txBody>
                  <a:tcPr marL="7434" marR="7434" marT="7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fr-FR" sz="1200" b="1" i="0" u="none" strike="noStrike" dirty="0">
                          <a:solidFill>
                            <a:srgbClr val="000000"/>
                          </a:solidFill>
                          <a:effectLst/>
                          <a:latin typeface="Calibri" panose="020F0502020204030204" pitchFamily="34" charset="0"/>
                        </a:rPr>
                        <a:t>Différence</a:t>
                      </a:r>
                    </a:p>
                  </a:txBody>
                  <a:tcPr marL="7434" marR="108000" marT="7434" marB="3600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537156171"/>
                  </a:ext>
                </a:extLst>
              </a:tr>
              <a:tr h="237153">
                <a:tc>
                  <a:txBody>
                    <a:bodyPr/>
                    <a:lstStyle/>
                    <a:p>
                      <a:pPr algn="l" rtl="0" fontAlgn="ctr"/>
                      <a:r>
                        <a:rPr lang="fr-FR" sz="1200" b="1" i="0" u="none" strike="noStrike" dirty="0">
                          <a:solidFill>
                            <a:srgbClr val="000000"/>
                          </a:solidFill>
                          <a:effectLst/>
                          <a:latin typeface="Calibri" panose="020F0502020204030204" pitchFamily="34" charset="0"/>
                        </a:rPr>
                        <a:t>013 - Atténuations de charges</a:t>
                      </a:r>
                    </a:p>
                  </a:txBody>
                  <a:tcPr marL="7434" marR="108000" marT="743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endParaRPr lang="fr-FR" sz="1200" b="1" i="0" u="none" strike="noStrike" dirty="0">
                        <a:solidFill>
                          <a:srgbClr val="000000"/>
                        </a:solidFill>
                        <a:effectLst/>
                        <a:latin typeface="Calibri" panose="020F0502020204030204" pitchFamily="34" charset="0"/>
                      </a:endParaRP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1200" b="1" i="0" u="none" strike="noStrike" dirty="0">
                          <a:solidFill>
                            <a:srgbClr val="000000"/>
                          </a:solidFill>
                          <a:effectLst/>
                          <a:latin typeface="Calibri" panose="020F0502020204030204" pitchFamily="34" charset="0"/>
                        </a:rPr>
                        <a:t>30 600</a:t>
                      </a: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rtl="0" fontAlgn="ctr"/>
                      <a:r>
                        <a:rPr lang="fr-FR" sz="1200" b="1" i="0" u="none" strike="noStrike" dirty="0">
                          <a:solidFill>
                            <a:srgbClr val="000000"/>
                          </a:solidFill>
                          <a:effectLst/>
                          <a:latin typeface="Calibri" panose="020F0502020204030204" pitchFamily="34" charset="0"/>
                        </a:rPr>
                        <a:t>32 167</a:t>
                      </a: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rtl="0" fontAlgn="ctr"/>
                      <a:endParaRPr lang="fr-FR" sz="1600" b="1" i="0" u="none" strike="noStrike" dirty="0">
                        <a:solidFill>
                          <a:srgbClr val="000000"/>
                        </a:solidFill>
                        <a:effectLst/>
                        <a:latin typeface="Calibri" panose="020F0502020204030204" pitchFamily="34" charset="0"/>
                      </a:endParaRPr>
                    </a:p>
                  </a:txBody>
                  <a:tcPr marL="7434" marR="7434" marT="7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1200" b="1" i="0" u="none" strike="noStrike" dirty="0">
                          <a:solidFill>
                            <a:srgbClr val="FF0000"/>
                          </a:solidFill>
                          <a:effectLst/>
                          <a:latin typeface="Calibri" panose="020F0502020204030204" pitchFamily="34" charset="0"/>
                        </a:rPr>
                        <a:t>1 567</a:t>
                      </a:r>
                    </a:p>
                  </a:txBody>
                  <a:tcPr marL="7434" marR="108000" marT="7434" marB="3600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5533629"/>
                  </a:ext>
                </a:extLst>
              </a:tr>
              <a:tr h="237153">
                <a:tc>
                  <a:txBody>
                    <a:bodyPr/>
                    <a:lstStyle/>
                    <a:p>
                      <a:pPr algn="l" rtl="0" fontAlgn="ctr"/>
                      <a:r>
                        <a:rPr lang="fr-FR" sz="1200" b="1" i="0" u="none" strike="noStrike" dirty="0">
                          <a:solidFill>
                            <a:srgbClr val="000000"/>
                          </a:solidFill>
                          <a:effectLst/>
                          <a:latin typeface="Calibri" panose="020F0502020204030204" pitchFamily="34" charset="0"/>
                        </a:rPr>
                        <a:t>70 - Produits de services</a:t>
                      </a:r>
                    </a:p>
                  </a:txBody>
                  <a:tcPr marL="7434" marR="108000" marT="743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endParaRPr lang="fr-FR" sz="1200" b="1" i="0" u="none" strike="noStrike" dirty="0">
                        <a:solidFill>
                          <a:srgbClr val="000000"/>
                        </a:solidFill>
                        <a:effectLst/>
                        <a:latin typeface="Calibri" panose="020F0502020204030204" pitchFamily="34" charset="0"/>
                      </a:endParaRP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1200" b="1" i="0" u="none" strike="noStrike" dirty="0">
                          <a:solidFill>
                            <a:srgbClr val="000000"/>
                          </a:solidFill>
                          <a:effectLst/>
                          <a:latin typeface="Calibri" panose="020F0502020204030204" pitchFamily="34" charset="0"/>
                        </a:rPr>
                        <a:t>103 900</a:t>
                      </a: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rtl="0" fontAlgn="ctr"/>
                      <a:r>
                        <a:rPr lang="fr-FR" sz="1200" b="1" i="0" u="none" strike="noStrike" dirty="0">
                          <a:solidFill>
                            <a:srgbClr val="000000"/>
                          </a:solidFill>
                          <a:effectLst/>
                          <a:latin typeface="Calibri" panose="020F0502020204030204" pitchFamily="34" charset="0"/>
                        </a:rPr>
                        <a:t>70 432</a:t>
                      </a: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rtl="0" fontAlgn="ctr"/>
                      <a:endParaRPr lang="fr-FR" sz="1600" b="1" i="0" u="none" strike="noStrike" dirty="0">
                        <a:solidFill>
                          <a:srgbClr val="000000"/>
                        </a:solidFill>
                        <a:effectLst/>
                        <a:latin typeface="Calibri" panose="020F0502020204030204" pitchFamily="34" charset="0"/>
                      </a:endParaRPr>
                    </a:p>
                  </a:txBody>
                  <a:tcPr marL="7434" marR="7434" marT="7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1200" b="1" i="0" u="none" strike="noStrike" dirty="0">
                          <a:solidFill>
                            <a:srgbClr val="FF0000"/>
                          </a:solidFill>
                          <a:effectLst/>
                          <a:latin typeface="Calibri" panose="020F0502020204030204" pitchFamily="34" charset="0"/>
                        </a:rPr>
                        <a:t>-33 468</a:t>
                      </a:r>
                    </a:p>
                  </a:txBody>
                  <a:tcPr marL="7434" marR="108000" marT="7434" marB="3600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6955491"/>
                  </a:ext>
                </a:extLst>
              </a:tr>
              <a:tr h="237153">
                <a:tc>
                  <a:txBody>
                    <a:bodyPr/>
                    <a:lstStyle/>
                    <a:p>
                      <a:pPr algn="l" rtl="0" fontAlgn="ctr"/>
                      <a:r>
                        <a:rPr lang="fr-FR" sz="1200" b="1" i="0" u="none" strike="noStrike" dirty="0">
                          <a:solidFill>
                            <a:srgbClr val="000000"/>
                          </a:solidFill>
                          <a:effectLst/>
                          <a:latin typeface="Calibri" panose="020F0502020204030204" pitchFamily="34" charset="0"/>
                        </a:rPr>
                        <a:t>73 - Impôts &amp; taxes</a:t>
                      </a:r>
                    </a:p>
                  </a:txBody>
                  <a:tcPr marL="7434" marR="108000" marT="743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endParaRPr lang="fr-FR" sz="1200" b="1" i="0" u="none" strike="noStrike" dirty="0">
                        <a:solidFill>
                          <a:srgbClr val="000000"/>
                        </a:solidFill>
                        <a:effectLst/>
                        <a:latin typeface="Calibri" panose="020F0502020204030204" pitchFamily="34" charset="0"/>
                      </a:endParaRP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1200" b="1" i="0" u="none" strike="noStrike" dirty="0">
                          <a:solidFill>
                            <a:srgbClr val="000000"/>
                          </a:solidFill>
                          <a:effectLst/>
                          <a:latin typeface="Calibri" panose="020F0502020204030204" pitchFamily="34" charset="0"/>
                        </a:rPr>
                        <a:t>4 235 616</a:t>
                      </a: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rtl="0" fontAlgn="ctr"/>
                      <a:r>
                        <a:rPr lang="fr-FR" sz="1200" b="1" i="0" u="none" strike="noStrike" dirty="0">
                          <a:solidFill>
                            <a:srgbClr val="000000"/>
                          </a:solidFill>
                          <a:effectLst/>
                          <a:latin typeface="Calibri" panose="020F0502020204030204" pitchFamily="34" charset="0"/>
                        </a:rPr>
                        <a:t>4 426 246</a:t>
                      </a: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rtl="0" fontAlgn="ctr"/>
                      <a:endParaRPr lang="fr-FR" sz="1600" b="1" i="0" u="none" strike="noStrike" dirty="0">
                        <a:solidFill>
                          <a:srgbClr val="000000"/>
                        </a:solidFill>
                        <a:effectLst/>
                        <a:latin typeface="Calibri" panose="020F0502020204030204" pitchFamily="34" charset="0"/>
                      </a:endParaRPr>
                    </a:p>
                  </a:txBody>
                  <a:tcPr marL="7434" marR="7434" marT="7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1200" b="1" i="0" u="none" strike="noStrike" dirty="0">
                          <a:solidFill>
                            <a:srgbClr val="FF0000"/>
                          </a:solidFill>
                          <a:effectLst/>
                          <a:latin typeface="Calibri" panose="020F0502020204030204" pitchFamily="34" charset="0"/>
                        </a:rPr>
                        <a:t>190 630</a:t>
                      </a:r>
                    </a:p>
                  </a:txBody>
                  <a:tcPr marL="7434" marR="108000" marT="7434" marB="3600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4875643"/>
                  </a:ext>
                </a:extLst>
              </a:tr>
              <a:tr h="237153">
                <a:tc>
                  <a:txBody>
                    <a:bodyPr/>
                    <a:lstStyle/>
                    <a:p>
                      <a:pPr algn="l" rtl="0" fontAlgn="ctr"/>
                      <a:r>
                        <a:rPr lang="fr-FR" sz="1200" b="1" i="0" u="none" strike="noStrike" dirty="0">
                          <a:solidFill>
                            <a:srgbClr val="000000"/>
                          </a:solidFill>
                          <a:effectLst/>
                          <a:latin typeface="Calibri" panose="020F0502020204030204" pitchFamily="34" charset="0"/>
                        </a:rPr>
                        <a:t>74 - Dotations &amp; subventions</a:t>
                      </a:r>
                    </a:p>
                  </a:txBody>
                  <a:tcPr marL="7434" marR="108000" marT="743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endParaRPr lang="fr-FR" sz="1200" b="1" i="0" u="none" strike="noStrike" dirty="0">
                        <a:solidFill>
                          <a:srgbClr val="000000"/>
                        </a:solidFill>
                        <a:effectLst/>
                        <a:latin typeface="Calibri" panose="020F0502020204030204" pitchFamily="34" charset="0"/>
                      </a:endParaRP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1200" b="1" i="0" u="none" strike="noStrike" dirty="0">
                          <a:solidFill>
                            <a:srgbClr val="000000"/>
                          </a:solidFill>
                          <a:effectLst/>
                          <a:latin typeface="Calibri" panose="020F0502020204030204" pitchFamily="34" charset="0"/>
                        </a:rPr>
                        <a:t>526 571</a:t>
                      </a: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rtl="0" fontAlgn="ctr"/>
                      <a:r>
                        <a:rPr lang="fr-FR" sz="1200" b="1" i="0" u="none" strike="noStrike" dirty="0">
                          <a:solidFill>
                            <a:srgbClr val="000000"/>
                          </a:solidFill>
                          <a:effectLst/>
                          <a:latin typeface="Calibri" panose="020F0502020204030204" pitchFamily="34" charset="0"/>
                        </a:rPr>
                        <a:t>523 853</a:t>
                      </a: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rtl="0" fontAlgn="ctr"/>
                      <a:endParaRPr lang="fr-FR" sz="1600" b="1" i="0" u="none" strike="noStrike" dirty="0">
                        <a:solidFill>
                          <a:srgbClr val="000000"/>
                        </a:solidFill>
                        <a:effectLst/>
                        <a:latin typeface="Calibri" panose="020F0502020204030204" pitchFamily="34" charset="0"/>
                      </a:endParaRPr>
                    </a:p>
                  </a:txBody>
                  <a:tcPr marL="7434" marR="7434" marT="7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1200" b="1" i="0" u="none" strike="noStrike" dirty="0">
                          <a:solidFill>
                            <a:srgbClr val="FF0000"/>
                          </a:solidFill>
                          <a:effectLst/>
                          <a:latin typeface="Calibri" panose="020F0502020204030204" pitchFamily="34" charset="0"/>
                        </a:rPr>
                        <a:t>-2 718</a:t>
                      </a:r>
                    </a:p>
                  </a:txBody>
                  <a:tcPr marL="7434" marR="108000" marT="7434" marB="3600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6976839"/>
                  </a:ext>
                </a:extLst>
              </a:tr>
              <a:tr h="237153">
                <a:tc>
                  <a:txBody>
                    <a:bodyPr/>
                    <a:lstStyle/>
                    <a:p>
                      <a:pPr algn="l" rtl="0" fontAlgn="ctr"/>
                      <a:r>
                        <a:rPr lang="fr-FR" sz="1200" b="1" i="0" u="none" strike="noStrike">
                          <a:solidFill>
                            <a:srgbClr val="000000"/>
                          </a:solidFill>
                          <a:effectLst/>
                          <a:latin typeface="Calibri" panose="020F0502020204030204" pitchFamily="34" charset="0"/>
                        </a:rPr>
                        <a:t>75 - Revenus des immeubles + produits gestion</a:t>
                      </a:r>
                    </a:p>
                  </a:txBody>
                  <a:tcPr marL="7434" marR="108000" marT="743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endParaRPr lang="fr-FR" sz="1200" b="1" i="0" u="none" strike="noStrike">
                        <a:solidFill>
                          <a:srgbClr val="000000"/>
                        </a:solidFill>
                        <a:effectLst/>
                        <a:latin typeface="Calibri" panose="020F0502020204030204" pitchFamily="34" charset="0"/>
                      </a:endParaRP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1200" b="1" i="0" u="none" strike="noStrike" dirty="0">
                          <a:solidFill>
                            <a:srgbClr val="000000"/>
                          </a:solidFill>
                          <a:effectLst/>
                          <a:latin typeface="Calibri" panose="020F0502020204030204" pitchFamily="34" charset="0"/>
                        </a:rPr>
                        <a:t>83 300</a:t>
                      </a: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rtl="0" fontAlgn="ctr"/>
                      <a:r>
                        <a:rPr lang="fr-FR" sz="1200" b="1" i="0" u="none" strike="noStrike" dirty="0">
                          <a:solidFill>
                            <a:srgbClr val="000000"/>
                          </a:solidFill>
                          <a:effectLst/>
                          <a:latin typeface="Calibri" panose="020F0502020204030204" pitchFamily="34" charset="0"/>
                        </a:rPr>
                        <a:t>77 294</a:t>
                      </a: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rtl="0" fontAlgn="ctr"/>
                      <a:endParaRPr lang="fr-FR" sz="1600" b="1" i="0" u="none" strike="noStrike" dirty="0">
                        <a:solidFill>
                          <a:srgbClr val="000000"/>
                        </a:solidFill>
                        <a:effectLst/>
                        <a:latin typeface="Calibri" panose="020F0502020204030204" pitchFamily="34" charset="0"/>
                      </a:endParaRPr>
                    </a:p>
                  </a:txBody>
                  <a:tcPr marL="7434" marR="7434" marT="7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1200" b="1" i="0" u="none" strike="noStrike" dirty="0">
                          <a:solidFill>
                            <a:srgbClr val="FF0000"/>
                          </a:solidFill>
                          <a:effectLst/>
                          <a:latin typeface="Calibri" panose="020F0502020204030204" pitchFamily="34" charset="0"/>
                        </a:rPr>
                        <a:t>-6 006</a:t>
                      </a:r>
                    </a:p>
                  </a:txBody>
                  <a:tcPr marL="7434" marR="108000" marT="7434" marB="3600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7999636"/>
                  </a:ext>
                </a:extLst>
              </a:tr>
              <a:tr h="237153">
                <a:tc>
                  <a:txBody>
                    <a:bodyPr/>
                    <a:lstStyle/>
                    <a:p>
                      <a:pPr algn="l" rtl="0" fontAlgn="ctr"/>
                      <a:r>
                        <a:rPr lang="fr-FR" sz="1200" b="1" i="0" u="none" strike="noStrike">
                          <a:solidFill>
                            <a:srgbClr val="000000"/>
                          </a:solidFill>
                          <a:effectLst/>
                          <a:latin typeface="Calibri" panose="020F0502020204030204" pitchFamily="34" charset="0"/>
                        </a:rPr>
                        <a:t>76 - Produits financiers</a:t>
                      </a:r>
                    </a:p>
                  </a:txBody>
                  <a:tcPr marL="7434" marR="108000" marT="743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endParaRPr lang="fr-FR" sz="1200" b="1" i="0" u="none" strike="noStrike">
                        <a:solidFill>
                          <a:srgbClr val="000000"/>
                        </a:solidFill>
                        <a:effectLst/>
                        <a:latin typeface="Calibri" panose="020F0502020204030204" pitchFamily="34" charset="0"/>
                      </a:endParaRP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1200" b="1" i="0" u="none" strike="noStrike" dirty="0">
                          <a:solidFill>
                            <a:srgbClr val="000000"/>
                          </a:solidFill>
                          <a:effectLst/>
                          <a:latin typeface="Calibri" panose="020F0502020204030204" pitchFamily="34" charset="0"/>
                        </a:rPr>
                        <a:t>0</a:t>
                      </a: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rtl="0" fontAlgn="ctr"/>
                      <a:r>
                        <a:rPr lang="fr-FR" sz="1200" b="1" i="0" u="none" strike="noStrike" dirty="0">
                          <a:solidFill>
                            <a:srgbClr val="000000"/>
                          </a:solidFill>
                          <a:effectLst/>
                          <a:latin typeface="Calibri" panose="020F0502020204030204" pitchFamily="34" charset="0"/>
                        </a:rPr>
                        <a:t>0</a:t>
                      </a: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rtl="0" fontAlgn="ctr"/>
                      <a:endParaRPr lang="fr-FR" sz="1600" b="1" i="0" u="none" strike="noStrike" dirty="0">
                        <a:solidFill>
                          <a:srgbClr val="000000"/>
                        </a:solidFill>
                        <a:effectLst/>
                        <a:latin typeface="Calibri" panose="020F0502020204030204" pitchFamily="34" charset="0"/>
                      </a:endParaRPr>
                    </a:p>
                  </a:txBody>
                  <a:tcPr marL="7434" marR="7434" marT="7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1200" b="1" i="0" u="none" strike="noStrike" dirty="0">
                          <a:solidFill>
                            <a:srgbClr val="FF0000"/>
                          </a:solidFill>
                          <a:effectLst/>
                          <a:latin typeface="Calibri" panose="020F0502020204030204" pitchFamily="34" charset="0"/>
                        </a:rPr>
                        <a:t>0</a:t>
                      </a:r>
                    </a:p>
                  </a:txBody>
                  <a:tcPr marL="7434" marR="108000" marT="7434" marB="3600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650826"/>
                  </a:ext>
                </a:extLst>
              </a:tr>
              <a:tr h="237153">
                <a:tc>
                  <a:txBody>
                    <a:bodyPr/>
                    <a:lstStyle/>
                    <a:p>
                      <a:pPr algn="l" rtl="0" fontAlgn="ctr"/>
                      <a:r>
                        <a:rPr lang="fr-FR" sz="1200" b="1" i="0" u="none" strike="noStrike">
                          <a:solidFill>
                            <a:srgbClr val="000000"/>
                          </a:solidFill>
                          <a:effectLst/>
                          <a:latin typeface="Calibri" panose="020F0502020204030204" pitchFamily="34" charset="0"/>
                        </a:rPr>
                        <a:t>77 - Produits exceptionnels</a:t>
                      </a:r>
                    </a:p>
                  </a:txBody>
                  <a:tcPr marL="7434" marR="108000" marT="743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endParaRPr lang="fr-FR" sz="1200" b="1" i="0" u="none" strike="noStrike">
                        <a:solidFill>
                          <a:srgbClr val="000000"/>
                        </a:solidFill>
                        <a:effectLst/>
                        <a:latin typeface="Calibri" panose="020F0502020204030204" pitchFamily="34" charset="0"/>
                      </a:endParaRP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1200" b="1" i="0" u="none" strike="noStrike" dirty="0">
                          <a:solidFill>
                            <a:srgbClr val="000000"/>
                          </a:solidFill>
                          <a:effectLst/>
                          <a:latin typeface="Calibri" panose="020F0502020204030204" pitchFamily="34" charset="0"/>
                        </a:rPr>
                        <a:t>15 045</a:t>
                      </a: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rtl="0" fontAlgn="ctr"/>
                      <a:r>
                        <a:rPr lang="fr-FR" sz="1200" b="1" i="0" u="none" strike="noStrike" dirty="0">
                          <a:solidFill>
                            <a:srgbClr val="000000"/>
                          </a:solidFill>
                          <a:effectLst/>
                          <a:latin typeface="Calibri" panose="020F0502020204030204" pitchFamily="34" charset="0"/>
                        </a:rPr>
                        <a:t>16 785</a:t>
                      </a:r>
                    </a:p>
                  </a:txBody>
                  <a:tcPr marL="7434" marR="108000" marT="7434"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rtl="0" fontAlgn="ctr"/>
                      <a:endParaRPr lang="fr-FR" sz="1600" b="1" i="0" u="none" strike="noStrike" dirty="0">
                        <a:solidFill>
                          <a:srgbClr val="000000"/>
                        </a:solidFill>
                        <a:effectLst/>
                        <a:latin typeface="Calibri" panose="020F0502020204030204" pitchFamily="34" charset="0"/>
                      </a:endParaRPr>
                    </a:p>
                  </a:txBody>
                  <a:tcPr marL="7434" marR="7434" marT="7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1200" b="1" i="0" u="none" strike="noStrike" dirty="0">
                          <a:solidFill>
                            <a:srgbClr val="FF0000"/>
                          </a:solidFill>
                          <a:effectLst/>
                          <a:latin typeface="Calibri" panose="020F0502020204030204" pitchFamily="34" charset="0"/>
                        </a:rPr>
                        <a:t>1 740</a:t>
                      </a:r>
                    </a:p>
                  </a:txBody>
                  <a:tcPr marL="7434" marR="108000" marT="7434" marB="3600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2239835"/>
                  </a:ext>
                </a:extLst>
              </a:tr>
              <a:tr h="237153">
                <a:tc>
                  <a:txBody>
                    <a:bodyPr/>
                    <a:lstStyle/>
                    <a:p>
                      <a:pPr algn="l" rtl="0" fontAlgn="ctr"/>
                      <a:r>
                        <a:rPr lang="fr-FR" sz="1200" b="1" i="0" u="none" strike="noStrike" dirty="0">
                          <a:solidFill>
                            <a:srgbClr val="000000"/>
                          </a:solidFill>
                          <a:effectLst/>
                          <a:latin typeface="Calibri" panose="020F0502020204030204" pitchFamily="34" charset="0"/>
                        </a:rPr>
                        <a:t>TOTAL GENERAL RECETTES FONCTIONNEMENT</a:t>
                      </a:r>
                    </a:p>
                  </a:txBody>
                  <a:tcPr marL="7434" marR="7434" marT="743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rtl="0" fontAlgn="ctr"/>
                      <a:endParaRPr lang="fr-FR" sz="1200" b="1" i="0" u="none" strike="noStrike" dirty="0">
                        <a:solidFill>
                          <a:srgbClr val="000000"/>
                        </a:solidFill>
                        <a:effectLst/>
                        <a:latin typeface="Calibri" panose="020F0502020204030204" pitchFamily="34" charset="0"/>
                      </a:endParaRPr>
                    </a:p>
                  </a:txBody>
                  <a:tcPr marL="7434" marR="7434" marT="743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rtl="0" fontAlgn="ctr"/>
                      <a:r>
                        <a:rPr lang="fr-FR" sz="1200" b="1" i="0" u="none" strike="noStrike" dirty="0">
                          <a:solidFill>
                            <a:srgbClr val="000000"/>
                          </a:solidFill>
                          <a:effectLst/>
                          <a:latin typeface="Calibri" panose="020F0502020204030204" pitchFamily="34" charset="0"/>
                        </a:rPr>
                        <a:t> </a:t>
                      </a:r>
                    </a:p>
                  </a:txBody>
                  <a:tcPr marL="7434" marR="7434" marT="743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gridSpan="2">
                  <a:txBody>
                    <a:bodyPr/>
                    <a:lstStyle/>
                    <a:p>
                      <a:pPr algn="l" rtl="0" fontAlgn="ctr"/>
                      <a:r>
                        <a:rPr lang="fr-FR" sz="1200" b="0" i="0" u="none" strike="noStrike" dirty="0">
                          <a:solidFill>
                            <a:srgbClr val="000000"/>
                          </a:solidFill>
                          <a:effectLst/>
                          <a:latin typeface="Calibri" panose="020F0502020204030204" pitchFamily="34" charset="0"/>
                        </a:rPr>
                        <a:t> </a:t>
                      </a:r>
                    </a:p>
                  </a:txBody>
                  <a:tcPr marL="7434" marR="7434" marT="743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hMerge="1">
                  <a:txBody>
                    <a:bodyPr/>
                    <a:lstStyle/>
                    <a:p>
                      <a:pPr algn="l" rtl="0" fontAlgn="ctr"/>
                      <a:endParaRPr lang="fr-FR" sz="1600" b="0" i="0" u="none" strike="noStrike">
                        <a:solidFill>
                          <a:srgbClr val="000000"/>
                        </a:solidFill>
                        <a:effectLst/>
                        <a:latin typeface="Calibri" panose="020F0502020204030204" pitchFamily="34" charset="0"/>
                      </a:endParaRPr>
                    </a:p>
                  </a:txBody>
                  <a:tcPr marL="7434" marR="7434" marT="74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r" rtl="0" fontAlgn="ctr"/>
                      <a:r>
                        <a:rPr lang="fr-FR" sz="1200" b="1" i="0" u="none" strike="noStrike" dirty="0">
                          <a:solidFill>
                            <a:srgbClr val="FF0000"/>
                          </a:solidFill>
                          <a:effectLst/>
                          <a:latin typeface="Calibri" panose="020F0502020204030204" pitchFamily="34" charset="0"/>
                        </a:rPr>
                        <a:t>151 745</a:t>
                      </a:r>
                    </a:p>
                  </a:txBody>
                  <a:tcPr marL="7434" marR="7434" marT="743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2405654086"/>
                  </a:ext>
                </a:extLst>
              </a:tr>
            </a:tbl>
          </a:graphicData>
        </a:graphic>
      </p:graphicFrame>
      <p:sp>
        <p:nvSpPr>
          <p:cNvPr id="11" name="ZoneTexte 10">
            <a:extLst>
              <a:ext uri="{FF2B5EF4-FFF2-40B4-BE49-F238E27FC236}">
                <a16:creationId xmlns:a16="http://schemas.microsoft.com/office/drawing/2014/main" id="{489748FA-94E5-480A-98E5-8CB509885C94}"/>
              </a:ext>
            </a:extLst>
          </p:cNvPr>
          <p:cNvSpPr txBox="1"/>
          <p:nvPr/>
        </p:nvSpPr>
        <p:spPr>
          <a:xfrm>
            <a:off x="923097" y="880167"/>
            <a:ext cx="9824057" cy="646331"/>
          </a:xfrm>
          <a:prstGeom prst="rect">
            <a:avLst/>
          </a:prstGeom>
          <a:noFill/>
        </p:spPr>
        <p:txBody>
          <a:bodyPr wrap="square" rtlCol="0">
            <a:spAutoFit/>
          </a:bodyPr>
          <a:lstStyle/>
          <a:p>
            <a:pPr marL="285750" indent="-285750">
              <a:buFont typeface="Wingdings" panose="05000000000000000000" pitchFamily="2" charset="2"/>
              <a:buChar char="ü"/>
            </a:pPr>
            <a:r>
              <a:rPr lang="fr-FR" dirty="0"/>
              <a:t>Des dépenses réelles 2020 légèrement inférieures au budget  (-196 k€) et des recettes légèrement supérieures (152k€)</a:t>
            </a:r>
          </a:p>
        </p:txBody>
      </p:sp>
      <p:sp>
        <p:nvSpPr>
          <p:cNvPr id="15" name="Rectangle : carré corné 14">
            <a:extLst>
              <a:ext uri="{FF2B5EF4-FFF2-40B4-BE49-F238E27FC236}">
                <a16:creationId xmlns:a16="http://schemas.microsoft.com/office/drawing/2014/main" id="{AD7BCD78-393B-4EA4-ACA4-2D8013EA0044}"/>
              </a:ext>
            </a:extLst>
          </p:cNvPr>
          <p:cNvSpPr/>
          <p:nvPr/>
        </p:nvSpPr>
        <p:spPr>
          <a:xfrm>
            <a:off x="8946635" y="1748501"/>
            <a:ext cx="2916000" cy="468000"/>
          </a:xfrm>
          <a:prstGeom prst="foldedCorner">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400" dirty="0">
                <a:solidFill>
                  <a:schemeClr val="tx1"/>
                </a:solidFill>
              </a:rPr>
              <a:t>Impact COVID + Nouvelle école</a:t>
            </a:r>
          </a:p>
        </p:txBody>
      </p:sp>
      <p:cxnSp>
        <p:nvCxnSpPr>
          <p:cNvPr id="16" name="Connecteur droit avec flèche 15">
            <a:extLst>
              <a:ext uri="{FF2B5EF4-FFF2-40B4-BE49-F238E27FC236}">
                <a16:creationId xmlns:a16="http://schemas.microsoft.com/office/drawing/2014/main" id="{66564EAC-BE35-4D3E-BE84-1CF35CA10091}"/>
              </a:ext>
            </a:extLst>
          </p:cNvPr>
          <p:cNvCxnSpPr>
            <a:cxnSpLocks/>
          </p:cNvCxnSpPr>
          <p:nvPr/>
        </p:nvCxnSpPr>
        <p:spPr>
          <a:xfrm>
            <a:off x="8000019" y="2456201"/>
            <a:ext cx="900000" cy="185440"/>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49AB0785-29AF-47F1-8E16-636025C75863}"/>
              </a:ext>
            </a:extLst>
          </p:cNvPr>
          <p:cNvCxnSpPr>
            <a:cxnSpLocks/>
          </p:cNvCxnSpPr>
          <p:nvPr/>
        </p:nvCxnSpPr>
        <p:spPr>
          <a:xfrm>
            <a:off x="8000019" y="3114351"/>
            <a:ext cx="900000" cy="185440"/>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 carré corné 17">
            <a:extLst>
              <a:ext uri="{FF2B5EF4-FFF2-40B4-BE49-F238E27FC236}">
                <a16:creationId xmlns:a16="http://schemas.microsoft.com/office/drawing/2014/main" id="{F9F3DE64-6FC7-4150-9463-F13254571EA5}"/>
              </a:ext>
            </a:extLst>
          </p:cNvPr>
          <p:cNvSpPr/>
          <p:nvPr/>
        </p:nvSpPr>
        <p:spPr>
          <a:xfrm>
            <a:off x="8964043" y="2401140"/>
            <a:ext cx="2916000" cy="468000"/>
          </a:xfrm>
          <a:prstGeom prst="foldedCorner">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400" dirty="0">
                <a:solidFill>
                  <a:schemeClr val="tx1"/>
                </a:solidFill>
              </a:rPr>
              <a:t>Cotisation assurance en hausse (absence maladie)</a:t>
            </a:r>
          </a:p>
        </p:txBody>
      </p:sp>
      <p:sp>
        <p:nvSpPr>
          <p:cNvPr id="22" name="Rectangle : carré corné 21">
            <a:extLst>
              <a:ext uri="{FF2B5EF4-FFF2-40B4-BE49-F238E27FC236}">
                <a16:creationId xmlns:a16="http://schemas.microsoft.com/office/drawing/2014/main" id="{B72E05B8-D2BE-4E11-ADE6-B7AC15591117}"/>
              </a:ext>
            </a:extLst>
          </p:cNvPr>
          <p:cNvSpPr/>
          <p:nvPr/>
        </p:nvSpPr>
        <p:spPr>
          <a:xfrm>
            <a:off x="8964043" y="3083350"/>
            <a:ext cx="2916000" cy="468000"/>
          </a:xfrm>
          <a:prstGeom prst="foldedCorner">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400" dirty="0">
                <a:solidFill>
                  <a:schemeClr val="tx1"/>
                </a:solidFill>
              </a:rPr>
              <a:t>Hausse liée à l’acompte ALFA 3A versé de 50K</a:t>
            </a:r>
          </a:p>
        </p:txBody>
      </p:sp>
      <p:cxnSp>
        <p:nvCxnSpPr>
          <p:cNvPr id="27" name="Connecteur droit avec flèche 26">
            <a:extLst>
              <a:ext uri="{FF2B5EF4-FFF2-40B4-BE49-F238E27FC236}">
                <a16:creationId xmlns:a16="http://schemas.microsoft.com/office/drawing/2014/main" id="{088C3DA6-234F-4F65-A837-D9E18E120449}"/>
              </a:ext>
            </a:extLst>
          </p:cNvPr>
          <p:cNvCxnSpPr>
            <a:cxnSpLocks/>
          </p:cNvCxnSpPr>
          <p:nvPr/>
        </p:nvCxnSpPr>
        <p:spPr>
          <a:xfrm flipV="1">
            <a:off x="8017427" y="2081776"/>
            <a:ext cx="900000" cy="114905"/>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 coins arrondis 23">
            <a:extLst>
              <a:ext uri="{FF2B5EF4-FFF2-40B4-BE49-F238E27FC236}">
                <a16:creationId xmlns:a16="http://schemas.microsoft.com/office/drawing/2014/main" id="{77918BE6-1674-4B89-BD89-9A6BA3DD0C4C}"/>
              </a:ext>
            </a:extLst>
          </p:cNvPr>
          <p:cNvSpPr/>
          <p:nvPr/>
        </p:nvSpPr>
        <p:spPr>
          <a:xfrm>
            <a:off x="8739143" y="6136023"/>
            <a:ext cx="3282478" cy="261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Détail des chapitres en annexe</a:t>
            </a:r>
          </a:p>
        </p:txBody>
      </p:sp>
      <p:sp>
        <p:nvSpPr>
          <p:cNvPr id="19" name="Flèche droite 1">
            <a:hlinkClick r:id="rId3" action="ppaction://hlinksldjump"/>
            <a:extLst>
              <a:ext uri="{FF2B5EF4-FFF2-40B4-BE49-F238E27FC236}">
                <a16:creationId xmlns:a16="http://schemas.microsoft.com/office/drawing/2014/main" id="{8BF4F7D7-3AC5-4C93-9A2D-0B3D5BCA35BE}"/>
              </a:ext>
            </a:extLst>
          </p:cNvPr>
          <p:cNvSpPr/>
          <p:nvPr/>
        </p:nvSpPr>
        <p:spPr>
          <a:xfrm>
            <a:off x="114826" y="2040480"/>
            <a:ext cx="615954" cy="176022"/>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annexe</a:t>
            </a:r>
          </a:p>
        </p:txBody>
      </p:sp>
      <p:sp>
        <p:nvSpPr>
          <p:cNvPr id="23" name="Flèche droite 1">
            <a:hlinkClick r:id="rId4" action="ppaction://hlinksldjump"/>
            <a:extLst>
              <a:ext uri="{FF2B5EF4-FFF2-40B4-BE49-F238E27FC236}">
                <a16:creationId xmlns:a16="http://schemas.microsoft.com/office/drawing/2014/main" id="{B6193595-C06D-45D5-84A7-06FBAFEEB799}"/>
              </a:ext>
            </a:extLst>
          </p:cNvPr>
          <p:cNvSpPr/>
          <p:nvPr/>
        </p:nvSpPr>
        <p:spPr>
          <a:xfrm>
            <a:off x="112022" y="2313129"/>
            <a:ext cx="615954" cy="176022"/>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a:solidFill>
                  <a:schemeClr val="tx1"/>
                </a:solidFill>
              </a:rPr>
              <a:t>annexe</a:t>
            </a:r>
            <a:endParaRPr lang="fr-FR" sz="800" dirty="0">
              <a:solidFill>
                <a:schemeClr val="tx1"/>
              </a:solidFill>
            </a:endParaRPr>
          </a:p>
        </p:txBody>
      </p:sp>
      <p:sp>
        <p:nvSpPr>
          <p:cNvPr id="25" name="Flèche droite 1">
            <a:hlinkClick r:id="rId5" action="ppaction://hlinksldjump"/>
            <a:extLst>
              <a:ext uri="{FF2B5EF4-FFF2-40B4-BE49-F238E27FC236}">
                <a16:creationId xmlns:a16="http://schemas.microsoft.com/office/drawing/2014/main" id="{5435AF4D-89BD-4DB1-9A73-8618C2DFA5C4}"/>
              </a:ext>
            </a:extLst>
          </p:cNvPr>
          <p:cNvSpPr/>
          <p:nvPr/>
        </p:nvSpPr>
        <p:spPr>
          <a:xfrm>
            <a:off x="112022" y="2995339"/>
            <a:ext cx="615954" cy="176022"/>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annexe</a:t>
            </a:r>
          </a:p>
        </p:txBody>
      </p:sp>
      <p:sp>
        <p:nvSpPr>
          <p:cNvPr id="29" name="Flèche droite 1">
            <a:hlinkClick r:id="rId6" action="ppaction://hlinksldjump"/>
            <a:extLst>
              <a:ext uri="{FF2B5EF4-FFF2-40B4-BE49-F238E27FC236}">
                <a16:creationId xmlns:a16="http://schemas.microsoft.com/office/drawing/2014/main" id="{BF7D00D3-0BB5-41C2-8DCA-F788F2F7DFFA}"/>
              </a:ext>
            </a:extLst>
          </p:cNvPr>
          <p:cNvSpPr/>
          <p:nvPr/>
        </p:nvSpPr>
        <p:spPr>
          <a:xfrm>
            <a:off x="67154" y="4728790"/>
            <a:ext cx="456087" cy="176021"/>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annexe</a:t>
            </a:r>
          </a:p>
        </p:txBody>
      </p:sp>
      <p:sp>
        <p:nvSpPr>
          <p:cNvPr id="9" name="Accolade ouvrante 8">
            <a:extLst>
              <a:ext uri="{FF2B5EF4-FFF2-40B4-BE49-F238E27FC236}">
                <a16:creationId xmlns:a16="http://schemas.microsoft.com/office/drawing/2014/main" id="{4FC7F72E-55EB-4050-9829-34A71CB80DAA}"/>
              </a:ext>
            </a:extLst>
          </p:cNvPr>
          <p:cNvSpPr/>
          <p:nvPr/>
        </p:nvSpPr>
        <p:spPr>
          <a:xfrm>
            <a:off x="562138" y="4473750"/>
            <a:ext cx="165838" cy="68610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0" name="Flèche droite 1">
            <a:hlinkClick r:id="rId7" action="ppaction://hlinksldjump"/>
            <a:extLst>
              <a:ext uri="{FF2B5EF4-FFF2-40B4-BE49-F238E27FC236}">
                <a16:creationId xmlns:a16="http://schemas.microsoft.com/office/drawing/2014/main" id="{3F8C2A40-78E9-48D8-B968-9B18352E5BD4}"/>
              </a:ext>
            </a:extLst>
          </p:cNvPr>
          <p:cNvSpPr/>
          <p:nvPr/>
        </p:nvSpPr>
        <p:spPr>
          <a:xfrm>
            <a:off x="52550" y="5565110"/>
            <a:ext cx="456087" cy="176021"/>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tx1"/>
                </a:solidFill>
              </a:rPr>
              <a:t>annexe</a:t>
            </a:r>
            <a:endParaRPr lang="fr-FR" sz="600" dirty="0">
              <a:solidFill>
                <a:schemeClr val="tx1"/>
              </a:solidFill>
            </a:endParaRPr>
          </a:p>
        </p:txBody>
      </p:sp>
      <p:sp>
        <p:nvSpPr>
          <p:cNvPr id="31" name="Accolade ouvrante 30">
            <a:extLst>
              <a:ext uri="{FF2B5EF4-FFF2-40B4-BE49-F238E27FC236}">
                <a16:creationId xmlns:a16="http://schemas.microsoft.com/office/drawing/2014/main" id="{8DCB4DE0-9212-4735-A767-95A6FDBF1472}"/>
              </a:ext>
            </a:extLst>
          </p:cNvPr>
          <p:cNvSpPr/>
          <p:nvPr/>
        </p:nvSpPr>
        <p:spPr>
          <a:xfrm>
            <a:off x="559933" y="5159851"/>
            <a:ext cx="165838" cy="95485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71809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2568151-1A9E-4E6F-A85C-CE09DA267866}"/>
              </a:ext>
            </a:extLst>
          </p:cNvPr>
          <p:cNvSpPr>
            <a:spLocks noGrp="1"/>
          </p:cNvSpPr>
          <p:nvPr>
            <p:ph type="ftr" sz="quarter" idx="11"/>
          </p:nvPr>
        </p:nvSpPr>
        <p:spPr>
          <a:xfrm>
            <a:off x="2086509" y="6356350"/>
            <a:ext cx="7232151" cy="365125"/>
          </a:xfrm>
        </p:spPr>
        <p:txBody>
          <a:bodyPr/>
          <a:lstStyle/>
          <a:p>
            <a:r>
              <a:rPr lang="fr-FR" b="1">
                <a:solidFill>
                  <a:schemeClr val="tx1"/>
                </a:solidFill>
              </a:rPr>
              <a:t>VILLE DE LENTILLY - CONSEIL MUNICIPAL DU 31 MARS 2021 - CA 2020 - BP 2021</a:t>
            </a:r>
            <a:endParaRPr lang="fr-FR" b="1" dirty="0">
              <a:solidFill>
                <a:schemeClr val="tx1"/>
              </a:solidFill>
            </a:endParaRPr>
          </a:p>
        </p:txBody>
      </p:sp>
      <p:sp>
        <p:nvSpPr>
          <p:cNvPr id="5" name="Espace réservé du numéro de diapositive 4">
            <a:extLst>
              <a:ext uri="{FF2B5EF4-FFF2-40B4-BE49-F238E27FC236}">
                <a16:creationId xmlns:a16="http://schemas.microsoft.com/office/drawing/2014/main" id="{2F7CCB4C-240D-45F7-9F2E-BB293359E7C9}"/>
              </a:ext>
            </a:extLst>
          </p:cNvPr>
          <p:cNvSpPr>
            <a:spLocks noGrp="1"/>
          </p:cNvSpPr>
          <p:nvPr>
            <p:ph type="sldNum" sz="quarter" idx="12"/>
          </p:nvPr>
        </p:nvSpPr>
        <p:spPr/>
        <p:txBody>
          <a:bodyPr/>
          <a:lstStyle/>
          <a:p>
            <a:fld id="{DF5659F9-612D-4A5E-A057-854B90781FF4}" type="slidenum">
              <a:rPr lang="fr-FR" smtClean="0"/>
              <a:t>8</a:t>
            </a:fld>
            <a:endParaRPr lang="fr-FR"/>
          </a:p>
        </p:txBody>
      </p:sp>
      <p:pic>
        <p:nvPicPr>
          <p:cNvPr id="6" name="Image 5">
            <a:extLst>
              <a:ext uri="{FF2B5EF4-FFF2-40B4-BE49-F238E27FC236}">
                <a16:creationId xmlns:a16="http://schemas.microsoft.com/office/drawing/2014/main" id="{60EAC15C-6670-4A65-8357-8E7DC0442A1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3088" y="6183016"/>
            <a:ext cx="456087" cy="611399"/>
          </a:xfrm>
          <a:prstGeom prst="rect">
            <a:avLst/>
          </a:prstGeom>
        </p:spPr>
      </p:pic>
      <p:sp>
        <p:nvSpPr>
          <p:cNvPr id="8" name="Titre 1">
            <a:extLst>
              <a:ext uri="{FF2B5EF4-FFF2-40B4-BE49-F238E27FC236}">
                <a16:creationId xmlns:a16="http://schemas.microsoft.com/office/drawing/2014/main" id="{39DF9371-965A-4893-8161-A0436B396D20}"/>
              </a:ext>
            </a:extLst>
          </p:cNvPr>
          <p:cNvSpPr>
            <a:spLocks noGrp="1"/>
          </p:cNvSpPr>
          <p:nvPr>
            <p:ph type="title"/>
          </p:nvPr>
        </p:nvSpPr>
        <p:spPr>
          <a:xfrm>
            <a:off x="1689919" y="176468"/>
            <a:ext cx="9385518" cy="523905"/>
          </a:xfrm>
          <a:solidFill>
            <a:schemeClr val="bg1"/>
          </a:solidFill>
          <a:ln w="28575">
            <a:solidFill>
              <a:schemeClr val="tx1"/>
            </a:solidFill>
          </a:ln>
          <a:effectLst>
            <a:glow rad="101600">
              <a:schemeClr val="accent1">
                <a:satMod val="175000"/>
                <a:alpha val="40000"/>
              </a:schemeClr>
            </a:glow>
          </a:effectLst>
        </p:spPr>
        <p:txBody>
          <a:bodyPr anchor="ctr">
            <a:normAutofit fontScale="90000"/>
          </a:bodyPr>
          <a:lstStyle/>
          <a:p>
            <a:pPr algn="ctr"/>
            <a:r>
              <a:rPr lang="fr-FR" sz="3600" b="1" dirty="0">
                <a:solidFill>
                  <a:srgbClr val="000000"/>
                </a:solidFill>
                <a:latin typeface="Calibri" panose="020F0502020204030204" pitchFamily="34" charset="0"/>
              </a:rPr>
              <a:t>Comparatif Budget  - Résultat 2020 - Investissement</a:t>
            </a:r>
            <a:endParaRPr lang="fr-FR" sz="3400" dirty="0"/>
          </a:p>
        </p:txBody>
      </p:sp>
      <p:sp>
        <p:nvSpPr>
          <p:cNvPr id="9" name="ZoneTexte 8">
            <a:extLst>
              <a:ext uri="{FF2B5EF4-FFF2-40B4-BE49-F238E27FC236}">
                <a16:creationId xmlns:a16="http://schemas.microsoft.com/office/drawing/2014/main" id="{28354B34-47A5-4E9C-9485-3A35C0BDF81C}"/>
              </a:ext>
            </a:extLst>
          </p:cNvPr>
          <p:cNvSpPr txBox="1"/>
          <p:nvPr/>
        </p:nvSpPr>
        <p:spPr>
          <a:xfrm>
            <a:off x="789364" y="961054"/>
            <a:ext cx="10613271"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Des dépenses majeures d’investissement depuis 2018 financées en partie par l’épargne des années antérieures, par 3 emprunts (2 M€ en 2017, 0,5M€ en 2018 et 2,5 M€ en 2020), une anticipation du Fonds de compensation de TVA d’environ 540K€ (FCTVA) ainsi que des recettes obtenues par la vente des biens communaux avec pour impact l’appauvrissement de notre patrimoine foncier. </a:t>
            </a:r>
          </a:p>
        </p:txBody>
      </p:sp>
      <p:graphicFrame>
        <p:nvGraphicFramePr>
          <p:cNvPr id="10" name="Tableau 6">
            <a:extLst>
              <a:ext uri="{FF2B5EF4-FFF2-40B4-BE49-F238E27FC236}">
                <a16:creationId xmlns:a16="http://schemas.microsoft.com/office/drawing/2014/main" id="{AD66A548-0459-4B93-AE11-2FA3F9D0047D}"/>
              </a:ext>
            </a:extLst>
          </p:cNvPr>
          <p:cNvGraphicFramePr>
            <a:graphicFrameLocks noGrp="1"/>
          </p:cNvGraphicFramePr>
          <p:nvPr>
            <p:extLst>
              <p:ext uri="{D42A27DB-BD31-4B8C-83A1-F6EECF244321}">
                <p14:modId xmlns:p14="http://schemas.microsoft.com/office/powerpoint/2010/main" val="2113450906"/>
              </p:ext>
            </p:extLst>
          </p:nvPr>
        </p:nvGraphicFramePr>
        <p:xfrm>
          <a:off x="1451544" y="2475808"/>
          <a:ext cx="8980934" cy="3421138"/>
        </p:xfrm>
        <a:graphic>
          <a:graphicData uri="http://schemas.openxmlformats.org/drawingml/2006/table">
            <a:tbl>
              <a:tblPr firstRow="1" bandRow="1">
                <a:tableStyleId>{5940675A-B579-460E-94D1-54222C63F5DA}</a:tableStyleId>
              </a:tblPr>
              <a:tblGrid>
                <a:gridCol w="3229550">
                  <a:extLst>
                    <a:ext uri="{9D8B030D-6E8A-4147-A177-3AD203B41FA5}">
                      <a16:colId xmlns:a16="http://schemas.microsoft.com/office/drawing/2014/main" val="3970034144"/>
                    </a:ext>
                  </a:extLst>
                </a:gridCol>
                <a:gridCol w="2875692">
                  <a:extLst>
                    <a:ext uri="{9D8B030D-6E8A-4147-A177-3AD203B41FA5}">
                      <a16:colId xmlns:a16="http://schemas.microsoft.com/office/drawing/2014/main" val="263620500"/>
                    </a:ext>
                  </a:extLst>
                </a:gridCol>
                <a:gridCol w="2875692">
                  <a:extLst>
                    <a:ext uri="{9D8B030D-6E8A-4147-A177-3AD203B41FA5}">
                      <a16:colId xmlns:a16="http://schemas.microsoft.com/office/drawing/2014/main" val="2568057450"/>
                    </a:ext>
                  </a:extLst>
                </a:gridCol>
              </a:tblGrid>
              <a:tr h="669083">
                <a:tc>
                  <a:txBody>
                    <a:bodyPr/>
                    <a:lstStyle/>
                    <a:p>
                      <a:pPr algn="ctr"/>
                      <a:r>
                        <a:rPr lang="fr-FR" b="1" dirty="0"/>
                        <a:t>Projets</a:t>
                      </a:r>
                    </a:p>
                  </a:txBody>
                  <a:tcPr anchor="ctr"/>
                </a:tc>
                <a:tc>
                  <a:txBody>
                    <a:bodyPr/>
                    <a:lstStyle/>
                    <a:p>
                      <a:pPr algn="ctr"/>
                      <a:r>
                        <a:rPr lang="fr-FR" b="1" dirty="0"/>
                        <a:t>Coût total</a:t>
                      </a:r>
                    </a:p>
                  </a:txBody>
                  <a:tcPr anchor="ctr"/>
                </a:tc>
                <a:tc>
                  <a:txBody>
                    <a:bodyPr/>
                    <a:lstStyle/>
                    <a:p>
                      <a:pPr algn="ctr"/>
                      <a:r>
                        <a:rPr lang="fr-FR" b="1" dirty="0"/>
                        <a:t>Dont 2020</a:t>
                      </a:r>
                    </a:p>
                  </a:txBody>
                  <a:tcPr anchor="ctr"/>
                </a:tc>
                <a:extLst>
                  <a:ext uri="{0D108BD9-81ED-4DB2-BD59-A6C34878D82A}">
                    <a16:rowId xmlns:a16="http://schemas.microsoft.com/office/drawing/2014/main" val="3059590355"/>
                  </a:ext>
                </a:extLst>
              </a:tr>
              <a:tr h="550411">
                <a:tc>
                  <a:txBody>
                    <a:bodyPr/>
                    <a:lstStyle/>
                    <a:p>
                      <a:pPr algn="l"/>
                      <a:r>
                        <a:rPr lang="fr-FR" dirty="0"/>
                        <a:t>Ecole élémentaire</a:t>
                      </a:r>
                    </a:p>
                  </a:txBody>
                  <a:tcPr anchor="ctr"/>
                </a:tc>
                <a:tc>
                  <a:txBody>
                    <a:bodyPr/>
                    <a:lstStyle/>
                    <a:p>
                      <a:pPr algn="ctr"/>
                      <a:r>
                        <a:rPr lang="fr-FR" dirty="0"/>
                        <a:t>5 661 051€</a:t>
                      </a:r>
                    </a:p>
                  </a:txBody>
                  <a:tcPr anchor="ctr"/>
                </a:tc>
                <a:tc>
                  <a:txBody>
                    <a:bodyPr/>
                    <a:lstStyle/>
                    <a:p>
                      <a:pPr algn="ctr"/>
                      <a:r>
                        <a:rPr lang="fr-FR" dirty="0"/>
                        <a:t>3 100 726€</a:t>
                      </a:r>
                    </a:p>
                  </a:txBody>
                  <a:tcPr anchor="ctr"/>
                </a:tc>
                <a:extLst>
                  <a:ext uri="{0D108BD9-81ED-4DB2-BD59-A6C34878D82A}">
                    <a16:rowId xmlns:a16="http://schemas.microsoft.com/office/drawing/2014/main" val="3934643110"/>
                  </a:ext>
                </a:extLst>
              </a:tr>
              <a:tr h="550411">
                <a:tc>
                  <a:txBody>
                    <a:bodyPr/>
                    <a:lstStyle/>
                    <a:p>
                      <a:pPr algn="l"/>
                      <a:r>
                        <a:rPr lang="fr-FR" dirty="0"/>
                        <a:t>Centre bourg</a:t>
                      </a:r>
                    </a:p>
                  </a:txBody>
                  <a:tcPr anchor="ctr"/>
                </a:tc>
                <a:tc>
                  <a:txBody>
                    <a:bodyPr/>
                    <a:lstStyle/>
                    <a:p>
                      <a:pPr algn="ctr"/>
                      <a:r>
                        <a:rPr lang="fr-FR" dirty="0"/>
                        <a:t>1 846 793€</a:t>
                      </a:r>
                    </a:p>
                  </a:txBody>
                  <a:tcPr anchor="ctr"/>
                </a:tc>
                <a:tc>
                  <a:txBody>
                    <a:bodyPr/>
                    <a:lstStyle/>
                    <a:p>
                      <a:pPr algn="ctr"/>
                      <a:r>
                        <a:rPr lang="fr-FR" dirty="0"/>
                        <a:t>1 435 837€</a:t>
                      </a:r>
                    </a:p>
                  </a:txBody>
                  <a:tcPr anchor="ctr"/>
                </a:tc>
                <a:extLst>
                  <a:ext uri="{0D108BD9-81ED-4DB2-BD59-A6C34878D82A}">
                    <a16:rowId xmlns:a16="http://schemas.microsoft.com/office/drawing/2014/main" val="1516096406"/>
                  </a:ext>
                </a:extLst>
              </a:tr>
              <a:tr h="550411">
                <a:tc>
                  <a:txBody>
                    <a:bodyPr/>
                    <a:lstStyle/>
                    <a:p>
                      <a:pPr algn="l"/>
                      <a:r>
                        <a:rPr lang="fr-FR" dirty="0"/>
                        <a:t>L’Européenne</a:t>
                      </a:r>
                    </a:p>
                  </a:txBody>
                  <a:tcPr anchor="ctr"/>
                </a:tc>
                <a:tc>
                  <a:txBody>
                    <a:bodyPr/>
                    <a:lstStyle/>
                    <a:p>
                      <a:pPr algn="ctr"/>
                      <a:r>
                        <a:rPr lang="fr-FR" dirty="0"/>
                        <a:t>1 109 500€</a:t>
                      </a:r>
                    </a:p>
                  </a:txBody>
                  <a:tcPr anchor="ctr"/>
                </a:tc>
                <a:tc>
                  <a:txBody>
                    <a:bodyPr/>
                    <a:lstStyle/>
                    <a:p>
                      <a:pPr algn="ctr"/>
                      <a:r>
                        <a:rPr lang="fr-FR" dirty="0"/>
                        <a:t>     32 865€</a:t>
                      </a:r>
                    </a:p>
                  </a:txBody>
                  <a:tcPr anchor="ctr"/>
                </a:tc>
                <a:extLst>
                  <a:ext uri="{0D108BD9-81ED-4DB2-BD59-A6C34878D82A}">
                    <a16:rowId xmlns:a16="http://schemas.microsoft.com/office/drawing/2014/main" val="3487813467"/>
                  </a:ext>
                </a:extLst>
              </a:tr>
              <a:tr h="550411">
                <a:tc>
                  <a:txBody>
                    <a:bodyPr/>
                    <a:lstStyle/>
                    <a:p>
                      <a:pPr algn="l"/>
                      <a:r>
                        <a:rPr lang="fr-FR" dirty="0"/>
                        <a:t>Autres</a:t>
                      </a:r>
                    </a:p>
                  </a:txBody>
                  <a:tcPr anchor="ctr"/>
                </a:tc>
                <a:tc>
                  <a:txBody>
                    <a:bodyPr/>
                    <a:lstStyle/>
                    <a:p>
                      <a:pPr algn="ctr"/>
                      <a:endParaRPr lang="fr-FR" dirty="0">
                        <a:highlight>
                          <a:srgbClr val="000000"/>
                        </a:highlight>
                      </a:endParaRPr>
                    </a:p>
                  </a:txBody>
                  <a:tcPr anchor="ctr">
                    <a:solidFill>
                      <a:schemeClr val="bg1">
                        <a:lumMod val="75000"/>
                      </a:schemeClr>
                    </a:solidFill>
                  </a:tcPr>
                </a:tc>
                <a:tc>
                  <a:txBody>
                    <a:bodyPr/>
                    <a:lstStyle/>
                    <a:p>
                      <a:pPr algn="ctr"/>
                      <a:r>
                        <a:rPr lang="fr-FR" dirty="0"/>
                        <a:t>   526 750€</a:t>
                      </a:r>
                    </a:p>
                  </a:txBody>
                  <a:tcPr anchor="ctr"/>
                </a:tc>
                <a:extLst>
                  <a:ext uri="{0D108BD9-81ED-4DB2-BD59-A6C34878D82A}">
                    <a16:rowId xmlns:a16="http://schemas.microsoft.com/office/drawing/2014/main" val="2777172002"/>
                  </a:ext>
                </a:extLst>
              </a:tr>
              <a:tr h="550411">
                <a:tc>
                  <a:txBody>
                    <a:bodyPr/>
                    <a:lstStyle/>
                    <a:p>
                      <a:pPr algn="l"/>
                      <a:r>
                        <a:rPr lang="fr-FR" dirty="0"/>
                        <a:t>Total</a:t>
                      </a:r>
                    </a:p>
                  </a:txBody>
                  <a:tcPr anchor="ctr"/>
                </a:tc>
                <a:tc>
                  <a:txBody>
                    <a:bodyPr/>
                    <a:lstStyle/>
                    <a:p>
                      <a:pPr algn="ctr"/>
                      <a:endParaRPr lang="fr-FR" dirty="0">
                        <a:highlight>
                          <a:srgbClr val="FFFF00"/>
                        </a:highlight>
                      </a:endParaRPr>
                    </a:p>
                  </a:txBody>
                  <a:tcPr anchor="ctr">
                    <a:solidFill>
                      <a:schemeClr val="bg1">
                        <a:lumMod val="75000"/>
                      </a:schemeClr>
                    </a:solidFill>
                  </a:tcPr>
                </a:tc>
                <a:tc>
                  <a:txBody>
                    <a:bodyPr/>
                    <a:lstStyle/>
                    <a:p>
                      <a:pPr algn="ctr"/>
                      <a:r>
                        <a:rPr lang="fr-FR" dirty="0"/>
                        <a:t>5 096 178€</a:t>
                      </a:r>
                    </a:p>
                  </a:txBody>
                  <a:tcPr anchor="ctr"/>
                </a:tc>
                <a:extLst>
                  <a:ext uri="{0D108BD9-81ED-4DB2-BD59-A6C34878D82A}">
                    <a16:rowId xmlns:a16="http://schemas.microsoft.com/office/drawing/2014/main" val="1941170492"/>
                  </a:ext>
                </a:extLst>
              </a:tr>
            </a:tbl>
          </a:graphicData>
        </a:graphic>
      </p:graphicFrame>
    </p:spTree>
    <p:extLst>
      <p:ext uri="{BB962C8B-B14F-4D97-AF65-F5344CB8AC3E}">
        <p14:creationId xmlns:p14="http://schemas.microsoft.com/office/powerpoint/2010/main" val="159988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2568151-1A9E-4E6F-A85C-CE09DA267866}"/>
              </a:ext>
            </a:extLst>
          </p:cNvPr>
          <p:cNvSpPr>
            <a:spLocks noGrp="1"/>
          </p:cNvSpPr>
          <p:nvPr>
            <p:ph type="ftr" sz="quarter" idx="11"/>
          </p:nvPr>
        </p:nvSpPr>
        <p:spPr>
          <a:xfrm>
            <a:off x="2086509" y="6356350"/>
            <a:ext cx="7232151" cy="365125"/>
          </a:xfrm>
        </p:spPr>
        <p:txBody>
          <a:bodyPr/>
          <a:lstStyle/>
          <a:p>
            <a:r>
              <a:rPr lang="fr-FR" b="1">
                <a:solidFill>
                  <a:schemeClr val="tx1"/>
                </a:solidFill>
              </a:rPr>
              <a:t>VILLE DE LENTILLY - CONSEIL MUNICIPAL DU 31 MARS 2021 - CA 2020 - BP 2021</a:t>
            </a:r>
            <a:endParaRPr lang="fr-FR" b="1" dirty="0">
              <a:solidFill>
                <a:schemeClr val="tx1"/>
              </a:solidFill>
            </a:endParaRPr>
          </a:p>
        </p:txBody>
      </p:sp>
      <p:sp>
        <p:nvSpPr>
          <p:cNvPr id="5" name="Espace réservé du numéro de diapositive 4">
            <a:extLst>
              <a:ext uri="{FF2B5EF4-FFF2-40B4-BE49-F238E27FC236}">
                <a16:creationId xmlns:a16="http://schemas.microsoft.com/office/drawing/2014/main" id="{2F7CCB4C-240D-45F7-9F2E-BB293359E7C9}"/>
              </a:ext>
            </a:extLst>
          </p:cNvPr>
          <p:cNvSpPr>
            <a:spLocks noGrp="1"/>
          </p:cNvSpPr>
          <p:nvPr>
            <p:ph type="sldNum" sz="quarter" idx="12"/>
          </p:nvPr>
        </p:nvSpPr>
        <p:spPr/>
        <p:txBody>
          <a:bodyPr/>
          <a:lstStyle/>
          <a:p>
            <a:fld id="{DF5659F9-612D-4A5E-A057-854B90781FF4}" type="slidenum">
              <a:rPr lang="fr-FR" smtClean="0"/>
              <a:t>9</a:t>
            </a:fld>
            <a:endParaRPr lang="fr-FR"/>
          </a:p>
        </p:txBody>
      </p:sp>
      <p:pic>
        <p:nvPicPr>
          <p:cNvPr id="6" name="Image 5">
            <a:extLst>
              <a:ext uri="{FF2B5EF4-FFF2-40B4-BE49-F238E27FC236}">
                <a16:creationId xmlns:a16="http://schemas.microsoft.com/office/drawing/2014/main" id="{60EAC15C-6670-4A65-8357-8E7DC0442A1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3088" y="6183016"/>
            <a:ext cx="456087" cy="611399"/>
          </a:xfrm>
          <a:prstGeom prst="rect">
            <a:avLst/>
          </a:prstGeom>
        </p:spPr>
      </p:pic>
      <p:sp>
        <p:nvSpPr>
          <p:cNvPr id="8" name="Titre 1">
            <a:extLst>
              <a:ext uri="{FF2B5EF4-FFF2-40B4-BE49-F238E27FC236}">
                <a16:creationId xmlns:a16="http://schemas.microsoft.com/office/drawing/2014/main" id="{39DF9371-965A-4893-8161-A0436B396D20}"/>
              </a:ext>
            </a:extLst>
          </p:cNvPr>
          <p:cNvSpPr>
            <a:spLocks noGrp="1"/>
          </p:cNvSpPr>
          <p:nvPr>
            <p:ph type="title"/>
          </p:nvPr>
        </p:nvSpPr>
        <p:spPr>
          <a:xfrm>
            <a:off x="1371137" y="218413"/>
            <a:ext cx="9182213" cy="523905"/>
          </a:xfrm>
          <a:solidFill>
            <a:schemeClr val="bg1"/>
          </a:solidFill>
          <a:ln w="28575">
            <a:solidFill>
              <a:schemeClr val="tx1"/>
            </a:solidFill>
          </a:ln>
          <a:effectLst>
            <a:glow rad="101600">
              <a:schemeClr val="accent1">
                <a:satMod val="175000"/>
                <a:alpha val="40000"/>
              </a:schemeClr>
            </a:glow>
          </a:effectLst>
        </p:spPr>
        <p:txBody>
          <a:bodyPr anchor="ctr">
            <a:normAutofit fontScale="90000"/>
          </a:bodyPr>
          <a:lstStyle/>
          <a:p>
            <a:pPr algn="ctr"/>
            <a:r>
              <a:rPr lang="fr-FR" sz="3600" b="1" dirty="0">
                <a:solidFill>
                  <a:srgbClr val="000000"/>
                </a:solidFill>
                <a:latin typeface="Calibri" panose="020F0502020204030204" pitchFamily="34" charset="0"/>
              </a:rPr>
              <a:t>Comparatif Budget  - Résultat 2020 - Investissement</a:t>
            </a:r>
            <a:endParaRPr lang="fr-FR" sz="3400" dirty="0"/>
          </a:p>
        </p:txBody>
      </p:sp>
      <p:graphicFrame>
        <p:nvGraphicFramePr>
          <p:cNvPr id="7" name="Tableau 6">
            <a:extLst>
              <a:ext uri="{FF2B5EF4-FFF2-40B4-BE49-F238E27FC236}">
                <a16:creationId xmlns:a16="http://schemas.microsoft.com/office/drawing/2014/main" id="{1C0D830A-36D4-4AC8-91CE-E72313C75C1A}"/>
              </a:ext>
            </a:extLst>
          </p:cNvPr>
          <p:cNvGraphicFramePr>
            <a:graphicFrameLocks noGrp="1"/>
          </p:cNvGraphicFramePr>
          <p:nvPr/>
        </p:nvGraphicFramePr>
        <p:xfrm>
          <a:off x="733687" y="1566370"/>
          <a:ext cx="8339944" cy="4780967"/>
        </p:xfrm>
        <a:graphic>
          <a:graphicData uri="http://schemas.openxmlformats.org/drawingml/2006/table">
            <a:tbl>
              <a:tblPr/>
              <a:tblGrid>
                <a:gridCol w="4276933">
                  <a:extLst>
                    <a:ext uri="{9D8B030D-6E8A-4147-A177-3AD203B41FA5}">
                      <a16:colId xmlns:a16="http://schemas.microsoft.com/office/drawing/2014/main" val="2215829209"/>
                    </a:ext>
                  </a:extLst>
                </a:gridCol>
                <a:gridCol w="1298007">
                  <a:extLst>
                    <a:ext uri="{9D8B030D-6E8A-4147-A177-3AD203B41FA5}">
                      <a16:colId xmlns:a16="http://schemas.microsoft.com/office/drawing/2014/main" val="40936404"/>
                    </a:ext>
                  </a:extLst>
                </a:gridCol>
                <a:gridCol w="1532723">
                  <a:extLst>
                    <a:ext uri="{9D8B030D-6E8A-4147-A177-3AD203B41FA5}">
                      <a16:colId xmlns:a16="http://schemas.microsoft.com/office/drawing/2014/main" val="671022687"/>
                    </a:ext>
                  </a:extLst>
                </a:gridCol>
                <a:gridCol w="1232281">
                  <a:extLst>
                    <a:ext uri="{9D8B030D-6E8A-4147-A177-3AD203B41FA5}">
                      <a16:colId xmlns:a16="http://schemas.microsoft.com/office/drawing/2014/main" val="3285183943"/>
                    </a:ext>
                  </a:extLst>
                </a:gridCol>
              </a:tblGrid>
              <a:tr h="282864">
                <a:tc gridSpan="4">
                  <a:txBody>
                    <a:bodyPr/>
                    <a:lstStyle/>
                    <a:p>
                      <a:pPr algn="ctr" rtl="0" fontAlgn="ctr"/>
                      <a:r>
                        <a:rPr lang="fr-FR" sz="1300" b="1" i="0" u="none" strike="noStrike" dirty="0">
                          <a:solidFill>
                            <a:srgbClr val="000000"/>
                          </a:solidFill>
                          <a:effectLst/>
                          <a:latin typeface="Calibri" panose="020F0502020204030204" pitchFamily="34" charset="0"/>
                        </a:rPr>
                        <a:t>DÉPENSES D'INVESTISSEMENT</a:t>
                      </a:r>
                    </a:p>
                  </a:txBody>
                  <a:tcPr marL="5994" marR="5994" marT="599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fr-FR"/>
                    </a:p>
                  </a:txBody>
                  <a:tcPr/>
                </a:tc>
                <a:tc hMerge="1">
                  <a:txBody>
                    <a:bodyPr/>
                    <a:lstStyle/>
                    <a:p>
                      <a:endParaRPr lang="fr-FR"/>
                    </a:p>
                  </a:txBody>
                  <a:tcPr/>
                </a:tc>
                <a:tc hMerge="1">
                  <a:txBody>
                    <a:bodyPr/>
                    <a:lstStyle/>
                    <a:p>
                      <a:endParaRPr lang="fr-FR"/>
                    </a:p>
                  </a:txBody>
                  <a:tcPr>
                    <a:lnL w="190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763004597"/>
                  </a:ext>
                </a:extLst>
              </a:tr>
              <a:tr h="348497">
                <a:tc>
                  <a:txBody>
                    <a:bodyPr/>
                    <a:lstStyle/>
                    <a:p>
                      <a:pPr algn="ctr" rtl="0" fontAlgn="ctr"/>
                      <a:r>
                        <a:rPr lang="fr-FR" sz="1300" b="1" i="0" u="none" strike="noStrike" dirty="0">
                          <a:solidFill>
                            <a:srgbClr val="000000"/>
                          </a:solidFill>
                          <a:effectLst/>
                          <a:latin typeface="Calibri" panose="020F0502020204030204" pitchFamily="34" charset="0"/>
                        </a:rPr>
                        <a:t>Compte et Libellé</a:t>
                      </a:r>
                    </a:p>
                  </a:txBody>
                  <a:tcPr marL="5994" marR="5994" marT="599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fr-FR" sz="1300" b="1" i="0" u="none" strike="noStrike" dirty="0">
                          <a:solidFill>
                            <a:srgbClr val="000000"/>
                          </a:solidFill>
                          <a:effectLst/>
                          <a:latin typeface="Calibri" panose="020F0502020204030204" pitchFamily="34" charset="0"/>
                        </a:rPr>
                        <a:t>BP</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fr-FR" sz="1300" b="1" i="0" u="none" strike="noStrike">
                          <a:solidFill>
                            <a:srgbClr val="000000"/>
                          </a:solidFill>
                          <a:effectLst/>
                          <a:latin typeface="Calibri" panose="020F0502020204030204" pitchFamily="34" charset="0"/>
                        </a:rPr>
                        <a:t>CA</a:t>
                      </a:r>
                      <a:endParaRPr lang="fr-FR" sz="1300" b="1" i="0" u="none" strike="noStrike" dirty="0">
                        <a:solidFill>
                          <a:srgbClr val="000000"/>
                        </a:solidFill>
                        <a:effectLst/>
                        <a:latin typeface="Calibri" panose="020F0502020204030204" pitchFamily="34" charset="0"/>
                      </a:endParaRP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fr-FR" sz="1300" b="1" i="0" u="none" strike="noStrike">
                          <a:solidFill>
                            <a:srgbClr val="000000"/>
                          </a:solidFill>
                          <a:effectLst/>
                          <a:latin typeface="Calibri" panose="020F0502020204030204" pitchFamily="34" charset="0"/>
                        </a:rPr>
                        <a:t>Différence</a:t>
                      </a:r>
                    </a:p>
                  </a:txBody>
                  <a:tcPr marL="5994" marR="5994" marT="599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87919526"/>
                  </a:ext>
                </a:extLst>
              </a:tr>
              <a:tr h="348497">
                <a:tc>
                  <a:txBody>
                    <a:bodyPr/>
                    <a:lstStyle/>
                    <a:p>
                      <a:pPr algn="l" rtl="0" fontAlgn="ctr"/>
                      <a:r>
                        <a:rPr lang="fr-FR" sz="1300" b="1" i="0" u="none" strike="noStrike" dirty="0">
                          <a:solidFill>
                            <a:srgbClr val="000000"/>
                          </a:solidFill>
                          <a:effectLst/>
                          <a:latin typeface="Calibri" panose="020F0502020204030204" pitchFamily="34" charset="0"/>
                        </a:rPr>
                        <a:t>TOTAL 10_Dotations fonds divers réserves</a:t>
                      </a:r>
                    </a:p>
                  </a:txBody>
                  <a:tcPr marL="5994" marR="180000" marT="599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1400" b="1" i="0" u="none" strike="noStrike" dirty="0">
                          <a:solidFill>
                            <a:srgbClr val="000000"/>
                          </a:solidFill>
                          <a:effectLst/>
                          <a:latin typeface="Calibri" panose="020F0502020204030204" pitchFamily="34" charset="0"/>
                        </a:rPr>
                        <a:t>230 644</a:t>
                      </a:r>
                    </a:p>
                  </a:txBody>
                  <a:tcPr marL="5994" marR="180000"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1400" b="1" i="0" u="none" strike="noStrike">
                          <a:solidFill>
                            <a:srgbClr val="000000"/>
                          </a:solidFill>
                          <a:effectLst/>
                          <a:latin typeface="Calibri" panose="020F0502020204030204" pitchFamily="34" charset="0"/>
                        </a:rPr>
                        <a:t>230 644</a:t>
                      </a:r>
                      <a:endParaRPr lang="fr-FR" sz="1400" b="1" i="0" u="none" strike="noStrike" dirty="0">
                        <a:solidFill>
                          <a:srgbClr val="000000"/>
                        </a:solidFill>
                        <a:effectLst/>
                        <a:latin typeface="Calibri" panose="020F0502020204030204" pitchFamily="34" charset="0"/>
                      </a:endParaRPr>
                    </a:p>
                  </a:txBody>
                  <a:tcPr marL="5994" marR="180000"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1400" b="1" i="0" u="none" strike="noStrike">
                          <a:solidFill>
                            <a:srgbClr val="000000"/>
                          </a:solidFill>
                          <a:effectLst/>
                          <a:latin typeface="Calibri" panose="020F0502020204030204" pitchFamily="34" charset="0"/>
                        </a:rPr>
                        <a:t>0</a:t>
                      </a:r>
                    </a:p>
                  </a:txBody>
                  <a:tcPr marL="5994" marR="180000" marT="599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9947518"/>
                  </a:ext>
                </a:extLst>
              </a:tr>
              <a:tr h="348497">
                <a:tc>
                  <a:txBody>
                    <a:bodyPr/>
                    <a:lstStyle/>
                    <a:p>
                      <a:pPr algn="l" rtl="0" fontAlgn="ctr"/>
                      <a:r>
                        <a:rPr lang="fr-FR" sz="1300" b="1" i="0" u="none" strike="noStrike" dirty="0">
                          <a:solidFill>
                            <a:srgbClr val="000000"/>
                          </a:solidFill>
                          <a:effectLst/>
                          <a:latin typeface="Calibri" panose="020F0502020204030204" pitchFamily="34" charset="0"/>
                        </a:rPr>
                        <a:t>TOTAL 16_Emprunts et dettes assimilées</a:t>
                      </a:r>
                    </a:p>
                  </a:txBody>
                  <a:tcPr marL="5994" marR="180000" marT="599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1400" b="1" i="0" u="none" strike="noStrike" dirty="0">
                          <a:solidFill>
                            <a:srgbClr val="000000"/>
                          </a:solidFill>
                          <a:effectLst/>
                          <a:latin typeface="Calibri" panose="020F0502020204030204" pitchFamily="34" charset="0"/>
                        </a:rPr>
                        <a:t>417 835</a:t>
                      </a:r>
                    </a:p>
                  </a:txBody>
                  <a:tcPr marL="5994" marR="180000"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1400" b="1" i="0" u="none" strike="noStrike">
                          <a:solidFill>
                            <a:srgbClr val="000000"/>
                          </a:solidFill>
                          <a:effectLst/>
                          <a:latin typeface="Calibri" panose="020F0502020204030204" pitchFamily="34" charset="0"/>
                        </a:rPr>
                        <a:t>417 538</a:t>
                      </a:r>
                      <a:endParaRPr lang="fr-FR" sz="1400" b="1" i="0" u="none" strike="noStrike" dirty="0">
                        <a:solidFill>
                          <a:srgbClr val="000000"/>
                        </a:solidFill>
                        <a:effectLst/>
                        <a:latin typeface="Calibri" panose="020F0502020204030204" pitchFamily="34" charset="0"/>
                      </a:endParaRPr>
                    </a:p>
                  </a:txBody>
                  <a:tcPr marL="5994" marR="180000"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1400" b="1" i="0" u="none" strike="noStrike">
                          <a:solidFill>
                            <a:srgbClr val="000000"/>
                          </a:solidFill>
                          <a:effectLst/>
                          <a:latin typeface="Calibri" panose="020F0502020204030204" pitchFamily="34" charset="0"/>
                        </a:rPr>
                        <a:t>297</a:t>
                      </a:r>
                    </a:p>
                  </a:txBody>
                  <a:tcPr marL="5994" marR="180000" marT="599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3901385"/>
                  </a:ext>
                </a:extLst>
              </a:tr>
              <a:tr h="348497">
                <a:tc>
                  <a:txBody>
                    <a:bodyPr/>
                    <a:lstStyle/>
                    <a:p>
                      <a:pPr algn="l" rtl="0" fontAlgn="ctr"/>
                      <a:r>
                        <a:rPr lang="fr-FR" sz="1300" b="1" i="0" u="none" strike="noStrike" dirty="0">
                          <a:solidFill>
                            <a:srgbClr val="000000"/>
                          </a:solidFill>
                          <a:effectLst/>
                          <a:latin typeface="Calibri" panose="020F0502020204030204" pitchFamily="34" charset="0"/>
                        </a:rPr>
                        <a:t>TOTAL 20_Immobilisations incorporelles + 204</a:t>
                      </a:r>
                    </a:p>
                  </a:txBody>
                  <a:tcPr marL="5994" marR="180000" marT="599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1400" b="1" i="0" u="none" strike="noStrike">
                          <a:solidFill>
                            <a:srgbClr val="000000"/>
                          </a:solidFill>
                          <a:effectLst/>
                          <a:latin typeface="Calibri" panose="020F0502020204030204" pitchFamily="34" charset="0"/>
                        </a:rPr>
                        <a:t>52 420</a:t>
                      </a:r>
                    </a:p>
                  </a:txBody>
                  <a:tcPr marL="5994" marR="180000"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1400" b="1" i="0" u="none" strike="noStrike">
                          <a:solidFill>
                            <a:srgbClr val="000000"/>
                          </a:solidFill>
                          <a:effectLst/>
                          <a:latin typeface="Calibri" panose="020F0502020204030204" pitchFamily="34" charset="0"/>
                        </a:rPr>
                        <a:t>43 870</a:t>
                      </a:r>
                    </a:p>
                  </a:txBody>
                  <a:tcPr marL="5994" marR="180000"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1400" b="1" i="0" u="none" strike="noStrike">
                          <a:solidFill>
                            <a:srgbClr val="000000"/>
                          </a:solidFill>
                          <a:effectLst/>
                          <a:latin typeface="Calibri" panose="020F0502020204030204" pitchFamily="34" charset="0"/>
                        </a:rPr>
                        <a:t>8 550</a:t>
                      </a:r>
                    </a:p>
                  </a:txBody>
                  <a:tcPr marL="5994" marR="180000" marT="599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1740920"/>
                  </a:ext>
                </a:extLst>
              </a:tr>
              <a:tr h="348497">
                <a:tc>
                  <a:txBody>
                    <a:bodyPr/>
                    <a:lstStyle/>
                    <a:p>
                      <a:pPr algn="l" rtl="0" fontAlgn="ctr"/>
                      <a:r>
                        <a:rPr lang="fr-FR" sz="1300" b="1" i="0" u="none" strike="noStrike" dirty="0">
                          <a:solidFill>
                            <a:srgbClr val="000000"/>
                          </a:solidFill>
                          <a:effectLst/>
                          <a:latin typeface="Calibri" panose="020F0502020204030204" pitchFamily="34" charset="0"/>
                        </a:rPr>
                        <a:t>TOTAL 21_Immobilisations corporelles</a:t>
                      </a:r>
                    </a:p>
                  </a:txBody>
                  <a:tcPr marL="5994" marR="180000" marT="599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1400" b="1" i="0" u="none" strike="noStrike">
                          <a:solidFill>
                            <a:srgbClr val="000000"/>
                          </a:solidFill>
                          <a:effectLst/>
                          <a:latin typeface="Calibri" panose="020F0502020204030204" pitchFamily="34" charset="0"/>
                        </a:rPr>
                        <a:t>706 209</a:t>
                      </a:r>
                    </a:p>
                  </a:txBody>
                  <a:tcPr marL="5994" marR="180000"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1400" b="1" i="0" u="none" strike="noStrike">
                          <a:solidFill>
                            <a:srgbClr val="000000"/>
                          </a:solidFill>
                          <a:effectLst/>
                          <a:latin typeface="Calibri" panose="020F0502020204030204" pitchFamily="34" charset="0"/>
                        </a:rPr>
                        <a:t>218 520</a:t>
                      </a:r>
                    </a:p>
                  </a:txBody>
                  <a:tcPr marL="5994" marR="180000"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1400" b="1" i="0" u="none" strike="noStrike" dirty="0">
                          <a:solidFill>
                            <a:srgbClr val="000000"/>
                          </a:solidFill>
                          <a:effectLst/>
                          <a:latin typeface="Calibri" panose="020F0502020204030204" pitchFamily="34" charset="0"/>
                        </a:rPr>
                        <a:t>487 689</a:t>
                      </a:r>
                    </a:p>
                  </a:txBody>
                  <a:tcPr marL="5994" marR="180000" marT="599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146515"/>
                  </a:ext>
                </a:extLst>
              </a:tr>
              <a:tr h="348497">
                <a:tc>
                  <a:txBody>
                    <a:bodyPr/>
                    <a:lstStyle/>
                    <a:p>
                      <a:pPr algn="l" rtl="0" fontAlgn="ctr"/>
                      <a:r>
                        <a:rPr lang="fr-FR" sz="1300" b="1" i="0" u="none" strike="noStrike" dirty="0">
                          <a:solidFill>
                            <a:srgbClr val="000000"/>
                          </a:solidFill>
                          <a:effectLst/>
                          <a:latin typeface="Calibri" panose="020F0502020204030204" pitchFamily="34" charset="0"/>
                        </a:rPr>
                        <a:t>TOTAL 23_ Immobilisations en cours</a:t>
                      </a:r>
                    </a:p>
                  </a:txBody>
                  <a:tcPr marL="5994" marR="180000" marT="599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1400" b="1" i="0" u="none" strike="noStrike">
                          <a:solidFill>
                            <a:srgbClr val="000000"/>
                          </a:solidFill>
                          <a:effectLst/>
                          <a:latin typeface="Calibri" panose="020F0502020204030204" pitchFamily="34" charset="0"/>
                        </a:rPr>
                        <a:t>5 534 226</a:t>
                      </a:r>
                    </a:p>
                  </a:txBody>
                  <a:tcPr marL="5994" marR="180000"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1400" b="1" i="0" u="none" strike="noStrike">
                          <a:solidFill>
                            <a:srgbClr val="000000"/>
                          </a:solidFill>
                          <a:effectLst/>
                          <a:latin typeface="Calibri" panose="020F0502020204030204" pitchFamily="34" charset="0"/>
                        </a:rPr>
                        <a:t>4 294 658</a:t>
                      </a:r>
                    </a:p>
                  </a:txBody>
                  <a:tcPr marL="5994" marR="180000"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1400" b="1" i="0" u="none" strike="noStrike" dirty="0">
                          <a:solidFill>
                            <a:srgbClr val="000000"/>
                          </a:solidFill>
                          <a:effectLst/>
                          <a:latin typeface="Calibri" panose="020F0502020204030204" pitchFamily="34" charset="0"/>
                        </a:rPr>
                        <a:t>1 239 568</a:t>
                      </a:r>
                    </a:p>
                  </a:txBody>
                  <a:tcPr marL="5994" marR="180000" marT="599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4869290"/>
                  </a:ext>
                </a:extLst>
              </a:tr>
              <a:tr h="241168">
                <a:tc>
                  <a:txBody>
                    <a:bodyPr/>
                    <a:lstStyle/>
                    <a:p>
                      <a:pPr algn="l" rtl="0" fontAlgn="ctr"/>
                      <a:r>
                        <a:rPr lang="fr-FR" sz="1300" b="1" i="0" u="none" strike="noStrike" dirty="0">
                          <a:solidFill>
                            <a:srgbClr val="000000"/>
                          </a:solidFill>
                          <a:effectLst/>
                          <a:latin typeface="Calibri" panose="020F0502020204030204" pitchFamily="34" charset="0"/>
                        </a:rPr>
                        <a:t>TOTAL GENERAL DÉPENSES INVESTISSEMENT</a:t>
                      </a:r>
                    </a:p>
                  </a:txBody>
                  <a:tcPr marL="5994" marR="180000" marT="599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r" rtl="0" fontAlgn="ctr"/>
                      <a:r>
                        <a:rPr lang="fr-FR" sz="1400" b="1" i="0" u="none" strike="noStrike">
                          <a:solidFill>
                            <a:srgbClr val="000000"/>
                          </a:solidFill>
                          <a:effectLst/>
                          <a:latin typeface="Calibri" panose="020F0502020204030204" pitchFamily="34" charset="0"/>
                        </a:rPr>
                        <a:t>6 941 335</a:t>
                      </a:r>
                    </a:p>
                  </a:txBody>
                  <a:tcPr marL="5994" marR="180000" marT="5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r" rtl="0" fontAlgn="ctr"/>
                      <a:r>
                        <a:rPr lang="fr-FR" sz="1400" b="1" i="0" u="none" strike="noStrike" dirty="0">
                          <a:solidFill>
                            <a:srgbClr val="000000"/>
                          </a:solidFill>
                          <a:effectLst/>
                          <a:latin typeface="Calibri" panose="020F0502020204030204" pitchFamily="34" charset="0"/>
                        </a:rPr>
                        <a:t>5 205 230</a:t>
                      </a:r>
                    </a:p>
                  </a:txBody>
                  <a:tcPr marL="5994" marR="180000" marT="5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r" rtl="0" fontAlgn="ctr"/>
                      <a:r>
                        <a:rPr lang="fr-FR" sz="1400" b="1" i="0" u="none" strike="noStrike" dirty="0">
                          <a:solidFill>
                            <a:srgbClr val="000000"/>
                          </a:solidFill>
                          <a:effectLst/>
                          <a:latin typeface="Calibri" panose="020F0502020204030204" pitchFamily="34" charset="0"/>
                        </a:rPr>
                        <a:t>1 736 104</a:t>
                      </a:r>
                    </a:p>
                  </a:txBody>
                  <a:tcPr marL="5994" marR="180000" marT="599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693665876"/>
                  </a:ext>
                </a:extLst>
              </a:tr>
              <a:tr h="213112">
                <a:tc gridSpan="4">
                  <a:txBody>
                    <a:bodyPr/>
                    <a:lstStyle/>
                    <a:p>
                      <a:pPr algn="ctr" rtl="0" fontAlgn="ctr"/>
                      <a:r>
                        <a:rPr lang="fr-FR" sz="1400" b="1" i="0" u="none" strike="noStrike" dirty="0">
                          <a:solidFill>
                            <a:srgbClr val="000000"/>
                          </a:solidFill>
                          <a:effectLst/>
                          <a:latin typeface="Calibri" panose="020F0502020204030204" pitchFamily="34" charset="0"/>
                        </a:rPr>
                        <a:t>RECETTES D'INVESTISSEMENT</a:t>
                      </a:r>
                    </a:p>
                  </a:txBody>
                  <a:tcPr marL="5994" marR="180000" marT="599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fr-FR"/>
                    </a:p>
                  </a:txBody>
                  <a:tcPr/>
                </a:tc>
                <a:tc hMerge="1">
                  <a:txBody>
                    <a:bodyPr/>
                    <a:lstStyle/>
                    <a:p>
                      <a:endParaRPr lang="fr-FR"/>
                    </a:p>
                  </a:txBody>
                  <a:tcPr/>
                </a:tc>
                <a:tc hMerge="1">
                  <a:txBody>
                    <a:bodyPr/>
                    <a:lstStyle/>
                    <a:p>
                      <a:endParaRPr lang="fr-FR"/>
                    </a:p>
                  </a:txBody>
                  <a:tcPr>
                    <a:lnL w="1905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921916656"/>
                  </a:ext>
                </a:extLst>
              </a:tr>
              <a:tr h="348497">
                <a:tc>
                  <a:txBody>
                    <a:bodyPr/>
                    <a:lstStyle/>
                    <a:p>
                      <a:pPr algn="ctr" rtl="0" fontAlgn="ctr"/>
                      <a:r>
                        <a:rPr lang="fr-FR" sz="1300" b="1" i="0" u="none" strike="noStrike">
                          <a:solidFill>
                            <a:srgbClr val="000000"/>
                          </a:solidFill>
                          <a:effectLst/>
                          <a:latin typeface="Calibri" panose="020F0502020204030204" pitchFamily="34" charset="0"/>
                        </a:rPr>
                        <a:t>Compte et Libellé</a:t>
                      </a:r>
                    </a:p>
                  </a:txBody>
                  <a:tcPr marL="5994" marR="180000" marT="599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fr-FR" sz="1400" b="1" i="0" u="none" strike="noStrike" dirty="0">
                          <a:solidFill>
                            <a:srgbClr val="000000"/>
                          </a:solidFill>
                          <a:effectLst/>
                          <a:latin typeface="Calibri" panose="020F0502020204030204" pitchFamily="34" charset="0"/>
                        </a:rPr>
                        <a:t>BP</a:t>
                      </a:r>
                    </a:p>
                  </a:txBody>
                  <a:tcPr marL="5994" marR="180000"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fr-FR" sz="1400" b="1" i="0" u="none" strike="noStrike">
                          <a:solidFill>
                            <a:srgbClr val="000000"/>
                          </a:solidFill>
                          <a:effectLst/>
                          <a:latin typeface="Calibri" panose="020F0502020204030204" pitchFamily="34" charset="0"/>
                        </a:rPr>
                        <a:t>CA</a:t>
                      </a:r>
                      <a:endParaRPr lang="fr-FR" sz="1400" b="1" i="0" u="none" strike="noStrike" dirty="0">
                        <a:solidFill>
                          <a:srgbClr val="000000"/>
                        </a:solidFill>
                        <a:effectLst/>
                        <a:latin typeface="Calibri" panose="020F0502020204030204" pitchFamily="34" charset="0"/>
                      </a:endParaRPr>
                    </a:p>
                  </a:txBody>
                  <a:tcPr marL="5994" marR="180000"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fr-FR" sz="1400" b="1" i="0" u="none" strike="noStrike" dirty="0">
                          <a:solidFill>
                            <a:srgbClr val="000000"/>
                          </a:solidFill>
                          <a:effectLst/>
                          <a:latin typeface="Calibri" panose="020F0502020204030204" pitchFamily="34" charset="0"/>
                        </a:rPr>
                        <a:t>Différence</a:t>
                      </a:r>
                    </a:p>
                  </a:txBody>
                  <a:tcPr marL="5994" marR="180000" marT="599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797064244"/>
                  </a:ext>
                </a:extLst>
              </a:tr>
              <a:tr h="348497">
                <a:tc>
                  <a:txBody>
                    <a:bodyPr/>
                    <a:lstStyle/>
                    <a:p>
                      <a:pPr algn="l" rtl="0" fontAlgn="ctr"/>
                      <a:r>
                        <a:rPr lang="fr-FR" sz="1300" b="1" i="0" u="none" strike="noStrike">
                          <a:solidFill>
                            <a:srgbClr val="000000"/>
                          </a:solidFill>
                          <a:effectLst/>
                          <a:latin typeface="Calibri" panose="020F0502020204030204" pitchFamily="34" charset="0"/>
                        </a:rPr>
                        <a:t>TOTAL 10 - Dotations Fonds divers Réserves</a:t>
                      </a:r>
                    </a:p>
                  </a:txBody>
                  <a:tcPr marL="5994" marR="180000" marT="599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1400" b="1" i="0" u="none" strike="noStrike" dirty="0">
                          <a:solidFill>
                            <a:srgbClr val="000000"/>
                          </a:solidFill>
                          <a:effectLst/>
                          <a:latin typeface="Calibri" panose="020F0502020204030204" pitchFamily="34" charset="0"/>
                        </a:rPr>
                        <a:t>3 624 428</a:t>
                      </a:r>
                    </a:p>
                  </a:txBody>
                  <a:tcPr marL="5994" marR="180000"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1400" b="1" i="0" u="none" strike="noStrike">
                          <a:solidFill>
                            <a:srgbClr val="000000"/>
                          </a:solidFill>
                          <a:effectLst/>
                          <a:latin typeface="Calibri" panose="020F0502020204030204" pitchFamily="34" charset="0"/>
                        </a:rPr>
                        <a:t>3 619 386</a:t>
                      </a:r>
                      <a:endParaRPr lang="fr-FR" sz="1400" b="1" i="0" u="none" strike="noStrike" dirty="0">
                        <a:solidFill>
                          <a:srgbClr val="000000"/>
                        </a:solidFill>
                        <a:effectLst/>
                        <a:latin typeface="Calibri" panose="020F0502020204030204" pitchFamily="34" charset="0"/>
                      </a:endParaRPr>
                    </a:p>
                  </a:txBody>
                  <a:tcPr marL="5994" marR="180000"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1400" b="1" i="0" u="none" strike="noStrike" dirty="0">
                          <a:solidFill>
                            <a:srgbClr val="FF0000"/>
                          </a:solidFill>
                          <a:effectLst/>
                          <a:latin typeface="Calibri" panose="020F0502020204030204" pitchFamily="34" charset="0"/>
                        </a:rPr>
                        <a:t>-5 042</a:t>
                      </a:r>
                    </a:p>
                  </a:txBody>
                  <a:tcPr marL="5994" marR="180000" marT="599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1553432"/>
                  </a:ext>
                </a:extLst>
              </a:tr>
              <a:tr h="348497">
                <a:tc>
                  <a:txBody>
                    <a:bodyPr/>
                    <a:lstStyle/>
                    <a:p>
                      <a:pPr algn="l" rtl="0" fontAlgn="ctr"/>
                      <a:r>
                        <a:rPr lang="fr-FR" sz="1300" b="1" i="0" u="none" strike="noStrike">
                          <a:solidFill>
                            <a:srgbClr val="000000"/>
                          </a:solidFill>
                          <a:effectLst/>
                          <a:latin typeface="Calibri" panose="020F0502020204030204" pitchFamily="34" charset="0"/>
                        </a:rPr>
                        <a:t>TOTAL 13 - Subventions d'investissement</a:t>
                      </a:r>
                    </a:p>
                  </a:txBody>
                  <a:tcPr marL="5994" marR="180000" marT="599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1400" b="1" i="0" u="none" strike="noStrike" dirty="0">
                          <a:solidFill>
                            <a:srgbClr val="000000"/>
                          </a:solidFill>
                          <a:effectLst/>
                          <a:latin typeface="Calibri" panose="020F0502020204030204" pitchFamily="34" charset="0"/>
                        </a:rPr>
                        <a:t>389 790</a:t>
                      </a:r>
                    </a:p>
                  </a:txBody>
                  <a:tcPr marL="5994" marR="180000"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1400" b="1" i="0" u="none" strike="noStrike">
                          <a:solidFill>
                            <a:srgbClr val="000000"/>
                          </a:solidFill>
                          <a:effectLst/>
                          <a:latin typeface="Calibri" panose="020F0502020204030204" pitchFamily="34" charset="0"/>
                        </a:rPr>
                        <a:t>265 118</a:t>
                      </a:r>
                      <a:endParaRPr lang="fr-FR" sz="1400" b="1" i="0" u="none" strike="noStrike" dirty="0">
                        <a:solidFill>
                          <a:srgbClr val="000000"/>
                        </a:solidFill>
                        <a:effectLst/>
                        <a:latin typeface="Calibri" panose="020F0502020204030204" pitchFamily="34" charset="0"/>
                      </a:endParaRPr>
                    </a:p>
                  </a:txBody>
                  <a:tcPr marL="5994" marR="180000"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1400" b="1" i="0" u="none" strike="noStrike" dirty="0">
                          <a:solidFill>
                            <a:srgbClr val="FF0000"/>
                          </a:solidFill>
                          <a:effectLst/>
                          <a:latin typeface="Calibri" panose="020F0502020204030204" pitchFamily="34" charset="0"/>
                        </a:rPr>
                        <a:t>-124 672</a:t>
                      </a:r>
                    </a:p>
                  </a:txBody>
                  <a:tcPr marL="5994" marR="180000" marT="599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8161732"/>
                  </a:ext>
                </a:extLst>
              </a:tr>
              <a:tr h="348497">
                <a:tc>
                  <a:txBody>
                    <a:bodyPr/>
                    <a:lstStyle/>
                    <a:p>
                      <a:pPr algn="l" rtl="0" fontAlgn="ctr"/>
                      <a:r>
                        <a:rPr lang="fr-FR" sz="1300" b="1" i="0" u="none" strike="noStrike">
                          <a:solidFill>
                            <a:srgbClr val="000000"/>
                          </a:solidFill>
                          <a:effectLst/>
                          <a:latin typeface="Calibri" panose="020F0502020204030204" pitchFamily="34" charset="0"/>
                        </a:rPr>
                        <a:t>TOTAL 16_Emprunts et dettes assimilées</a:t>
                      </a:r>
                    </a:p>
                  </a:txBody>
                  <a:tcPr marL="5994" marR="180000" marT="599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1400" b="1" i="0" u="none" strike="noStrike" dirty="0">
                          <a:solidFill>
                            <a:srgbClr val="000000"/>
                          </a:solidFill>
                          <a:effectLst/>
                          <a:latin typeface="Calibri" panose="020F0502020204030204" pitchFamily="34" charset="0"/>
                        </a:rPr>
                        <a:t>2 501 048</a:t>
                      </a:r>
                    </a:p>
                  </a:txBody>
                  <a:tcPr marL="5994" marR="180000"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1400" b="1" i="0" u="none" strike="noStrike">
                          <a:solidFill>
                            <a:srgbClr val="000000"/>
                          </a:solidFill>
                          <a:effectLst/>
                          <a:latin typeface="Calibri" panose="020F0502020204030204" pitchFamily="34" charset="0"/>
                        </a:rPr>
                        <a:t>2 500 245</a:t>
                      </a:r>
                      <a:endParaRPr lang="fr-FR" sz="1400" b="1" i="0" u="none" strike="noStrike" dirty="0">
                        <a:solidFill>
                          <a:srgbClr val="000000"/>
                        </a:solidFill>
                        <a:effectLst/>
                        <a:latin typeface="Calibri" panose="020F0502020204030204" pitchFamily="34" charset="0"/>
                      </a:endParaRPr>
                    </a:p>
                  </a:txBody>
                  <a:tcPr marL="5994" marR="180000"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1400" b="1" i="0" u="none" strike="noStrike" dirty="0">
                          <a:solidFill>
                            <a:srgbClr val="FF0000"/>
                          </a:solidFill>
                          <a:effectLst/>
                          <a:latin typeface="Calibri" panose="020F0502020204030204" pitchFamily="34" charset="0"/>
                        </a:rPr>
                        <a:t>-802</a:t>
                      </a:r>
                    </a:p>
                  </a:txBody>
                  <a:tcPr marL="5994" marR="180000" marT="599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8100068"/>
                  </a:ext>
                </a:extLst>
              </a:tr>
              <a:tr h="348497">
                <a:tc>
                  <a:txBody>
                    <a:bodyPr/>
                    <a:lstStyle/>
                    <a:p>
                      <a:pPr algn="l" rtl="0" fontAlgn="ctr"/>
                      <a:r>
                        <a:rPr lang="fr-FR" sz="1300" b="1" i="0" u="none" strike="noStrike">
                          <a:solidFill>
                            <a:srgbClr val="000000"/>
                          </a:solidFill>
                          <a:effectLst/>
                          <a:latin typeface="Calibri" panose="020F0502020204030204" pitchFamily="34" charset="0"/>
                        </a:rPr>
                        <a:t>TOTAL 23_ Immobilistions en cours</a:t>
                      </a:r>
                    </a:p>
                  </a:txBody>
                  <a:tcPr marL="5994" marR="180000" marT="599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1400" b="1" i="0" u="none" strike="noStrike">
                          <a:solidFill>
                            <a:srgbClr val="000000"/>
                          </a:solidFill>
                          <a:effectLst/>
                          <a:latin typeface="Calibri" panose="020F0502020204030204" pitchFamily="34" charset="0"/>
                        </a:rPr>
                        <a:t>0</a:t>
                      </a:r>
                    </a:p>
                  </a:txBody>
                  <a:tcPr marL="5994" marR="180000"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1400" b="1" i="0" u="none" strike="noStrike">
                          <a:solidFill>
                            <a:srgbClr val="000000"/>
                          </a:solidFill>
                          <a:effectLst/>
                          <a:latin typeface="Calibri" panose="020F0502020204030204" pitchFamily="34" charset="0"/>
                        </a:rPr>
                        <a:t>39 503</a:t>
                      </a:r>
                    </a:p>
                  </a:txBody>
                  <a:tcPr marL="5994" marR="180000"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1400" b="1" i="0" u="none" strike="noStrike" dirty="0">
                          <a:solidFill>
                            <a:srgbClr val="FF0000"/>
                          </a:solidFill>
                          <a:effectLst/>
                          <a:latin typeface="Calibri" panose="020F0502020204030204" pitchFamily="34" charset="0"/>
                        </a:rPr>
                        <a:t>-39 503</a:t>
                      </a:r>
                    </a:p>
                  </a:txBody>
                  <a:tcPr marL="5994" marR="180000" marT="599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4334760"/>
                  </a:ext>
                </a:extLst>
              </a:tr>
              <a:tr h="198306">
                <a:tc>
                  <a:txBody>
                    <a:bodyPr/>
                    <a:lstStyle/>
                    <a:p>
                      <a:pPr algn="l" rtl="0" fontAlgn="ctr"/>
                      <a:r>
                        <a:rPr lang="fr-FR" sz="1300" b="1" i="0" u="none" strike="noStrike">
                          <a:solidFill>
                            <a:srgbClr val="000000"/>
                          </a:solidFill>
                          <a:effectLst/>
                          <a:latin typeface="Calibri" panose="020F0502020204030204" pitchFamily="34" charset="0"/>
                        </a:rPr>
                        <a:t>TOTAL GENERAL RECETTES INVESTISSEMENT</a:t>
                      </a:r>
                    </a:p>
                  </a:txBody>
                  <a:tcPr marL="5994" marR="5994" marT="599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r" rtl="0" fontAlgn="ctr"/>
                      <a:r>
                        <a:rPr lang="fr-FR" sz="1300" b="1" i="0" u="none" strike="noStrike">
                          <a:solidFill>
                            <a:srgbClr val="000000"/>
                          </a:solidFill>
                          <a:effectLst/>
                          <a:latin typeface="Calibri" panose="020F0502020204030204" pitchFamily="34" charset="0"/>
                        </a:rPr>
                        <a:t>6 515 266</a:t>
                      </a:r>
                    </a:p>
                  </a:txBody>
                  <a:tcPr marL="5994" marR="5994" marT="5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r" rtl="0" fontAlgn="ctr"/>
                      <a:r>
                        <a:rPr lang="fr-FR" sz="1300" b="1" i="0" u="none" strike="noStrike" dirty="0">
                          <a:solidFill>
                            <a:srgbClr val="000000"/>
                          </a:solidFill>
                          <a:effectLst/>
                          <a:latin typeface="Calibri" panose="020F0502020204030204" pitchFamily="34" charset="0"/>
                        </a:rPr>
                        <a:t>6 424 252</a:t>
                      </a:r>
                    </a:p>
                  </a:txBody>
                  <a:tcPr marL="5994" marR="5994" marT="59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r" rtl="0" fontAlgn="ctr"/>
                      <a:r>
                        <a:rPr lang="fr-FR" sz="1300" b="1" i="0" u="none" strike="noStrike" dirty="0">
                          <a:solidFill>
                            <a:srgbClr val="000000"/>
                          </a:solidFill>
                          <a:effectLst/>
                          <a:latin typeface="Calibri" panose="020F0502020204030204" pitchFamily="34" charset="0"/>
                        </a:rPr>
                        <a:t>-170 020</a:t>
                      </a:r>
                    </a:p>
                  </a:txBody>
                  <a:tcPr marL="5994" marR="5994" marT="599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466680312"/>
                  </a:ext>
                </a:extLst>
              </a:tr>
            </a:tbl>
          </a:graphicData>
        </a:graphic>
      </p:graphicFrame>
      <p:sp>
        <p:nvSpPr>
          <p:cNvPr id="10" name="ZoneTexte 9">
            <a:extLst>
              <a:ext uri="{FF2B5EF4-FFF2-40B4-BE49-F238E27FC236}">
                <a16:creationId xmlns:a16="http://schemas.microsoft.com/office/drawing/2014/main" id="{0A933FE6-5D7A-4584-A898-AE53DEBC82C3}"/>
              </a:ext>
            </a:extLst>
          </p:cNvPr>
          <p:cNvSpPr txBox="1"/>
          <p:nvPr/>
        </p:nvSpPr>
        <p:spPr>
          <a:xfrm>
            <a:off x="599930" y="865122"/>
            <a:ext cx="10724625" cy="646331"/>
          </a:xfrm>
          <a:prstGeom prst="rect">
            <a:avLst/>
          </a:prstGeom>
          <a:noFill/>
        </p:spPr>
        <p:txBody>
          <a:bodyPr wrap="square" rtlCol="0">
            <a:spAutoFit/>
          </a:bodyPr>
          <a:lstStyle/>
          <a:p>
            <a:pPr marL="285750" indent="-285750">
              <a:buFont typeface="Wingdings" panose="05000000000000000000" pitchFamily="2" charset="2"/>
              <a:buChar char="ü"/>
            </a:pPr>
            <a:r>
              <a:rPr lang="fr-FR" dirty="0"/>
              <a:t>Des dépenses d’investissement 2020 de 5,2 M€ avec un reste à réaliser sur 2021 de 535 k€ (325 k€ pour l’école élémentaire et  130 k€ pour l’aménagement du centre bourg)</a:t>
            </a:r>
          </a:p>
        </p:txBody>
      </p:sp>
      <p:sp>
        <p:nvSpPr>
          <p:cNvPr id="11" name="Rectangle : carré corné 10">
            <a:extLst>
              <a:ext uri="{FF2B5EF4-FFF2-40B4-BE49-F238E27FC236}">
                <a16:creationId xmlns:a16="http://schemas.microsoft.com/office/drawing/2014/main" id="{AEA0CB08-C225-4DD7-B6C1-6C718933BBCB}"/>
              </a:ext>
            </a:extLst>
          </p:cNvPr>
          <p:cNvSpPr/>
          <p:nvPr/>
        </p:nvSpPr>
        <p:spPr>
          <a:xfrm>
            <a:off x="9937605" y="4433354"/>
            <a:ext cx="2077137" cy="646331"/>
          </a:xfrm>
          <a:prstGeom prst="foldedCorner">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400" dirty="0">
                <a:solidFill>
                  <a:schemeClr val="tx1"/>
                </a:solidFill>
              </a:rPr>
              <a:t>Subvention région (70 k€ reporté en 2022)</a:t>
            </a:r>
          </a:p>
        </p:txBody>
      </p:sp>
      <p:sp>
        <p:nvSpPr>
          <p:cNvPr id="12" name="Rectangle : carré corné 11">
            <a:extLst>
              <a:ext uri="{FF2B5EF4-FFF2-40B4-BE49-F238E27FC236}">
                <a16:creationId xmlns:a16="http://schemas.microsoft.com/office/drawing/2014/main" id="{F4C0E27A-6011-42F1-9CA6-474EE381D396}"/>
              </a:ext>
            </a:extLst>
          </p:cNvPr>
          <p:cNvSpPr/>
          <p:nvPr/>
        </p:nvSpPr>
        <p:spPr>
          <a:xfrm>
            <a:off x="9937605" y="5266543"/>
            <a:ext cx="2077137" cy="762135"/>
          </a:xfrm>
          <a:prstGeom prst="foldedCorner">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400" dirty="0">
                <a:solidFill>
                  <a:schemeClr val="tx1"/>
                </a:solidFill>
              </a:rPr>
              <a:t>Subvention soutien à l’investissement DSIL (+121 k€)</a:t>
            </a:r>
          </a:p>
        </p:txBody>
      </p:sp>
      <p:cxnSp>
        <p:nvCxnSpPr>
          <p:cNvPr id="13" name="Connecteur droit avec flèche 12">
            <a:extLst>
              <a:ext uri="{FF2B5EF4-FFF2-40B4-BE49-F238E27FC236}">
                <a16:creationId xmlns:a16="http://schemas.microsoft.com/office/drawing/2014/main" id="{A9A02DB8-7A92-4F0A-875E-6D44F8960A06}"/>
              </a:ext>
            </a:extLst>
          </p:cNvPr>
          <p:cNvCxnSpPr>
            <a:cxnSpLocks/>
          </p:cNvCxnSpPr>
          <p:nvPr/>
        </p:nvCxnSpPr>
        <p:spPr>
          <a:xfrm flipV="1">
            <a:off x="9238960" y="4892826"/>
            <a:ext cx="637828" cy="373717"/>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8E0A8BDF-FDAC-4569-AE54-A3C6769075D3}"/>
              </a:ext>
            </a:extLst>
          </p:cNvPr>
          <p:cNvCxnSpPr>
            <a:cxnSpLocks/>
          </p:cNvCxnSpPr>
          <p:nvPr/>
        </p:nvCxnSpPr>
        <p:spPr>
          <a:xfrm>
            <a:off x="9238960" y="5321649"/>
            <a:ext cx="631898" cy="391913"/>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 coins arrondis 16">
            <a:extLst>
              <a:ext uri="{FF2B5EF4-FFF2-40B4-BE49-F238E27FC236}">
                <a16:creationId xmlns:a16="http://schemas.microsoft.com/office/drawing/2014/main" id="{C29C6BC1-CB28-400D-A7A3-411E948622F6}"/>
              </a:ext>
            </a:extLst>
          </p:cNvPr>
          <p:cNvSpPr/>
          <p:nvPr/>
        </p:nvSpPr>
        <p:spPr>
          <a:xfrm>
            <a:off x="9183184" y="6081532"/>
            <a:ext cx="3013856" cy="328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Détail des chapitres en annexe</a:t>
            </a:r>
          </a:p>
        </p:txBody>
      </p:sp>
      <p:sp>
        <p:nvSpPr>
          <p:cNvPr id="18" name="Rectangle : carré corné 17">
            <a:extLst>
              <a:ext uri="{FF2B5EF4-FFF2-40B4-BE49-F238E27FC236}">
                <a16:creationId xmlns:a16="http://schemas.microsoft.com/office/drawing/2014/main" id="{FF0C9F73-AFE2-4F1F-B5BD-986B4BCCC963}"/>
              </a:ext>
            </a:extLst>
          </p:cNvPr>
          <p:cNvSpPr/>
          <p:nvPr/>
        </p:nvSpPr>
        <p:spPr>
          <a:xfrm>
            <a:off x="9337031" y="1896179"/>
            <a:ext cx="2696081" cy="2017191"/>
          </a:xfrm>
          <a:prstGeom prst="foldedCorner">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72000" tIns="324000" rIns="72000" bIns="72000" rtlCol="0" anchor="ctr"/>
          <a:lstStyle/>
          <a:p>
            <a:pPr algn="ctr"/>
            <a:r>
              <a:rPr lang="fr-FR" sz="1400" dirty="0">
                <a:solidFill>
                  <a:schemeClr val="tx1"/>
                </a:solidFill>
              </a:rPr>
              <a:t>Autres réalisations 2020</a:t>
            </a:r>
          </a:p>
          <a:p>
            <a:pPr algn="ctr"/>
            <a:endParaRPr lang="fr-FR" sz="1400" dirty="0">
              <a:solidFill>
                <a:schemeClr val="tx1"/>
              </a:solidFill>
            </a:endParaRPr>
          </a:p>
          <a:p>
            <a:r>
              <a:rPr lang="fr-FR" sz="1400" dirty="0">
                <a:solidFill>
                  <a:schemeClr val="tx1"/>
                </a:solidFill>
              </a:rPr>
              <a:t>Voirie et accessibilité rue des Sports 250 k€</a:t>
            </a:r>
          </a:p>
          <a:p>
            <a:r>
              <a:rPr lang="fr-FR" sz="1400" dirty="0">
                <a:solidFill>
                  <a:schemeClr val="tx1"/>
                </a:solidFill>
              </a:rPr>
              <a:t>Fond de livre médiathèque 15k€</a:t>
            </a:r>
          </a:p>
          <a:p>
            <a:r>
              <a:rPr lang="fr-FR" sz="1400" dirty="0">
                <a:solidFill>
                  <a:schemeClr val="tx1"/>
                </a:solidFill>
              </a:rPr>
              <a:t>Matériel vidéo/son La Passerelle 14 k€</a:t>
            </a:r>
          </a:p>
          <a:p>
            <a:r>
              <a:rPr lang="fr-FR" sz="1400" dirty="0">
                <a:solidFill>
                  <a:schemeClr val="tx1"/>
                </a:solidFill>
              </a:rPr>
              <a:t>Ordinateur Mairie  8k€</a:t>
            </a:r>
          </a:p>
        </p:txBody>
      </p:sp>
      <p:sp>
        <p:nvSpPr>
          <p:cNvPr id="16" name="Flèche droite 1">
            <a:hlinkClick r:id="rId3" action="ppaction://hlinksldjump"/>
            <a:extLst>
              <a:ext uri="{FF2B5EF4-FFF2-40B4-BE49-F238E27FC236}">
                <a16:creationId xmlns:a16="http://schemas.microsoft.com/office/drawing/2014/main" id="{18E53E50-318F-4890-85C2-A53181765B96}"/>
              </a:ext>
            </a:extLst>
          </p:cNvPr>
          <p:cNvSpPr/>
          <p:nvPr/>
        </p:nvSpPr>
        <p:spPr>
          <a:xfrm>
            <a:off x="36437" y="5332868"/>
            <a:ext cx="456087" cy="176021"/>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annexe</a:t>
            </a:r>
          </a:p>
        </p:txBody>
      </p:sp>
      <p:sp>
        <p:nvSpPr>
          <p:cNvPr id="20" name="Flèche droite 1">
            <a:hlinkClick r:id="rId4" action="ppaction://hlinksldjump"/>
            <a:extLst>
              <a:ext uri="{FF2B5EF4-FFF2-40B4-BE49-F238E27FC236}">
                <a16:creationId xmlns:a16="http://schemas.microsoft.com/office/drawing/2014/main" id="{1F454657-C02F-4407-9490-839D3B908DE5}"/>
              </a:ext>
            </a:extLst>
          </p:cNvPr>
          <p:cNvSpPr/>
          <p:nvPr/>
        </p:nvSpPr>
        <p:spPr>
          <a:xfrm>
            <a:off x="41510" y="3182474"/>
            <a:ext cx="456087" cy="176021"/>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annexe</a:t>
            </a:r>
          </a:p>
        </p:txBody>
      </p:sp>
      <p:sp>
        <p:nvSpPr>
          <p:cNvPr id="21" name="Flèche droite 1">
            <a:hlinkClick r:id="rId5" action="ppaction://hlinksldjump"/>
            <a:extLst>
              <a:ext uri="{FF2B5EF4-FFF2-40B4-BE49-F238E27FC236}">
                <a16:creationId xmlns:a16="http://schemas.microsoft.com/office/drawing/2014/main" id="{6A00E66D-5034-4738-B6C1-840964C3D7AC}"/>
              </a:ext>
            </a:extLst>
          </p:cNvPr>
          <p:cNvSpPr/>
          <p:nvPr/>
        </p:nvSpPr>
        <p:spPr>
          <a:xfrm>
            <a:off x="67154" y="3675526"/>
            <a:ext cx="666531" cy="176021"/>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solidFill>
              </a:rPr>
              <a:t>annexe</a:t>
            </a:r>
          </a:p>
        </p:txBody>
      </p:sp>
      <p:sp>
        <p:nvSpPr>
          <p:cNvPr id="22" name="Accolade ouvrante 21">
            <a:extLst>
              <a:ext uri="{FF2B5EF4-FFF2-40B4-BE49-F238E27FC236}">
                <a16:creationId xmlns:a16="http://schemas.microsoft.com/office/drawing/2014/main" id="{CDB90759-E0F7-4F5E-8295-5971D3959D5A}"/>
              </a:ext>
            </a:extLst>
          </p:cNvPr>
          <p:cNvSpPr/>
          <p:nvPr/>
        </p:nvSpPr>
        <p:spPr>
          <a:xfrm>
            <a:off x="541214" y="2888064"/>
            <a:ext cx="192471" cy="71081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Accolade ouvrante 22">
            <a:extLst>
              <a:ext uri="{FF2B5EF4-FFF2-40B4-BE49-F238E27FC236}">
                <a16:creationId xmlns:a16="http://schemas.microsoft.com/office/drawing/2014/main" id="{5C9819F3-AC35-4088-8EF8-81FDED3EAF3E}"/>
              </a:ext>
            </a:extLst>
          </p:cNvPr>
          <p:cNvSpPr/>
          <p:nvPr/>
        </p:nvSpPr>
        <p:spPr>
          <a:xfrm>
            <a:off x="528279" y="4760226"/>
            <a:ext cx="138661" cy="132130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21112583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4980</TotalTime>
  <Words>7208</Words>
  <Application>Microsoft Office PowerPoint</Application>
  <PresentationFormat>Grand écran</PresentationFormat>
  <Paragraphs>2312</Paragraphs>
  <Slides>52</Slides>
  <Notes>5</Notes>
  <HiddenSlides>19</HiddenSlides>
  <MMClips>0</MMClips>
  <ScaleCrop>false</ScaleCrop>
  <HeadingPairs>
    <vt:vector size="8" baseType="variant">
      <vt:variant>
        <vt:lpstr>Polices utilisées</vt:lpstr>
      </vt:variant>
      <vt:variant>
        <vt:i4>5</vt:i4>
      </vt:variant>
      <vt:variant>
        <vt:lpstr>Thème</vt:lpstr>
      </vt:variant>
      <vt:variant>
        <vt:i4>2</vt:i4>
      </vt:variant>
      <vt:variant>
        <vt:lpstr>Serveurs OLE incorporés</vt:lpstr>
      </vt:variant>
      <vt:variant>
        <vt:i4>1</vt:i4>
      </vt:variant>
      <vt:variant>
        <vt:lpstr>Titres des diapositives</vt:lpstr>
      </vt:variant>
      <vt:variant>
        <vt:i4>52</vt:i4>
      </vt:variant>
    </vt:vector>
  </HeadingPairs>
  <TitlesOfParts>
    <vt:vector size="60" baseType="lpstr">
      <vt:lpstr>Arial</vt:lpstr>
      <vt:lpstr>Calibri</vt:lpstr>
      <vt:lpstr>Calibri Light</vt:lpstr>
      <vt:lpstr>Times New Roman</vt:lpstr>
      <vt:lpstr>Wingdings</vt:lpstr>
      <vt:lpstr>Thème Office</vt:lpstr>
      <vt:lpstr>1_Thème Office</vt:lpstr>
      <vt:lpstr>Worksheet</vt:lpstr>
      <vt:lpstr>Conseil Municipal 31 mars 2021</vt:lpstr>
      <vt:lpstr>Présentation PowerPoint</vt:lpstr>
      <vt:lpstr>Ville de Lentilly Compte Administratif 2020 Budget primitif 2021</vt:lpstr>
      <vt:lpstr>Présentation PowerPoint</vt:lpstr>
      <vt:lpstr>Présentation PowerPoint</vt:lpstr>
      <vt:lpstr>Compte Administratif 2020 en K€ </vt:lpstr>
      <vt:lpstr>Comparatif Budget  - Résultat 2020 - Fonctionnement</vt:lpstr>
      <vt:lpstr>Comparatif Budget  - Résultat 2020 - Investissement</vt:lpstr>
      <vt:lpstr>Comparatif Budget  - Résultat 2020 - Investissement</vt:lpstr>
      <vt:lpstr>Affectation du résultat 2020</vt:lpstr>
      <vt:lpstr>Présentation PowerPoint</vt:lpstr>
      <vt:lpstr>Présentation PowerPoint</vt:lpstr>
      <vt:lpstr>Taux de fiscalité directe locale  BP 2021</vt:lpstr>
      <vt:lpstr>Taux d’imposition des taxes directes locales  BP 2021</vt:lpstr>
      <vt:lpstr>Présentation PowerPoint</vt:lpstr>
      <vt:lpstr>Taux d’imposition des taxes directes locales  BP 2021</vt:lpstr>
      <vt:lpstr>Ressources principales 2021 (Fiscalité + dotations)</vt:lpstr>
      <vt:lpstr>Budget Primitif 2021 en K€ </vt:lpstr>
      <vt:lpstr>Recettes prévisionnelles de fonctionnement 2021</vt:lpstr>
      <vt:lpstr>Dépenses prévisionnelles de fonctionnement 2021</vt:lpstr>
      <vt:lpstr>Subventions aux associations</vt:lpstr>
      <vt:lpstr>Subventions aux associations</vt:lpstr>
      <vt:lpstr>BP 2021 – Détail des investissements</vt:lpstr>
      <vt:lpstr>LA DETTE</vt:lpstr>
      <vt:lpstr>LA DETTE</vt:lpstr>
      <vt:lpstr>CONCLUSION</vt:lpstr>
      <vt:lpstr>ANNEXES  Détail des chapitres du CA 2020 Détail des investissements 2021</vt:lpstr>
      <vt:lpstr>Comparatif Budget 2020 - Résultat 2019/2020 - Dépenses</vt:lpstr>
      <vt:lpstr>Comparatif Budget 2020 - Résultat 2019/2020 - Dépenses</vt:lpstr>
      <vt:lpstr>Comparatif Budget 2020 - Résultat 2019/2020 - Dépenses</vt:lpstr>
      <vt:lpstr>Comparatif Budget 2020 - Résultat 2019/2020 - Recettes</vt:lpstr>
      <vt:lpstr>Comparatif Budget 2020 - Résultat 2019/2020 - Recettes</vt:lpstr>
      <vt:lpstr>Comparatif Budget  - Résultat 2019/2020 – Chapitres 20 et 21 – Dépenses investissement</vt:lpstr>
      <vt:lpstr>Comparatif Budget  - Résultat 2019/2020 – Chapitre 23 - Dépenses</vt:lpstr>
      <vt:lpstr>Comparatif Budget  - Résultat 2019/2020 – Recettes investissement</vt:lpstr>
      <vt:lpstr>BP 2021 – VOIRIE – TERRAINS – ESPACES VERTS – ENVIRONNEMENT</vt:lpstr>
      <vt:lpstr>BP 2021 – BÂTIMENTS</vt:lpstr>
      <vt:lpstr>BP 2021 – SPORT</vt:lpstr>
      <vt:lpstr>BP 2021 – CULTURE</vt:lpstr>
      <vt:lpstr>BP 2021 – ECOLE ET PETITE ENFANCE</vt:lpstr>
      <vt:lpstr>BP 2021 – CADRE DE VIE – COMMUNICATION – SERVICES GENERAUX</vt:lpstr>
      <vt:lpstr>BP 2021 – INFORMATIQUE – MATERIELS – DIVERS</vt:lpstr>
      <vt:lpstr>Plan de relance numérique</vt:lpstr>
      <vt:lpstr>Actualisation de l’amortissement des immobilisations</vt:lpstr>
      <vt:lpstr>CCPA - Modification des statuts– Prise de compétence mobilité </vt:lpstr>
      <vt:lpstr>CCPA - Convention de groupement de commandes cadre pour l’année 2021 </vt:lpstr>
      <vt:lpstr>Création de postes </vt:lpstr>
      <vt:lpstr>Gratification des stagiaires de l’enseignement supérieur </vt:lpstr>
      <vt:lpstr>Détermination des taux de promotion pour les avancements  de grade </vt:lpstr>
      <vt:lpstr>Acquisition d’une partie de la parcelle AT 78 </vt:lpstr>
      <vt:lpstr>Avenant à la convention avec l’association Solidarité Emploi </vt:lpstr>
      <vt:lpstr>Décisions prises dans le cadre de l’article 2122-22 du CGCT     Informations diverses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Ville de Lentilly Compte Administratif 2020 Budget primitif 2021</dc:title>
  <dc:creator>mairie lentilly</dc:creator>
  <cp:lastModifiedBy>Service Administration [administration@mairie-lentilly.fr]</cp:lastModifiedBy>
  <cp:revision>172</cp:revision>
  <cp:lastPrinted>2021-03-31T07:32:46Z</cp:lastPrinted>
  <dcterms:created xsi:type="dcterms:W3CDTF">2021-02-24T12:48:17Z</dcterms:created>
  <dcterms:modified xsi:type="dcterms:W3CDTF">2021-03-31T10:10:58Z</dcterms:modified>
</cp:coreProperties>
</file>