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3" r:id="rId3"/>
    <p:sldId id="259" r:id="rId4"/>
    <p:sldId id="262" r:id="rId5"/>
    <p:sldId id="264" r:id="rId6"/>
    <p:sldId id="258" r:id="rId7"/>
    <p:sldId id="260" r:id="rId8"/>
    <p:sldId id="261" r:id="rId9"/>
  </p:sldIdLst>
  <p:sldSz cx="6858000" cy="9906000" type="A4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3061"/>
    <a:srgbClr val="663300"/>
    <a:srgbClr val="2F92B5"/>
    <a:srgbClr val="6BAA16"/>
    <a:srgbClr val="3B83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 showGuides="1">
      <p:cViewPr varScale="1">
        <p:scale>
          <a:sx n="77" d="100"/>
          <a:sy n="77" d="100"/>
        </p:scale>
        <p:origin x="3108" y="114"/>
      </p:cViewPr>
      <p:guideLst>
        <p:guide orient="horz" pos="312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D94C5-6138-4928-8584-280224A1724E}" type="datetimeFigureOut">
              <a:rPr lang="fr-FR" smtClean="0"/>
              <a:t>10/10/2023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621A8-A899-4966-9DED-2A6438C890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8258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D94C5-6138-4928-8584-280224A1724E}" type="datetimeFigureOut">
              <a:rPr lang="fr-FR" smtClean="0"/>
              <a:t>10/10/2023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621A8-A899-4966-9DED-2A6438C890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0839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D94C5-6138-4928-8584-280224A1724E}" type="datetimeFigureOut">
              <a:rPr lang="fr-FR" smtClean="0"/>
              <a:t>10/10/2023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621A8-A899-4966-9DED-2A6438C890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359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D94C5-6138-4928-8584-280224A1724E}" type="datetimeFigureOut">
              <a:rPr lang="fr-FR" smtClean="0"/>
              <a:t>10/10/2023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621A8-A899-4966-9DED-2A6438C890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4820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D94C5-6138-4928-8584-280224A1724E}" type="datetimeFigureOut">
              <a:rPr lang="fr-FR" smtClean="0"/>
              <a:t>10/10/2023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621A8-A899-4966-9DED-2A6438C890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1413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D94C5-6138-4928-8584-280224A1724E}" type="datetimeFigureOut">
              <a:rPr lang="fr-FR" smtClean="0"/>
              <a:t>10/10/2023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621A8-A899-4966-9DED-2A6438C890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7280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D94C5-6138-4928-8584-280224A1724E}" type="datetimeFigureOut">
              <a:rPr lang="fr-FR" smtClean="0"/>
              <a:t>10/10/2023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621A8-A899-4966-9DED-2A6438C890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1519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D94C5-6138-4928-8584-280224A1724E}" type="datetimeFigureOut">
              <a:rPr lang="fr-FR" smtClean="0"/>
              <a:t>10/10/2023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621A8-A899-4966-9DED-2A6438C890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8835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D94C5-6138-4928-8584-280224A1724E}" type="datetimeFigureOut">
              <a:rPr lang="fr-FR" smtClean="0"/>
              <a:t>10/10/2023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621A8-A899-4966-9DED-2A6438C890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6496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D94C5-6138-4928-8584-280224A1724E}" type="datetimeFigureOut">
              <a:rPr lang="fr-FR" smtClean="0"/>
              <a:t>10/10/2023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621A8-A899-4966-9DED-2A6438C890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2504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D94C5-6138-4928-8584-280224A1724E}" type="datetimeFigureOut">
              <a:rPr lang="fr-FR" smtClean="0"/>
              <a:t>10/10/2023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621A8-A899-4966-9DED-2A6438C890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380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D94C5-6138-4928-8584-280224A1724E}" type="datetimeFigureOut">
              <a:rPr lang="fr-FR" smtClean="0"/>
              <a:t>10/10/2023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621A8-A899-4966-9DED-2A6438C890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9865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fermeduboisseigneur@gmail.com" TargetMode="External"/><Relationship Id="rId7" Type="http://schemas.openxmlformats.org/officeDocument/2006/relationships/hyperlink" Target="http://www.plaisirfleuri.f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maisonbastien.fr/" TargetMode="External"/><Relationship Id="rId5" Type="http://schemas.openxmlformats.org/officeDocument/2006/relationships/hyperlink" Target="http://www.delaterreaupain.fr/contact/" TargetMode="External"/><Relationship Id="rId4" Type="http://schemas.openxmlformats.org/officeDocument/2006/relationships/hyperlink" Target="https://www.instagram.com/fermeduboisseigneur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mailto:adopteunbricoleur69@gmail.com" TargetMode="External"/><Relationship Id="rId13" Type="http://schemas.openxmlformats.org/officeDocument/2006/relationships/hyperlink" Target="mailto:contact@borealwoodcut.com" TargetMode="External"/><Relationship Id="rId3" Type="http://schemas.openxmlformats.org/officeDocument/2006/relationships/hyperlink" Target="mailto:contact@c3sam.fr" TargetMode="External"/><Relationship Id="rId7" Type="http://schemas.openxmlformats.org/officeDocument/2006/relationships/hyperlink" Target="http://www.decotole.fr/" TargetMode="External"/><Relationship Id="rId12" Type="http://schemas.openxmlformats.org/officeDocument/2006/relationships/hyperlink" Target="https://hugo-grimonet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decotole@sfr.fr" TargetMode="External"/><Relationship Id="rId11" Type="http://schemas.openxmlformats.org/officeDocument/2006/relationships/hyperlink" Target="mailto:agencea2p.hugo.grimonet@axa.fr" TargetMode="External"/><Relationship Id="rId5" Type="http://schemas.openxmlformats.org/officeDocument/2006/relationships/hyperlink" Target="https://www.mairie-lentilly.fr/wp-content/uploads/2021/03/Flyer-lancement-boutique.pdf" TargetMode="External"/><Relationship Id="rId10" Type="http://schemas.openxmlformats.org/officeDocument/2006/relationships/hyperlink" Target="mailto:auto.ecole@orange.fr" TargetMode="External"/><Relationship Id="rId4" Type="http://schemas.openxmlformats.org/officeDocument/2006/relationships/hyperlink" Target="https://www.etsy.com/fr/shop/CaroMieCreas?ref=seller-plateform-mcnav" TargetMode="External"/><Relationship Id="rId9" Type="http://schemas.openxmlformats.org/officeDocument/2006/relationships/hyperlink" Target="mailto:www.adopte-un-bricoleur.com" TargetMode="External"/><Relationship Id="rId14" Type="http://schemas.openxmlformats.org/officeDocument/2006/relationships/hyperlink" Target="http://www.borealwoodcut.com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mailto:ccourtois@dlcc.officemanagement.com" TargetMode="External"/><Relationship Id="rId13" Type="http://schemas.openxmlformats.org/officeDocument/2006/relationships/hyperlink" Target="http://www.fbpc-informatique.fr/" TargetMode="External"/><Relationship Id="rId3" Type="http://schemas.openxmlformats.org/officeDocument/2006/relationships/hyperlink" Target="http://lhguitares.com/" TargetMode="External"/><Relationship Id="rId7" Type="http://schemas.openxmlformats.org/officeDocument/2006/relationships/hyperlink" Target="mailto:ordonnance@pharmacielentilly.fr" TargetMode="External"/><Relationship Id="rId12" Type="http://schemas.openxmlformats.org/officeDocument/2006/relationships/hyperlink" Target="mailto:contact@fbpc-informatique.fr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contact@pharmacielentilly.fr" TargetMode="External"/><Relationship Id="rId11" Type="http://schemas.openxmlformats.org/officeDocument/2006/relationships/hyperlink" Target="http://www.englishlane.fr/" TargetMode="External"/><Relationship Id="rId5" Type="http://schemas.openxmlformats.org/officeDocument/2006/relationships/hyperlink" Target="https://malinosecret-r.fr/" TargetMode="External"/><Relationship Id="rId10" Type="http://schemas.openxmlformats.org/officeDocument/2006/relationships/hyperlink" Target="mailto:carole.englishlane@gmail.com" TargetMode="External"/><Relationship Id="rId4" Type="http://schemas.openxmlformats.org/officeDocument/2006/relationships/hyperlink" Target="mailto:m.dacquay@malinosecret-r.fr" TargetMode="External"/><Relationship Id="rId9" Type="http://schemas.openxmlformats.org/officeDocument/2006/relationships/hyperlink" Target="mailto:www.dlcc-officemanagement.com" TargetMode="External"/><Relationship Id="rId14" Type="http://schemas.openxmlformats.org/officeDocument/2006/relationships/hyperlink" Target="http://instantdesign.biz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mailto:boutique.couleursdailleurs@gmail.com" TargetMode="External"/><Relationship Id="rId3" Type="http://schemas.openxmlformats.org/officeDocument/2006/relationships/hyperlink" Target="mailto:sono.decibel@orange.fr" TargetMode="External"/><Relationship Id="rId7" Type="http://schemas.openxmlformats.org/officeDocument/2006/relationships/hyperlink" Target="http://www.aqua-concept.fr/" TargetMode="External"/><Relationship Id="rId12" Type="http://schemas.openxmlformats.org/officeDocument/2006/relationships/hyperlink" Target="mailto:yoann.sonthonnax@gmai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contact@aqua-concept.fr" TargetMode="External"/><Relationship Id="rId11" Type="http://schemas.openxmlformats.org/officeDocument/2006/relationships/hyperlink" Target="mailto:letrierdesgones@" TargetMode="External"/><Relationship Id="rId5" Type="http://schemas.openxmlformats.org/officeDocument/2006/relationships/hyperlink" Target="mailto:sportfishing69@free.fr" TargetMode="External"/><Relationship Id="rId10" Type="http://schemas.openxmlformats.org/officeDocument/2006/relationships/hyperlink" Target="https://eclatdeveil.fr/" TargetMode="External"/><Relationship Id="rId4" Type="http://schemas.openxmlformats.org/officeDocument/2006/relationships/hyperlink" Target="http://www.facebook.com/DecibelSono" TargetMode="External"/><Relationship Id="rId9" Type="http://schemas.openxmlformats.org/officeDocument/2006/relationships/hyperlink" Target="http://www.couleurs-dailleurs.fr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mailto:amandineblachon.diet@gmail.com" TargetMode="External"/><Relationship Id="rId13" Type="http://schemas.openxmlformats.org/officeDocument/2006/relationships/hyperlink" Target="https://www.mairie-lentilly.fr/wp-content/uploads/2020/11/Informations-atelier-massage-parent-bebe.doc" TargetMode="External"/><Relationship Id="rId3" Type="http://schemas.openxmlformats.org/officeDocument/2006/relationships/hyperlink" Target="https://www.arbreauxmains.fr/" TargetMode="External"/><Relationship Id="rId7" Type="http://schemas.openxmlformats.org/officeDocument/2006/relationships/hyperlink" Target="https://julielecourtsophrologue.fr/" TargetMode="External"/><Relationship Id="rId12" Type="http://schemas.openxmlformats.org/officeDocument/2006/relationships/hyperlink" Target="https://www.mairie-lentilly.fr/wp-content/uploads/2020/11/Descriptif-Cabinet-Laogong.doc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aubedessens.fr/" TargetMode="External"/><Relationship Id="rId11" Type="http://schemas.openxmlformats.org/officeDocument/2006/relationships/hyperlink" Target="https://www.mairie-lentilly.fr/wp-content/uploads/2020/11/FlyerLentillytelierMassageBebe-scaled.jpg" TargetMode="External"/><Relationship Id="rId5" Type="http://schemas.openxmlformats.org/officeDocument/2006/relationships/hyperlink" Target="mailto:aubedessenslyon@gmail.com" TargetMode="External"/><Relationship Id="rId10" Type="http://schemas.openxmlformats.org/officeDocument/2006/relationships/hyperlink" Target="http://www.cabinetlaogong.com/" TargetMode="External"/><Relationship Id="rId4" Type="http://schemas.openxmlformats.org/officeDocument/2006/relationships/hyperlink" Target="mailto:soins.sylviechamp@gmail.com" TargetMode="External"/><Relationship Id="rId9" Type="http://schemas.openxmlformats.org/officeDocument/2006/relationships/hyperlink" Target="mailto:murieldasneves@gmail.com" TargetMode="External"/><Relationship Id="rId14" Type="http://schemas.openxmlformats.org/officeDocument/2006/relationships/hyperlink" Target="http://www.celinemassage.com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estelle.kinesioetbienetre@gmail.com" TargetMode="External"/><Relationship Id="rId7" Type="http://schemas.openxmlformats.org/officeDocument/2006/relationships/hyperlink" Target="mailto:ygrarre@hotmail.fr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contact@lentilly-immobilier.com" TargetMode="External"/><Relationship Id="rId5" Type="http://schemas.openxmlformats.org/officeDocument/2006/relationships/hyperlink" Target="mailto:contact@clehome.fr" TargetMode="External"/><Relationship Id="rId4" Type="http://schemas.openxmlformats.org/officeDocument/2006/relationships/hyperlink" Target="https://estelle-kinesiologie.f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49" name="Imag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056" y="123825"/>
            <a:ext cx="496888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226391" y="2216132"/>
            <a:ext cx="3221143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b="1" dirty="0">
                <a:ea typeface="Source Sans Pro" panose="020B0503030403020204" pitchFamily="34" charset="0"/>
              </a:rPr>
              <a:t>AUX DÉLICES DE LENTILLY</a:t>
            </a:r>
            <a:endParaRPr lang="fr-FR" sz="1100" dirty="0">
              <a:ea typeface="Source Sans Pro" panose="020B0503030403020204" pitchFamily="34" charset="0"/>
            </a:endParaRPr>
          </a:p>
          <a:p>
            <a:r>
              <a:rPr lang="fr-FR" sz="1100" i="1" dirty="0">
                <a:solidFill>
                  <a:srgbClr val="6BAA16"/>
                </a:solidFill>
                <a:ea typeface="Source Sans Pro" panose="020B0503030403020204" pitchFamily="34" charset="0"/>
              </a:rPr>
              <a:t>Pâtisserie et vente de pain</a:t>
            </a:r>
          </a:p>
          <a:p>
            <a:r>
              <a:rPr lang="fr-FR" sz="1100" dirty="0">
                <a:ea typeface="Source Sans Pro" panose="020B0503030403020204" pitchFamily="34" charset="0"/>
              </a:rPr>
              <a:t>1 rue de la Mairie</a:t>
            </a:r>
          </a:p>
          <a:p>
            <a:r>
              <a:rPr lang="fr-FR" sz="1100" dirty="0">
                <a:ea typeface="Source Sans Pro" panose="020B0503030403020204" pitchFamily="34" charset="0"/>
              </a:rPr>
              <a:t> </a:t>
            </a:r>
          </a:p>
          <a:p>
            <a:r>
              <a:rPr lang="fr-FR" sz="1100" b="1" dirty="0">
                <a:ea typeface="Source Sans Pro" panose="020B0503030403020204" pitchFamily="34" charset="0"/>
              </a:rPr>
              <a:t>BOUCHERIE CLÉMENT</a:t>
            </a:r>
            <a:endParaRPr lang="fr-FR" sz="1100" dirty="0">
              <a:ea typeface="Source Sans Pro" panose="020B0503030403020204" pitchFamily="34" charset="0"/>
            </a:endParaRPr>
          </a:p>
          <a:p>
            <a:r>
              <a:rPr lang="fr-FR" sz="1100" i="1" dirty="0">
                <a:solidFill>
                  <a:srgbClr val="6BAA16"/>
                </a:solidFill>
                <a:ea typeface="Source Sans Pro" panose="020B0503030403020204" pitchFamily="34" charset="0"/>
              </a:rPr>
              <a:t>Boucherie</a:t>
            </a:r>
          </a:p>
          <a:p>
            <a:r>
              <a:rPr lang="fr-FR" sz="1100" dirty="0">
                <a:ea typeface="Source Sans Pro" panose="020B0503030403020204" pitchFamily="34" charset="0"/>
              </a:rPr>
              <a:t>11 place de l'Église</a:t>
            </a:r>
          </a:p>
          <a:p>
            <a:r>
              <a:rPr lang="fr-FR" sz="1100" dirty="0">
                <a:ea typeface="Source Sans Pro" panose="020B0503030403020204" pitchFamily="34" charset="0"/>
              </a:rPr>
              <a:t>04 74 26 85 31</a:t>
            </a:r>
          </a:p>
          <a:p>
            <a:endParaRPr lang="fr-FR" sz="1100" dirty="0">
              <a:ea typeface="Source Sans Pro" panose="020B0503030403020204" pitchFamily="34" charset="0"/>
            </a:endParaRPr>
          </a:p>
          <a:p>
            <a:r>
              <a:rPr lang="fr-FR" sz="1100" b="1" dirty="0">
                <a:ea typeface="Source Sans Pro" panose="020B0503030403020204" pitchFamily="34" charset="0"/>
              </a:rPr>
              <a:t>BOULANGERIE JOCTEUR</a:t>
            </a:r>
            <a:endParaRPr lang="fr-FR" sz="1100" dirty="0">
              <a:ea typeface="Source Sans Pro" panose="020B0503030403020204" pitchFamily="34" charset="0"/>
            </a:endParaRPr>
          </a:p>
          <a:p>
            <a:r>
              <a:rPr lang="fr-FR" sz="1100" i="1" dirty="0">
                <a:solidFill>
                  <a:srgbClr val="6BAA16"/>
                </a:solidFill>
                <a:ea typeface="Source Sans Pro" panose="020B0503030403020204" pitchFamily="34" charset="0"/>
              </a:rPr>
              <a:t>Boulangerie</a:t>
            </a:r>
          </a:p>
          <a:p>
            <a:r>
              <a:rPr lang="fr-FR" sz="1100" dirty="0">
                <a:ea typeface="Source Sans Pro" panose="020B0503030403020204" pitchFamily="34" charset="0"/>
              </a:rPr>
              <a:t>25 rue de la Mairie</a:t>
            </a:r>
          </a:p>
          <a:p>
            <a:r>
              <a:rPr lang="fr-FR" sz="1100" dirty="0">
                <a:ea typeface="Source Sans Pro" panose="020B0503030403020204" pitchFamily="34" charset="0"/>
              </a:rPr>
              <a:t>04 78 25 62 97</a:t>
            </a:r>
          </a:p>
          <a:p>
            <a:r>
              <a:rPr lang="fr-FR" sz="1100" dirty="0">
                <a:ea typeface="Source Sans Pro" panose="020B0503030403020204" pitchFamily="34" charset="0"/>
              </a:rPr>
              <a:t> </a:t>
            </a:r>
          </a:p>
          <a:p>
            <a:r>
              <a:rPr lang="fr-FR" sz="1100" b="1" dirty="0">
                <a:ea typeface="Source Sans Pro" panose="020B0503030403020204" pitchFamily="34" charset="0"/>
              </a:rPr>
              <a:t>CARREFOUR EXPRESS</a:t>
            </a:r>
            <a:endParaRPr lang="fr-FR" sz="1100" dirty="0">
              <a:ea typeface="Source Sans Pro" panose="020B0503030403020204" pitchFamily="34" charset="0"/>
            </a:endParaRPr>
          </a:p>
          <a:p>
            <a:r>
              <a:rPr lang="fr-FR" sz="1100" i="1" dirty="0">
                <a:solidFill>
                  <a:srgbClr val="6BAA16"/>
                </a:solidFill>
                <a:ea typeface="Source Sans Pro" panose="020B0503030403020204" pitchFamily="34" charset="0"/>
              </a:rPr>
              <a:t>Alimentation et Boucherie</a:t>
            </a:r>
          </a:p>
          <a:p>
            <a:r>
              <a:rPr lang="fr-FR" sz="1100" dirty="0">
                <a:ea typeface="Source Sans Pro" panose="020B0503030403020204" pitchFamily="34" charset="0"/>
              </a:rPr>
              <a:t>23 rue de la Mairie</a:t>
            </a:r>
          </a:p>
          <a:p>
            <a:r>
              <a:rPr lang="fr-FR" sz="1100" dirty="0">
                <a:ea typeface="Source Sans Pro" panose="020B0503030403020204" pitchFamily="34" charset="0"/>
              </a:rPr>
              <a:t>04 74 01 70 41</a:t>
            </a:r>
          </a:p>
          <a:p>
            <a:r>
              <a:rPr lang="fr-FR" sz="1100" dirty="0">
                <a:ea typeface="Source Sans Pro" panose="020B0503030403020204" pitchFamily="34" charset="0"/>
              </a:rPr>
              <a:t>Ouvert de 8h00 à 20h00 sauf dimanche et</a:t>
            </a:r>
          </a:p>
          <a:p>
            <a:r>
              <a:rPr lang="fr-FR" sz="1100" dirty="0">
                <a:ea typeface="Source Sans Pro" panose="020B0503030403020204" pitchFamily="34" charset="0"/>
              </a:rPr>
              <a:t>jours fériés de 9h00 à13h00</a:t>
            </a:r>
          </a:p>
          <a:p>
            <a:r>
              <a:rPr lang="fr-FR" sz="1100" dirty="0">
                <a:ea typeface="Source Sans Pro" panose="020B0503030403020204" pitchFamily="34" charset="0"/>
              </a:rPr>
              <a:t> </a:t>
            </a:r>
          </a:p>
          <a:p>
            <a:r>
              <a:rPr lang="fr-FR" sz="1100" b="1" dirty="0">
                <a:ea typeface="Source Sans Pro" panose="020B0503030403020204" pitchFamily="34" charset="0"/>
              </a:rPr>
              <a:t>CONFITURES ET BISCUITS NOËLLE EMELINE</a:t>
            </a:r>
            <a:endParaRPr lang="fr-FR" sz="1100" dirty="0">
              <a:ea typeface="Source Sans Pro" panose="020B0503030403020204" pitchFamily="34" charset="0"/>
            </a:endParaRPr>
          </a:p>
          <a:p>
            <a:r>
              <a:rPr lang="fr-FR" sz="1100" i="1" dirty="0">
                <a:solidFill>
                  <a:srgbClr val="6BAA16"/>
                </a:solidFill>
                <a:ea typeface="Source Sans Pro" panose="020B0503030403020204" pitchFamily="34" charset="0"/>
              </a:rPr>
              <a:t>Fabrication, vente de confiture, biscuits, </a:t>
            </a:r>
          </a:p>
          <a:p>
            <a:r>
              <a:rPr lang="fr-FR" sz="1100" i="1" dirty="0">
                <a:solidFill>
                  <a:srgbClr val="6BAA16"/>
                </a:solidFill>
                <a:ea typeface="Source Sans Pro" panose="020B0503030403020204" pitchFamily="34" charset="0"/>
              </a:rPr>
              <a:t>traiteur et pâtisserie</a:t>
            </a:r>
          </a:p>
          <a:p>
            <a:r>
              <a:rPr lang="fr-FR" sz="1100" dirty="0">
                <a:ea typeface="Source Sans Pro" panose="020B0503030403020204" pitchFamily="34" charset="0"/>
              </a:rPr>
              <a:t>10 chemin des Flaches</a:t>
            </a:r>
          </a:p>
          <a:p>
            <a:r>
              <a:rPr lang="fr-FR" sz="1100" dirty="0">
                <a:ea typeface="Source Sans Pro" panose="020B0503030403020204" pitchFamily="34" charset="0"/>
              </a:rPr>
              <a:t>04 74 72 10 85</a:t>
            </a:r>
          </a:p>
          <a:p>
            <a:r>
              <a:rPr lang="fr-FR" sz="1100" dirty="0">
                <a:ea typeface="Source Sans Pro" panose="020B0503030403020204" pitchFamily="34" charset="0"/>
              </a:rPr>
              <a:t>06 24 97 65 84</a:t>
            </a:r>
          </a:p>
          <a:p>
            <a:endParaRPr lang="fr-FR" sz="1100" b="1" dirty="0">
              <a:ea typeface="Source Sans Pro" panose="020B0503030403020204" pitchFamily="34" charset="0"/>
            </a:endParaRPr>
          </a:p>
          <a:p>
            <a:r>
              <a:rPr lang="fr-FR" sz="1100" b="1" dirty="0">
                <a:ea typeface="Source Sans Pro" panose="020B0503030403020204" pitchFamily="34" charset="0"/>
              </a:rPr>
              <a:t>FERME DU BOIS SEIGNEUR</a:t>
            </a:r>
          </a:p>
          <a:p>
            <a:r>
              <a:rPr lang="fr-FR" sz="1100" i="1" dirty="0">
                <a:solidFill>
                  <a:srgbClr val="6BAA16"/>
                </a:solidFill>
                <a:ea typeface="Source Sans Pro" panose="020B0503030403020204" pitchFamily="34" charset="0"/>
              </a:rPr>
              <a:t>Œufs biologiques</a:t>
            </a:r>
          </a:p>
          <a:p>
            <a:r>
              <a:rPr lang="fr-FR" sz="1100" dirty="0">
                <a:ea typeface="Source Sans Pro" panose="020B0503030403020204" pitchFamily="34" charset="0"/>
              </a:rPr>
              <a:t>137 chemin du Bois Seigneur</a:t>
            </a:r>
          </a:p>
          <a:p>
            <a:r>
              <a:rPr lang="fr-FR" sz="1100" dirty="0">
                <a:ea typeface="Source Sans Pro" panose="020B0503030403020204" pitchFamily="34" charset="0"/>
              </a:rPr>
              <a:t>06 18 20 30 58</a:t>
            </a:r>
          </a:p>
          <a:p>
            <a:r>
              <a:rPr lang="fr-FR" sz="1100" dirty="0">
                <a:ea typeface="Source Sans Pro" panose="020B0503030403020204" pitchFamily="34" charset="0"/>
              </a:rPr>
              <a:t>06 50 39 63 46</a:t>
            </a:r>
          </a:p>
          <a:p>
            <a:r>
              <a:rPr lang="fr-FR" sz="1100" dirty="0">
                <a:ea typeface="Source Sans Pro" panose="020B0503030403020204" pitchFamily="34" charset="0"/>
                <a:hlinkClick r:id="rId3"/>
              </a:rPr>
              <a:t>fermeduboisseigneur@gmail.com</a:t>
            </a:r>
            <a:endParaRPr lang="fr-FR" sz="1100" dirty="0">
              <a:ea typeface="Source Sans Pro" panose="020B0503030403020204" pitchFamily="34" charset="0"/>
            </a:endParaRPr>
          </a:p>
          <a:p>
            <a:pPr>
              <a:spcAft>
                <a:spcPts val="0"/>
              </a:spcAft>
            </a:pPr>
            <a:r>
              <a:rPr lang="fr-FR" sz="1100" u="sng" dirty="0">
                <a:solidFill>
                  <a:srgbClr val="050505"/>
                </a:solidFill>
                <a:ea typeface="Calibri" panose="020F0502020204030204" pitchFamily="34" charset="0"/>
                <a:hlinkClick r:id="rId4"/>
              </a:rPr>
              <a:t>https://www.instagram.com/fermeduboisseigneur/</a:t>
            </a:r>
            <a:endParaRPr lang="fr-FR" sz="1100" u="sng" dirty="0">
              <a:solidFill>
                <a:srgbClr val="050505"/>
              </a:solidFill>
              <a:ea typeface="Calibri" panose="020F0502020204030204" pitchFamily="34" charset="0"/>
            </a:endParaRPr>
          </a:p>
          <a:p>
            <a:r>
              <a:rPr lang="fr-FR" sz="1100" dirty="0">
                <a:ea typeface="Calibri" panose="020F0502020204030204" pitchFamily="34" charset="0"/>
              </a:rPr>
              <a:t>Vente à la ferme tous les samedis de 10h à 12h30. Possibilité sur RDV pour des commandes groupées</a:t>
            </a:r>
            <a:r>
              <a:rPr lang="fr-FR" sz="1100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fr-FR" sz="1100" dirty="0">
              <a:ea typeface="Calibri" panose="020F0502020204030204" pitchFamily="34" charset="0"/>
            </a:endParaRPr>
          </a:p>
          <a:p>
            <a:endParaRPr lang="fr-FR" sz="1100" dirty="0">
              <a:ea typeface="Source Sans Pro" panose="020B0503030403020204" pitchFamily="34" charset="0"/>
            </a:endParaRPr>
          </a:p>
          <a:p>
            <a:r>
              <a:rPr lang="fr-FR" sz="1100" b="1" dirty="0">
                <a:ea typeface="Source Sans Pro" panose="020B0503030403020204" pitchFamily="34" charset="0"/>
              </a:rPr>
              <a:t>Ets COQUET – CASIERS DES SAVEURS</a:t>
            </a:r>
            <a:endParaRPr lang="fr-FR" sz="1100" dirty="0">
              <a:ea typeface="Source Sans Pro" panose="020B0503030403020204" pitchFamily="34" charset="0"/>
            </a:endParaRPr>
          </a:p>
          <a:p>
            <a:r>
              <a:rPr lang="fr-FR" sz="1100" i="1" dirty="0">
                <a:solidFill>
                  <a:srgbClr val="6BAA16"/>
                </a:solidFill>
                <a:ea typeface="Source Sans Pro" panose="020B0503030403020204" pitchFamily="34" charset="0"/>
              </a:rPr>
              <a:t>Producteur – Légumes . </a:t>
            </a:r>
          </a:p>
          <a:p>
            <a:r>
              <a:rPr lang="fr-FR" sz="1100" i="1" dirty="0">
                <a:solidFill>
                  <a:srgbClr val="6BAA16"/>
                </a:solidFill>
                <a:ea typeface="Source Sans Pro" panose="020B0503030403020204" pitchFamily="34" charset="0"/>
              </a:rPr>
              <a:t>En libre-service de 6h à 22h.</a:t>
            </a:r>
          </a:p>
          <a:p>
            <a:r>
              <a:rPr lang="fr-FR" sz="1100" dirty="0">
                <a:ea typeface="Source Sans Pro" panose="020B0503030403020204" pitchFamily="34" charset="0"/>
              </a:rPr>
              <a:t>244 route du </a:t>
            </a:r>
            <a:r>
              <a:rPr lang="fr-FR" sz="1100" dirty="0" err="1">
                <a:ea typeface="Source Sans Pro" panose="020B0503030403020204" pitchFamily="34" charset="0"/>
              </a:rPr>
              <a:t>Charpenay</a:t>
            </a:r>
            <a:endParaRPr lang="fr-FR" sz="1100" dirty="0">
              <a:ea typeface="Source Sans Pro" panose="020B0503030403020204" pitchFamily="34" charset="0"/>
            </a:endParaRPr>
          </a:p>
          <a:p>
            <a:r>
              <a:rPr lang="fr-FR" sz="1100" dirty="0">
                <a:ea typeface="Source Sans Pro" panose="020B0503030403020204" pitchFamily="34" charset="0"/>
              </a:rPr>
              <a:t>06 07 23 01 48</a:t>
            </a:r>
            <a:endParaRPr lang="fr-FR" sz="1100" dirty="0"/>
          </a:p>
        </p:txBody>
      </p:sp>
      <p:sp>
        <p:nvSpPr>
          <p:cNvPr id="9" name="Rectangle 8"/>
          <p:cNvSpPr/>
          <p:nvPr/>
        </p:nvSpPr>
        <p:spPr>
          <a:xfrm rot="16200000">
            <a:off x="4775662" y="7934253"/>
            <a:ext cx="387638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800" dirty="0">
                <a:ea typeface="MS Mincho" panose="02020609040205080304" pitchFamily="49" charset="-128"/>
                <a:cs typeface="Arial" panose="020B0604020202020204" pitchFamily="34" charset="0"/>
              </a:rPr>
              <a:t>© Ville de Lentilly, Service Communication –23 novembre 2021 – www. mairie-lentilly.fr </a:t>
            </a:r>
            <a:endParaRPr lang="fr-FR" sz="12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26391" y="1514184"/>
            <a:ext cx="41028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6BAA16"/>
                </a:solidFill>
                <a:latin typeface="Ampersand" panose="02000000000000000000" pitchFamily="2" charset="0"/>
                <a:ea typeface="Source Sans Pro" panose="020B0503030403020204" pitchFamily="34" charset="0"/>
              </a:rPr>
              <a:t>Commerces de bouche</a:t>
            </a: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5900928" y="289268"/>
            <a:ext cx="75396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b="1" i="0" u="none" strike="noStrike" cap="none" normalizeH="0" baseline="0" dirty="0">
                <a:ln>
                  <a:noFill/>
                </a:ln>
                <a:solidFill>
                  <a:srgbClr val="70706F"/>
                </a:solidFill>
                <a:effectLst/>
                <a:ea typeface="Source Sans Pro" panose="020B0503030403020204" pitchFamily="34" charset="0"/>
                <a:cs typeface="Miso-Bold"/>
              </a:rPr>
              <a:t>1/</a:t>
            </a:r>
            <a:r>
              <a:rPr lang="fr-FR" altLang="fr-FR" b="1" dirty="0">
                <a:solidFill>
                  <a:schemeClr val="accent4"/>
                </a:solidFill>
                <a:ea typeface="Source Sans Pro" panose="020B0503030403020204" pitchFamily="34" charset="0"/>
                <a:cs typeface="Miso-Bold"/>
              </a:rPr>
              <a:t>8</a:t>
            </a:r>
            <a:endParaRPr kumimoji="0" lang="fr-FR" altLang="fr-FR" b="1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  <a:ea typeface="Source Sans Pro" panose="020B0503030403020204" pitchFamily="34" charset="0"/>
              <a:cs typeface="Miso-Bold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667588" y="2068182"/>
            <a:ext cx="2718487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1100" dirty="0">
              <a:ea typeface="Source Sans Pro" panose="020B0503030403020204" pitchFamily="34" charset="0"/>
            </a:endParaRPr>
          </a:p>
          <a:p>
            <a:r>
              <a:rPr lang="fr-FR" sz="1100" b="1" dirty="0"/>
              <a:t>FOURNIL ARTISANAL « DE LA TERRE AU PAIN »</a:t>
            </a:r>
          </a:p>
          <a:p>
            <a:r>
              <a:rPr lang="fr-FR" sz="1100" dirty="0">
                <a:solidFill>
                  <a:schemeClr val="accent6"/>
                </a:solidFill>
              </a:rPr>
              <a:t>Pain artisanal bio cuit au feux au bois</a:t>
            </a:r>
          </a:p>
          <a:p>
            <a:r>
              <a:rPr lang="fr-FR" sz="1100" dirty="0">
                <a:hlinkClick r:id="rId5"/>
              </a:rPr>
              <a:t>www.delaterreaupain.fr/contact/</a:t>
            </a:r>
            <a:endParaRPr lang="fr-FR" sz="1100" dirty="0"/>
          </a:p>
          <a:p>
            <a:pPr lvl="0"/>
            <a:endParaRPr lang="fr-FR" sz="1100" b="1" dirty="0">
              <a:solidFill>
                <a:prstClr val="black"/>
              </a:solidFill>
            </a:endParaRPr>
          </a:p>
          <a:p>
            <a:pPr lvl="0"/>
            <a:r>
              <a:rPr lang="fr-FR" sz="1100" b="1" dirty="0">
                <a:solidFill>
                  <a:prstClr val="black"/>
                </a:solidFill>
              </a:rPr>
              <a:t>LA  FERME DE THIERRY ARNAUD</a:t>
            </a:r>
          </a:p>
          <a:p>
            <a:pPr lvl="0"/>
            <a:r>
              <a:rPr lang="fr-FR" sz="1100" dirty="0">
                <a:solidFill>
                  <a:srgbClr val="70AD47"/>
                </a:solidFill>
              </a:rPr>
              <a:t>Producteur de Fruits et Légumes </a:t>
            </a:r>
          </a:p>
          <a:p>
            <a:pPr lvl="0"/>
            <a:r>
              <a:rPr lang="fr-FR" sz="1100" dirty="0">
                <a:solidFill>
                  <a:srgbClr val="282827"/>
                </a:solidFill>
              </a:rPr>
              <a:t>107, Chemin de </a:t>
            </a:r>
            <a:r>
              <a:rPr lang="fr-FR" sz="1100" dirty="0" err="1">
                <a:solidFill>
                  <a:srgbClr val="282827"/>
                </a:solidFill>
              </a:rPr>
              <a:t>Montcher</a:t>
            </a:r>
            <a:endParaRPr lang="fr-FR" sz="1100" dirty="0">
              <a:solidFill>
                <a:srgbClr val="282827"/>
              </a:solidFill>
            </a:endParaRPr>
          </a:p>
          <a:p>
            <a:pPr lvl="0"/>
            <a:r>
              <a:rPr lang="fr-FR" sz="1100" dirty="0">
                <a:solidFill>
                  <a:srgbClr val="282827"/>
                </a:solidFill>
              </a:rPr>
              <a:t>06 26 02 95 31</a:t>
            </a:r>
          </a:p>
          <a:p>
            <a:pPr lvl="0"/>
            <a:r>
              <a:rPr lang="fr-FR" sz="1100" dirty="0">
                <a:solidFill>
                  <a:srgbClr val="282827"/>
                </a:solidFill>
              </a:rPr>
              <a:t>Sur commande uniquement.</a:t>
            </a:r>
          </a:p>
          <a:p>
            <a:pPr lvl="0"/>
            <a:endParaRPr lang="fr-FR" sz="1100" dirty="0">
              <a:solidFill>
                <a:prstClr val="black"/>
              </a:solidFill>
              <a:ea typeface="Source Sans Pro" panose="020B0503030403020204" pitchFamily="34" charset="0"/>
            </a:endParaRPr>
          </a:p>
          <a:p>
            <a:pPr lvl="0"/>
            <a:r>
              <a:rPr lang="fr-FR" sz="1100" b="1" dirty="0">
                <a:solidFill>
                  <a:prstClr val="black"/>
                </a:solidFill>
                <a:ea typeface="Source Sans Pro" panose="020B0503030403020204" pitchFamily="34" charset="0"/>
              </a:rPr>
              <a:t>MAISON BASTIEN</a:t>
            </a:r>
            <a:endParaRPr lang="fr-FR" sz="1100" dirty="0">
              <a:solidFill>
                <a:prstClr val="black"/>
              </a:solidFill>
              <a:ea typeface="Source Sans Pro" panose="020B0503030403020204" pitchFamily="34" charset="0"/>
            </a:endParaRPr>
          </a:p>
          <a:p>
            <a:pPr lvl="0"/>
            <a:r>
              <a:rPr lang="fr-FR" sz="1100" i="1" dirty="0">
                <a:solidFill>
                  <a:srgbClr val="6BAA16"/>
                </a:solidFill>
                <a:ea typeface="Source Sans Pro" panose="020B0503030403020204" pitchFamily="34" charset="0"/>
              </a:rPr>
              <a:t>Traiteur – Boutique et Réceptions</a:t>
            </a:r>
          </a:p>
          <a:p>
            <a:pPr lvl="0"/>
            <a:r>
              <a:rPr lang="fr-FR" sz="1100" i="1" dirty="0">
                <a:solidFill>
                  <a:prstClr val="black"/>
                </a:solidFill>
                <a:ea typeface="Source Sans Pro" panose="020B0503030403020204" pitchFamily="34" charset="0"/>
              </a:rPr>
              <a:t>3</a:t>
            </a:r>
            <a:r>
              <a:rPr lang="fr-FR" sz="1100" dirty="0">
                <a:solidFill>
                  <a:prstClr val="black"/>
                </a:solidFill>
                <a:ea typeface="Source Sans Pro" panose="020B0503030403020204" pitchFamily="34" charset="0"/>
              </a:rPr>
              <a:t> place de l'Église</a:t>
            </a:r>
          </a:p>
          <a:p>
            <a:pPr lvl="0"/>
            <a:r>
              <a:rPr lang="fr-FR" sz="1100" dirty="0">
                <a:solidFill>
                  <a:prstClr val="black"/>
                </a:solidFill>
                <a:ea typeface="Source Sans Pro" panose="020B0503030403020204" pitchFamily="34" charset="0"/>
              </a:rPr>
              <a:t>06 31 88 58 13</a:t>
            </a:r>
          </a:p>
          <a:p>
            <a:pPr lvl="0"/>
            <a:r>
              <a:rPr lang="fr-FR" sz="1100" dirty="0">
                <a:solidFill>
                  <a:prstClr val="black"/>
                </a:solidFill>
                <a:ea typeface="Source Sans Pro" panose="020B0503030403020204" pitchFamily="34" charset="0"/>
                <a:hlinkClick r:id="rId6"/>
              </a:rPr>
              <a:t>www.maisonbastien.fr</a:t>
            </a:r>
            <a:endParaRPr lang="fr-FR" sz="1100" dirty="0">
              <a:solidFill>
                <a:prstClr val="black"/>
              </a:solidFill>
              <a:ea typeface="Source Sans Pro" panose="020B0503030403020204" pitchFamily="34" charset="0"/>
            </a:endParaRPr>
          </a:p>
          <a:p>
            <a:pPr lvl="0"/>
            <a:endParaRPr lang="fr-FR" sz="1100" dirty="0">
              <a:solidFill>
                <a:prstClr val="black"/>
              </a:solidFill>
              <a:ea typeface="Source Sans Pro" panose="020B0503030403020204" pitchFamily="34" charset="0"/>
            </a:endParaRPr>
          </a:p>
          <a:p>
            <a:pPr lvl="0"/>
            <a:r>
              <a:rPr lang="fr-FR" sz="1100" b="1" dirty="0">
                <a:solidFill>
                  <a:prstClr val="black"/>
                </a:solidFill>
                <a:ea typeface="Source Sans Pro" panose="020B0503030403020204" pitchFamily="34" charset="0"/>
              </a:rPr>
              <a:t>MARCHÉ HEBDOMADAIRE DE LENTILLY</a:t>
            </a:r>
          </a:p>
          <a:p>
            <a:pPr lvl="0"/>
            <a:r>
              <a:rPr lang="fr-FR" sz="1100" i="1" dirty="0">
                <a:solidFill>
                  <a:srgbClr val="6BAA16"/>
                </a:solidFill>
                <a:ea typeface="Source Sans Pro" panose="020B0503030403020204" pitchFamily="34" charset="0"/>
              </a:rPr>
              <a:t>Mercredi et dimanche matin</a:t>
            </a:r>
          </a:p>
          <a:p>
            <a:pPr lvl="0"/>
            <a:r>
              <a:rPr lang="fr-FR" sz="1100" dirty="0">
                <a:solidFill>
                  <a:prstClr val="black"/>
                </a:solidFill>
                <a:ea typeface="Source Sans Pro" panose="020B0503030403020204" pitchFamily="34" charset="0"/>
              </a:rPr>
              <a:t>Centre village</a:t>
            </a:r>
          </a:p>
          <a:p>
            <a:pPr lvl="0"/>
            <a:endParaRPr lang="fr-FR" sz="1100" dirty="0">
              <a:solidFill>
                <a:prstClr val="black"/>
              </a:solidFill>
              <a:ea typeface="Source Sans Pro" panose="020B0503030403020204" pitchFamily="34" charset="0"/>
            </a:endParaRPr>
          </a:p>
          <a:p>
            <a:pPr lvl="0"/>
            <a:r>
              <a:rPr lang="fr-FR" sz="1100" b="1" dirty="0">
                <a:solidFill>
                  <a:prstClr val="black"/>
                </a:solidFill>
              </a:rPr>
              <a:t>PLAISIR FLEURI</a:t>
            </a:r>
          </a:p>
          <a:p>
            <a:pPr lvl="0"/>
            <a:r>
              <a:rPr lang="fr-FR" sz="1100" dirty="0">
                <a:solidFill>
                  <a:srgbClr val="70AD47"/>
                </a:solidFill>
              </a:rPr>
              <a:t>Fleuriste</a:t>
            </a:r>
          </a:p>
          <a:p>
            <a:pPr lvl="0"/>
            <a:r>
              <a:rPr lang="fr-FR" sz="1100" dirty="0">
                <a:solidFill>
                  <a:srgbClr val="282827"/>
                </a:solidFill>
              </a:rPr>
              <a:t>Contacter Audrey DAUPHIN sur </a:t>
            </a:r>
            <a:r>
              <a:rPr lang="fr-FR" sz="1100" dirty="0">
                <a:solidFill>
                  <a:srgbClr val="282827"/>
                </a:solidFill>
                <a:hlinkClick r:id="rId7"/>
              </a:rPr>
              <a:t>plaisirfleuri.fr</a:t>
            </a:r>
            <a:endParaRPr lang="fr-FR" sz="1100" dirty="0">
              <a:solidFill>
                <a:srgbClr val="282827"/>
              </a:solidFill>
            </a:endParaRPr>
          </a:p>
          <a:p>
            <a:pPr lvl="0"/>
            <a:endParaRPr lang="fr-FR" sz="1100" dirty="0">
              <a:solidFill>
                <a:prstClr val="black"/>
              </a:solidFill>
              <a:ea typeface="Source Sans Pro" panose="020B0503030403020204" pitchFamily="34" charset="0"/>
            </a:endParaRPr>
          </a:p>
          <a:p>
            <a:pPr lvl="0"/>
            <a:r>
              <a:rPr lang="fr-FR" sz="1100" b="1" dirty="0">
                <a:solidFill>
                  <a:prstClr val="black"/>
                </a:solidFill>
                <a:ea typeface="Source Sans Pro" panose="020B0503030403020204" pitchFamily="34" charset="0"/>
              </a:rPr>
              <a:t>VIVAL</a:t>
            </a:r>
            <a:endParaRPr lang="fr-FR" sz="1100" dirty="0">
              <a:solidFill>
                <a:prstClr val="black"/>
              </a:solidFill>
              <a:ea typeface="Source Sans Pro" panose="020B0503030403020204" pitchFamily="34" charset="0"/>
            </a:endParaRPr>
          </a:p>
          <a:p>
            <a:pPr lvl="0"/>
            <a:r>
              <a:rPr lang="fr-FR" sz="1100" i="1" dirty="0">
                <a:solidFill>
                  <a:srgbClr val="6BAA16"/>
                </a:solidFill>
                <a:ea typeface="Source Sans Pro" panose="020B0503030403020204" pitchFamily="34" charset="0"/>
              </a:rPr>
              <a:t>Alimentation</a:t>
            </a:r>
          </a:p>
          <a:p>
            <a:pPr lvl="0"/>
            <a:r>
              <a:rPr lang="fr-FR" sz="1100" dirty="0">
                <a:solidFill>
                  <a:prstClr val="black"/>
                </a:solidFill>
                <a:ea typeface="Source Sans Pro" panose="020B0503030403020204" pitchFamily="34" charset="0"/>
              </a:rPr>
              <a:t>1 place de l'Église</a:t>
            </a:r>
          </a:p>
          <a:p>
            <a:pPr lvl="0"/>
            <a:r>
              <a:rPr lang="fr-FR" sz="1100" dirty="0">
                <a:solidFill>
                  <a:prstClr val="black"/>
                </a:solidFill>
                <a:ea typeface="Source Sans Pro" panose="020B0503030403020204" pitchFamily="34" charset="0"/>
              </a:rPr>
              <a:t>04 74 01 34 21</a:t>
            </a:r>
          </a:p>
          <a:p>
            <a:pPr lvl="0"/>
            <a:r>
              <a:rPr lang="fr-FR" sz="1100" dirty="0">
                <a:solidFill>
                  <a:prstClr val="black"/>
                </a:solidFill>
                <a:ea typeface="Source Sans Pro" panose="020B0503030403020204" pitchFamily="34" charset="0"/>
              </a:rPr>
              <a:t>Ouvert de 7h30 à 19h30 sauf dimanche de 8h à 12h.</a:t>
            </a: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0" y="236577"/>
            <a:ext cx="6858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3600" b="1" i="0" u="none" strike="noStrike" cap="none" normalizeH="0" baseline="0" dirty="0">
                <a:ln>
                  <a:noFill/>
                </a:ln>
                <a:solidFill>
                  <a:srgbClr val="70706F"/>
                </a:solidFill>
                <a:effectLst/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ANNUAIRE</a:t>
            </a:r>
            <a:r>
              <a:rPr kumimoji="0" lang="fr-FR" altLang="fr-FR" sz="2000" b="1" i="0" u="none" strike="noStrike" cap="none" normalizeH="0" baseline="0" dirty="0">
                <a:ln>
                  <a:noFill/>
                </a:ln>
                <a:solidFill>
                  <a:srgbClr val="70706F"/>
                </a:solidFill>
                <a:effectLst/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000" b="1" i="1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DES COMMERÇANTS ET SOCIÉTÉ</a:t>
            </a:r>
            <a:r>
              <a:rPr kumimoji="0" lang="fr-FR" altLang="fr-FR" sz="2000" b="1" i="1" u="none" strike="noStrike" cap="none" normalizeH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 DE SERVICES</a:t>
            </a:r>
            <a:endParaRPr kumimoji="0" lang="fr-FR" altLang="fr-FR" sz="2000" b="1" i="1" u="none" strike="noStrike" cap="none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Calibri" panose="020F0502020204030204" pitchFamily="34" charset="0"/>
              <a:ea typeface="Source Sans Pro" panose="020B050303040302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160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49" name="Imag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056" y="123825"/>
            <a:ext cx="496888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5900928" y="289268"/>
            <a:ext cx="75396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b="1" dirty="0">
                <a:solidFill>
                  <a:srgbClr val="70706F"/>
                </a:solidFill>
                <a:ea typeface="Source Sans Pro" panose="020B0503030403020204" pitchFamily="34" charset="0"/>
                <a:cs typeface="Miso-Bold"/>
              </a:rPr>
              <a:t>2</a:t>
            </a:r>
            <a:r>
              <a:rPr kumimoji="0" lang="fr-FR" altLang="fr-FR" b="1" i="0" u="none" strike="noStrike" cap="none" normalizeH="0" baseline="0" dirty="0">
                <a:ln>
                  <a:noFill/>
                </a:ln>
                <a:solidFill>
                  <a:srgbClr val="70706F"/>
                </a:solidFill>
                <a:effectLst/>
                <a:ea typeface="Source Sans Pro" panose="020B0503030403020204" pitchFamily="34" charset="0"/>
                <a:cs typeface="Miso-Bold"/>
              </a:rPr>
              <a:t>/</a:t>
            </a:r>
            <a:r>
              <a:rPr lang="fr-FR" altLang="fr-FR" b="1" dirty="0">
                <a:solidFill>
                  <a:schemeClr val="accent4"/>
                </a:solidFill>
                <a:ea typeface="Source Sans Pro" panose="020B0503030403020204" pitchFamily="34" charset="0"/>
                <a:cs typeface="Miso-Bold"/>
              </a:rPr>
              <a:t>8</a:t>
            </a:r>
            <a:endParaRPr kumimoji="0" lang="fr-FR" altLang="fr-FR" b="1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  <a:ea typeface="Source Sans Pro" panose="020B0503030403020204" pitchFamily="34" charset="0"/>
              <a:cs typeface="Miso-Bold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9667" y="2065714"/>
            <a:ext cx="49403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1100" b="1" dirty="0"/>
          </a:p>
          <a:p>
            <a:r>
              <a:rPr lang="fr-FR" sz="1100" b="1" dirty="0">
                <a:ea typeface="Source Sans Pro" panose="020B0503030403020204" pitchFamily="34" charset="0"/>
              </a:rPr>
              <a:t>CAFÉ DE LA MAIRIE</a:t>
            </a:r>
            <a:endParaRPr lang="fr-FR" sz="1100" dirty="0">
              <a:ea typeface="Source Sans Pro" panose="020B0503030403020204" pitchFamily="34" charset="0"/>
            </a:endParaRPr>
          </a:p>
          <a:p>
            <a:r>
              <a:rPr lang="fr-FR" sz="1100" i="1" dirty="0">
                <a:solidFill>
                  <a:schemeClr val="accent4">
                    <a:lumMod val="75000"/>
                  </a:schemeClr>
                </a:solidFill>
                <a:ea typeface="Source Sans Pro" panose="020B0503030403020204" pitchFamily="34" charset="0"/>
              </a:rPr>
              <a:t>Café - Restaurant</a:t>
            </a:r>
          </a:p>
          <a:p>
            <a:r>
              <a:rPr lang="fr-FR" sz="1100" dirty="0">
                <a:ea typeface="Source Sans Pro" panose="020B0503030403020204" pitchFamily="34" charset="0"/>
              </a:rPr>
              <a:t>rue de la Mairie</a:t>
            </a:r>
          </a:p>
          <a:p>
            <a:r>
              <a:rPr lang="fr-FR" sz="1100" dirty="0">
                <a:ea typeface="Source Sans Pro" panose="020B0503030403020204" pitchFamily="34" charset="0"/>
              </a:rPr>
              <a:t>04 74 01 72 02</a:t>
            </a:r>
          </a:p>
          <a:p>
            <a:r>
              <a:rPr lang="fr-FR" sz="1100" dirty="0">
                <a:ea typeface="Source Sans Pro" panose="020B0503030403020204" pitchFamily="34" charset="0"/>
              </a:rPr>
              <a:t> </a:t>
            </a:r>
          </a:p>
          <a:p>
            <a:r>
              <a:rPr lang="fr-FR" sz="1100" b="1" dirty="0">
                <a:ea typeface="Source Sans Pro" panose="020B0503030403020204" pitchFamily="34" charset="0"/>
              </a:rPr>
              <a:t>LA FERME</a:t>
            </a:r>
            <a:endParaRPr lang="fr-FR" sz="1100" dirty="0">
              <a:ea typeface="Source Sans Pro" panose="020B0503030403020204" pitchFamily="34" charset="0"/>
            </a:endParaRPr>
          </a:p>
          <a:p>
            <a:r>
              <a:rPr lang="fr-FR" sz="1100" i="1" dirty="0">
                <a:solidFill>
                  <a:schemeClr val="accent4">
                    <a:lumMod val="75000"/>
                  </a:schemeClr>
                </a:solidFill>
                <a:ea typeface="Source Sans Pro" panose="020B0503030403020204" pitchFamily="34" charset="0"/>
              </a:rPr>
              <a:t>Restaurant</a:t>
            </a:r>
          </a:p>
          <a:p>
            <a:r>
              <a:rPr lang="fr-FR" sz="1100" dirty="0">
                <a:ea typeface="Source Sans Pro" panose="020B0503030403020204" pitchFamily="34" charset="0"/>
              </a:rPr>
              <a:t>182 route Nationale 7</a:t>
            </a:r>
          </a:p>
          <a:p>
            <a:r>
              <a:rPr lang="fr-FR" sz="1100" dirty="0">
                <a:ea typeface="Source Sans Pro" panose="020B0503030403020204" pitchFamily="34" charset="0"/>
              </a:rPr>
              <a:t>04 74 01 70 25</a:t>
            </a:r>
          </a:p>
          <a:p>
            <a:r>
              <a:rPr lang="fr-FR" sz="1100" dirty="0">
                <a:ea typeface="Source Sans Pro" panose="020B0503030403020204" pitchFamily="34" charset="0"/>
              </a:rPr>
              <a:t> </a:t>
            </a:r>
          </a:p>
          <a:p>
            <a:r>
              <a:rPr lang="fr-FR" sz="1100" b="1" dirty="0">
                <a:ea typeface="Source Sans Pro" panose="020B0503030403020204" pitchFamily="34" charset="0"/>
              </a:rPr>
              <a:t>LA VILLA 444</a:t>
            </a:r>
            <a:endParaRPr lang="fr-FR" sz="1100" dirty="0">
              <a:ea typeface="Source Sans Pro" panose="020B0503030403020204" pitchFamily="34" charset="0"/>
            </a:endParaRPr>
          </a:p>
          <a:p>
            <a:r>
              <a:rPr lang="fr-FR" sz="1100" i="1" dirty="0">
                <a:solidFill>
                  <a:schemeClr val="accent4">
                    <a:lumMod val="75000"/>
                  </a:schemeClr>
                </a:solidFill>
                <a:ea typeface="Source Sans Pro" panose="020B0503030403020204" pitchFamily="34" charset="0"/>
              </a:rPr>
              <a:t>Restaurant</a:t>
            </a:r>
          </a:p>
          <a:p>
            <a:r>
              <a:rPr lang="fr-FR" sz="1100" dirty="0">
                <a:ea typeface="Source Sans Pro" panose="020B0503030403020204" pitchFamily="34" charset="0"/>
              </a:rPr>
              <a:t>444 route de Sain-Bel</a:t>
            </a:r>
          </a:p>
          <a:p>
            <a:r>
              <a:rPr lang="fr-FR" sz="1100" dirty="0">
                <a:ea typeface="Source Sans Pro" panose="020B0503030403020204" pitchFamily="34" charset="0"/>
              </a:rPr>
              <a:t>09 81 15 15 06</a:t>
            </a:r>
          </a:p>
          <a:p>
            <a:r>
              <a:rPr lang="fr-FR" sz="1100" dirty="0">
                <a:ea typeface="Source Sans Pro" panose="020B0503030403020204" pitchFamily="34" charset="0"/>
              </a:rPr>
              <a:t> </a:t>
            </a:r>
          </a:p>
          <a:p>
            <a:r>
              <a:rPr lang="fr-FR" sz="1100" b="1" dirty="0">
                <a:ea typeface="Source Sans Pro" panose="020B0503030403020204" pitchFamily="34" charset="0"/>
              </a:rPr>
              <a:t>LE PLACEBO</a:t>
            </a:r>
            <a:endParaRPr lang="fr-FR" sz="1100" dirty="0">
              <a:ea typeface="Source Sans Pro" panose="020B0503030403020204" pitchFamily="34" charset="0"/>
            </a:endParaRPr>
          </a:p>
          <a:p>
            <a:r>
              <a:rPr lang="fr-FR" sz="1100" i="1" dirty="0">
                <a:solidFill>
                  <a:schemeClr val="accent4">
                    <a:lumMod val="75000"/>
                  </a:schemeClr>
                </a:solidFill>
                <a:ea typeface="Source Sans Pro" panose="020B0503030403020204" pitchFamily="34" charset="0"/>
              </a:rPr>
              <a:t>Café - Restaurant</a:t>
            </a:r>
          </a:p>
          <a:p>
            <a:r>
              <a:rPr lang="fr-FR" sz="1100" dirty="0">
                <a:ea typeface="Source Sans Pro" panose="020B0503030403020204" pitchFamily="34" charset="0"/>
              </a:rPr>
              <a:t>5 rue de la Mairie</a:t>
            </a:r>
          </a:p>
          <a:p>
            <a:r>
              <a:rPr lang="fr-FR" sz="1100" dirty="0">
                <a:ea typeface="Source Sans Pro" panose="020B0503030403020204" pitchFamily="34" charset="0"/>
              </a:rPr>
              <a:t>07 60 06 99 96</a:t>
            </a:r>
          </a:p>
          <a:p>
            <a:r>
              <a:rPr lang="fr-FR" sz="1100" dirty="0">
                <a:ea typeface="Source Sans Pro" panose="020B0503030403020204" pitchFamily="34" charset="0"/>
              </a:rPr>
              <a:t> </a:t>
            </a:r>
          </a:p>
          <a:p>
            <a:r>
              <a:rPr lang="fr-FR" sz="1100" b="1" dirty="0">
                <a:ea typeface="Source Sans Pro" panose="020B0503030403020204" pitchFamily="34" charset="0"/>
              </a:rPr>
              <a:t>LE TOCKÉ</a:t>
            </a:r>
            <a:endParaRPr lang="fr-FR" sz="1100" dirty="0">
              <a:ea typeface="Source Sans Pro" panose="020B0503030403020204" pitchFamily="34" charset="0"/>
            </a:endParaRPr>
          </a:p>
          <a:p>
            <a:r>
              <a:rPr lang="fr-FR" sz="1100" i="1" dirty="0">
                <a:solidFill>
                  <a:schemeClr val="accent4">
                    <a:lumMod val="75000"/>
                  </a:schemeClr>
                </a:solidFill>
                <a:ea typeface="Source Sans Pro" panose="020B0503030403020204" pitchFamily="34" charset="0"/>
              </a:rPr>
              <a:t>Restaurant</a:t>
            </a:r>
          </a:p>
          <a:p>
            <a:r>
              <a:rPr lang="fr-FR" sz="1100" dirty="0">
                <a:ea typeface="Source Sans Pro" panose="020B0503030403020204" pitchFamily="34" charset="0"/>
              </a:rPr>
              <a:t>2 rue du Joly</a:t>
            </a:r>
          </a:p>
          <a:p>
            <a:r>
              <a:rPr lang="fr-FR" sz="1100" dirty="0">
                <a:ea typeface="Source Sans Pro" panose="020B0503030403020204" pitchFamily="34" charset="0"/>
              </a:rPr>
              <a:t>04 74 72 14 13</a:t>
            </a:r>
          </a:p>
          <a:p>
            <a:r>
              <a:rPr lang="fr-FR" sz="1100" dirty="0">
                <a:ea typeface="Source Sans Pro" panose="020B0503030403020204" pitchFamily="34" charset="0"/>
              </a:rPr>
              <a:t> </a:t>
            </a:r>
          </a:p>
          <a:p>
            <a:r>
              <a:rPr lang="fr-FR" sz="1100" b="1" dirty="0">
                <a:ea typeface="Source Sans Pro" panose="020B0503030403020204" pitchFamily="34" charset="0"/>
              </a:rPr>
              <a:t>PIZZA 43</a:t>
            </a:r>
            <a:endParaRPr lang="fr-FR" sz="1100" dirty="0">
              <a:ea typeface="Source Sans Pro" panose="020B0503030403020204" pitchFamily="34" charset="0"/>
            </a:endParaRPr>
          </a:p>
          <a:p>
            <a:r>
              <a:rPr lang="fr-FR" sz="1100" i="1" dirty="0">
                <a:solidFill>
                  <a:schemeClr val="accent4">
                    <a:lumMod val="75000"/>
                  </a:schemeClr>
                </a:solidFill>
                <a:ea typeface="Source Sans Pro" panose="020B0503030403020204" pitchFamily="34" charset="0"/>
              </a:rPr>
              <a:t>Restaurant Pizzeria</a:t>
            </a:r>
          </a:p>
          <a:p>
            <a:r>
              <a:rPr lang="fr-FR" sz="1100" dirty="0">
                <a:ea typeface="Source Sans Pro" panose="020B0503030403020204" pitchFamily="34" charset="0"/>
              </a:rPr>
              <a:t>43 rue de la Mairie</a:t>
            </a:r>
          </a:p>
          <a:p>
            <a:r>
              <a:rPr lang="fr-FR" sz="1100" dirty="0">
                <a:ea typeface="Source Sans Pro" panose="020B0503030403020204" pitchFamily="34" charset="0"/>
              </a:rPr>
              <a:t>04 72 57 66 65 ou 06 52 29 49 51</a:t>
            </a:r>
          </a:p>
          <a:p>
            <a:endParaRPr lang="fr-FR" sz="1100" b="1" dirty="0">
              <a:ea typeface="Source Sans Pro" panose="020B0503030403020204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49666" y="1790446"/>
            <a:ext cx="2621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accent4">
                    <a:lumMod val="75000"/>
                  </a:schemeClr>
                </a:solidFill>
                <a:latin typeface="Ampersand" panose="02000000000000000000" pitchFamily="2" charset="0"/>
                <a:ea typeface="Source Sans Pro" panose="020B0503030403020204" pitchFamily="34" charset="0"/>
              </a:rPr>
              <a:t>Restaurants</a:t>
            </a: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0" y="236577"/>
            <a:ext cx="6858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3600" b="1" i="0" u="none" strike="noStrike" cap="none" normalizeH="0" baseline="0" dirty="0">
                <a:ln>
                  <a:noFill/>
                </a:ln>
                <a:solidFill>
                  <a:srgbClr val="70706F"/>
                </a:solidFill>
                <a:effectLst/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ANNUAIRE</a:t>
            </a:r>
            <a:r>
              <a:rPr kumimoji="0" lang="fr-FR" altLang="fr-FR" sz="2000" b="1" i="0" u="none" strike="noStrike" cap="none" normalizeH="0" baseline="0" dirty="0">
                <a:ln>
                  <a:noFill/>
                </a:ln>
                <a:solidFill>
                  <a:srgbClr val="70706F"/>
                </a:solidFill>
                <a:effectLst/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000" b="1" i="1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DES COMMERÇANTS ET SOCIÉTÉ</a:t>
            </a:r>
            <a:r>
              <a:rPr kumimoji="0" lang="fr-FR" altLang="fr-FR" sz="2000" b="1" i="1" u="none" strike="noStrike" cap="none" normalizeH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 DE SERVICES</a:t>
            </a:r>
            <a:endParaRPr kumimoji="0" lang="fr-FR" altLang="fr-FR" sz="2000" b="1" i="1" u="none" strike="noStrike" cap="none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Calibri" panose="020F0502020204030204" pitchFamily="34" charset="0"/>
              <a:ea typeface="Source Sans Pro" panose="020B050303040302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 rot="16200000">
            <a:off x="4867033" y="7934253"/>
            <a:ext cx="369364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800" dirty="0">
                <a:ea typeface="MS Mincho" panose="02020609040205080304" pitchFamily="49" charset="-128"/>
                <a:cs typeface="Arial" panose="020B0604020202020204" pitchFamily="34" charset="0"/>
              </a:rPr>
              <a:t>© Ville de Lentilly, Service Communication –6 février  2023 – www. mairie-lentilly.fr </a:t>
            </a:r>
            <a:endParaRPr lang="fr-FR" sz="12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959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49" name="Imag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056" y="123825"/>
            <a:ext cx="496888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3478203" y="1696787"/>
            <a:ext cx="2996738" cy="80637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b="1" dirty="0"/>
              <a:t>C3SAM </a:t>
            </a:r>
          </a:p>
          <a:p>
            <a:r>
              <a:rPr lang="fr-FR" sz="1100" i="1" dirty="0">
                <a:solidFill>
                  <a:srgbClr val="7030A0"/>
                </a:solidFill>
              </a:rPr>
              <a:t>Serrurerie, menuiserie, alarmes, domiciliation </a:t>
            </a:r>
          </a:p>
          <a:p>
            <a:r>
              <a:rPr lang="fr-FR" sz="1100" dirty="0"/>
              <a:t>06 61 11 89 24</a:t>
            </a:r>
          </a:p>
          <a:p>
            <a:r>
              <a:rPr lang="fr-FR" sz="1100" dirty="0">
                <a:hlinkClick r:id="rId3"/>
              </a:rPr>
              <a:t>contact@c3sam.fr</a:t>
            </a:r>
            <a:endParaRPr lang="fr-FR" sz="1100" dirty="0"/>
          </a:p>
          <a:p>
            <a:endParaRPr lang="fr-FR" sz="1100" b="1" dirty="0"/>
          </a:p>
          <a:p>
            <a:r>
              <a:rPr lang="fr-FR" sz="1100" b="1" dirty="0"/>
              <a:t>CŒUR-VILLAGE</a:t>
            </a:r>
          </a:p>
          <a:p>
            <a:r>
              <a:rPr lang="fr-FR" sz="1100" i="1" dirty="0">
                <a:solidFill>
                  <a:srgbClr val="7030A0"/>
                </a:solidFill>
              </a:rPr>
              <a:t>Bijoux, cosmétiques bio, maroquinerie, vêtements femmes, accessoires de mode, décoration... </a:t>
            </a:r>
          </a:p>
          <a:p>
            <a:r>
              <a:rPr lang="fr-FR" sz="1100" dirty="0"/>
              <a:t>1 rue des Ecoles </a:t>
            </a:r>
          </a:p>
          <a:p>
            <a:r>
              <a:rPr lang="fr-FR" sz="1100" dirty="0"/>
              <a:t>06 68 37 79 01 </a:t>
            </a:r>
          </a:p>
          <a:p>
            <a:r>
              <a:rPr lang="fr-FR" sz="1100" dirty="0"/>
              <a:t>Mardi de 15h à 19h, du mercredi au samedi de 9h30 à 13h et de 15h à 19h, dimanche de 9h30 à 12h30. </a:t>
            </a:r>
          </a:p>
          <a:p>
            <a:r>
              <a:rPr lang="fr-FR" sz="1100" dirty="0"/>
              <a:t>Pages Instagram et Facebook</a:t>
            </a:r>
          </a:p>
          <a:p>
            <a:endParaRPr lang="fr-FR" sz="1100" dirty="0">
              <a:ea typeface="Source Sans Pro" panose="020B0503030403020204" pitchFamily="34" charset="0"/>
            </a:endParaRPr>
          </a:p>
          <a:p>
            <a:r>
              <a:rPr lang="fr-FR" sz="1200" b="1" dirty="0" err="1">
                <a:ea typeface="Source Sans Pro" panose="020B0503030403020204" pitchFamily="34" charset="0"/>
              </a:rPr>
              <a:t>CaroMie</a:t>
            </a:r>
            <a:r>
              <a:rPr lang="fr-FR" sz="1200" b="1" dirty="0">
                <a:ea typeface="Source Sans Pro" panose="020B0503030403020204" pitchFamily="34" charset="0"/>
              </a:rPr>
              <a:t> </a:t>
            </a:r>
            <a:r>
              <a:rPr lang="fr-FR" sz="1200" b="1" dirty="0" err="1">
                <a:ea typeface="Source Sans Pro" panose="020B0503030403020204" pitchFamily="34" charset="0"/>
              </a:rPr>
              <a:t>Creas</a:t>
            </a:r>
            <a:r>
              <a:rPr lang="fr-FR" sz="1200" b="1" dirty="0">
                <a:ea typeface="Source Sans Pro" panose="020B0503030403020204" pitchFamily="34" charset="0"/>
              </a:rPr>
              <a:t>  </a:t>
            </a:r>
          </a:p>
          <a:p>
            <a:r>
              <a:rPr lang="fr-FR" sz="1100" i="1" dirty="0">
                <a:solidFill>
                  <a:srgbClr val="7030A0"/>
                </a:solidFill>
                <a:ea typeface="Source Sans Pro" panose="020B0503030403020204" pitchFamily="34" charset="0"/>
              </a:rPr>
              <a:t>Création artisanale de vêtements et accessoires sur mesure pour tous</a:t>
            </a:r>
          </a:p>
          <a:p>
            <a:r>
              <a:rPr lang="fr-FR" sz="1100" dirty="0">
                <a:ea typeface="Source Sans Pro" panose="020B0503030403020204" pitchFamily="34" charset="0"/>
              </a:rPr>
              <a:t>6 lotissement la sapinière</a:t>
            </a:r>
          </a:p>
          <a:p>
            <a:r>
              <a:rPr lang="fr-FR" sz="1100" dirty="0">
                <a:ea typeface="Source Sans Pro" panose="020B0503030403020204" pitchFamily="34" charset="0"/>
              </a:rPr>
              <a:t>69210 Lentilly</a:t>
            </a:r>
          </a:p>
          <a:p>
            <a:r>
              <a:rPr lang="fr-FR" sz="1100" dirty="0">
                <a:ea typeface="Source Sans Pro" panose="020B0503030403020204" pitchFamily="34" charset="0"/>
              </a:rPr>
              <a:t>06 19 57 82 48</a:t>
            </a:r>
          </a:p>
          <a:p>
            <a:r>
              <a:rPr lang="fr-FR" sz="1100" dirty="0">
                <a:ea typeface="Source Sans Pro" panose="020B0503030403020204" pitchFamily="34" charset="0"/>
              </a:rPr>
              <a:t>caromiecreas@gmail.com</a:t>
            </a:r>
          </a:p>
          <a:p>
            <a:r>
              <a:rPr lang="fr-FR" sz="1100" dirty="0">
                <a:ea typeface="Source Sans Pro" panose="020B0503030403020204" pitchFamily="34" charset="0"/>
                <a:hlinkClick r:id="rId4"/>
              </a:rPr>
              <a:t>https://www.etsy.com/fr/shop/CaroMieCreas?ref=seller-plateform-mcnav</a:t>
            </a:r>
            <a:endParaRPr lang="fr-FR" sz="1100" dirty="0">
              <a:ea typeface="Source Sans Pro" panose="020B0503030403020204" pitchFamily="34" charset="0"/>
            </a:endParaRPr>
          </a:p>
          <a:p>
            <a:r>
              <a:rPr lang="fr-FR" sz="1100" dirty="0" err="1">
                <a:ea typeface="Source Sans Pro" panose="020B0503030403020204" pitchFamily="34" charset="0"/>
              </a:rPr>
              <a:t>CaroMie</a:t>
            </a:r>
            <a:r>
              <a:rPr lang="fr-FR" sz="1100" dirty="0">
                <a:ea typeface="Source Sans Pro" panose="020B0503030403020204" pitchFamily="34" charset="0"/>
              </a:rPr>
              <a:t> </a:t>
            </a:r>
            <a:r>
              <a:rPr lang="fr-FR" sz="1100" dirty="0" err="1">
                <a:ea typeface="Source Sans Pro" panose="020B0503030403020204" pitchFamily="34" charset="0"/>
              </a:rPr>
              <a:t>Creas</a:t>
            </a:r>
            <a:r>
              <a:rPr lang="fr-FR" sz="1100" dirty="0">
                <a:ea typeface="Source Sans Pro" panose="020B0503030403020204" pitchFamily="34" charset="0"/>
              </a:rPr>
              <a:t> | Facebook</a:t>
            </a:r>
          </a:p>
          <a:p>
            <a:r>
              <a:rPr lang="fr-FR" sz="1100" dirty="0">
                <a:ea typeface="Source Sans Pro" panose="020B0503030403020204" pitchFamily="34" charset="0"/>
                <a:hlinkClick r:id="rId5"/>
              </a:rPr>
              <a:t>Consulter Flyer</a:t>
            </a:r>
            <a:endParaRPr lang="fr-FR" sz="1100" dirty="0">
              <a:ea typeface="Source Sans Pro" panose="020B0503030403020204" pitchFamily="34" charset="0"/>
            </a:endParaRPr>
          </a:p>
          <a:p>
            <a:r>
              <a:rPr lang="fr-FR" sz="1100" dirty="0">
                <a:ea typeface="Source Sans Pro" panose="020B0503030403020204" pitchFamily="34" charset="0"/>
              </a:rPr>
              <a:t> </a:t>
            </a:r>
          </a:p>
          <a:p>
            <a:r>
              <a:rPr lang="fr-FR" sz="1100" b="1" dirty="0">
                <a:ea typeface="Source Sans Pro" panose="020B0503030403020204" pitchFamily="34" charset="0"/>
              </a:rPr>
              <a:t>CLINIQUE VÉTÉRINAIRE SAINT LOUP</a:t>
            </a:r>
            <a:endParaRPr lang="fr-FR" sz="1100" dirty="0">
              <a:ea typeface="Source Sans Pro" panose="020B0503030403020204" pitchFamily="34" charset="0"/>
            </a:endParaRPr>
          </a:p>
          <a:p>
            <a:r>
              <a:rPr lang="fr-FR" sz="1100" i="1" dirty="0">
                <a:solidFill>
                  <a:srgbClr val="7030A0"/>
                </a:solidFill>
                <a:ea typeface="Source Sans Pro" panose="020B0503030403020204" pitchFamily="34" charset="0"/>
              </a:rPr>
              <a:t>Clinique Vétérinaire</a:t>
            </a:r>
          </a:p>
          <a:p>
            <a:r>
              <a:rPr lang="fr-FR" sz="1100" dirty="0">
                <a:ea typeface="Source Sans Pro" panose="020B0503030403020204" pitchFamily="34" charset="0"/>
              </a:rPr>
              <a:t>19 route Nationale 7</a:t>
            </a:r>
          </a:p>
          <a:p>
            <a:r>
              <a:rPr lang="fr-FR" sz="1100" dirty="0">
                <a:ea typeface="Source Sans Pro" panose="020B0503030403020204" pitchFamily="34" charset="0"/>
              </a:rPr>
              <a:t>04 74 72 10 20</a:t>
            </a:r>
          </a:p>
          <a:p>
            <a:r>
              <a:rPr lang="fr-FR" sz="1100" dirty="0">
                <a:ea typeface="Source Sans Pro" panose="020B0503030403020204" pitchFamily="34" charset="0"/>
              </a:rPr>
              <a:t> </a:t>
            </a:r>
            <a:endParaRPr lang="fr-FR" sz="1100" b="1" dirty="0">
              <a:ea typeface="Source Sans Pro" panose="020B0503030403020204" pitchFamily="34" charset="0"/>
            </a:endParaRPr>
          </a:p>
          <a:p>
            <a:r>
              <a:rPr lang="fr-FR" sz="1100" b="1" dirty="0">
                <a:ea typeface="Source Sans Pro" panose="020B0503030403020204" pitchFamily="34" charset="0"/>
              </a:rPr>
              <a:t>CRÉDIT AGRICOLE</a:t>
            </a:r>
            <a:endParaRPr lang="fr-FR" sz="1100" dirty="0">
              <a:ea typeface="Source Sans Pro" panose="020B0503030403020204" pitchFamily="34" charset="0"/>
            </a:endParaRPr>
          </a:p>
          <a:p>
            <a:r>
              <a:rPr lang="fr-FR" sz="1100" i="1" dirty="0">
                <a:solidFill>
                  <a:srgbClr val="7030A0"/>
                </a:solidFill>
                <a:ea typeface="Source Sans Pro" panose="020B0503030403020204" pitchFamily="34" charset="0"/>
              </a:rPr>
              <a:t>Banque &amp; Assurance</a:t>
            </a:r>
          </a:p>
          <a:p>
            <a:r>
              <a:rPr lang="fr-FR" sz="1100" dirty="0">
                <a:ea typeface="Source Sans Pro" panose="020B0503030403020204" pitchFamily="34" charset="0"/>
              </a:rPr>
              <a:t>10 place de l'Église</a:t>
            </a:r>
          </a:p>
          <a:p>
            <a:r>
              <a:rPr lang="fr-FR" sz="1100" dirty="0">
                <a:ea typeface="Source Sans Pro" panose="020B0503030403020204" pitchFamily="34" charset="0"/>
              </a:rPr>
              <a:t>04 74 01 23 47</a:t>
            </a:r>
          </a:p>
          <a:p>
            <a:r>
              <a:rPr lang="fr-FR" sz="1100" dirty="0">
                <a:ea typeface="Source Sans Pro" panose="020B0503030403020204" pitchFamily="34" charset="0"/>
              </a:rPr>
              <a:t>Uniquement sur rdv.</a:t>
            </a:r>
          </a:p>
          <a:p>
            <a:endParaRPr lang="fr-FR" sz="1100" dirty="0">
              <a:ea typeface="Source Sans Pro" panose="020B0503030403020204" pitchFamily="34" charset="0"/>
            </a:endParaRPr>
          </a:p>
          <a:p>
            <a:r>
              <a:rPr lang="fr-FR" sz="1100" b="1" dirty="0" err="1">
                <a:latin typeface="Roboto-Bold"/>
              </a:rPr>
              <a:t>Décotôle</a:t>
            </a:r>
            <a:endParaRPr lang="fr-FR" sz="1100" b="1" dirty="0">
              <a:latin typeface="Roboto-Bold"/>
            </a:endParaRPr>
          </a:p>
          <a:p>
            <a:r>
              <a:rPr lang="fr-FR" sz="1100" b="1" i="1" dirty="0">
                <a:solidFill>
                  <a:srgbClr val="7030A0"/>
                </a:solidFill>
                <a:latin typeface="Roboto-Bold"/>
              </a:rPr>
              <a:t>Création de mobiliers décoratifs en aluminium, d'objets décoratifs, bijoux</a:t>
            </a:r>
          </a:p>
          <a:p>
            <a:r>
              <a:rPr lang="fr-FR" sz="1100" b="1" i="1" dirty="0">
                <a:solidFill>
                  <a:srgbClr val="7030A0"/>
                </a:solidFill>
                <a:latin typeface="Roboto-Bold"/>
              </a:rPr>
              <a:t>fantaisie, idées cadeaux...</a:t>
            </a:r>
          </a:p>
          <a:p>
            <a:r>
              <a:rPr lang="fr-FR" sz="1100" dirty="0">
                <a:latin typeface="Roboto-Light"/>
              </a:rPr>
              <a:t>69 avenue de la Gare</a:t>
            </a:r>
          </a:p>
          <a:p>
            <a:r>
              <a:rPr lang="fr-FR" sz="1100" dirty="0">
                <a:latin typeface="Roboto-Light"/>
              </a:rPr>
              <a:t>07 69 69 33 86</a:t>
            </a:r>
          </a:p>
          <a:p>
            <a:r>
              <a:rPr lang="fr-FR" sz="1100" dirty="0">
                <a:solidFill>
                  <a:srgbClr val="EF7240"/>
                </a:solidFill>
                <a:latin typeface="Roboto-Light"/>
                <a:hlinkClick r:id="rId6"/>
              </a:rPr>
              <a:t>decotole@sfr.fr</a:t>
            </a:r>
            <a:endParaRPr lang="fr-FR" sz="1100" dirty="0">
              <a:solidFill>
                <a:srgbClr val="EF7240"/>
              </a:solidFill>
              <a:latin typeface="Roboto-Light"/>
            </a:endParaRPr>
          </a:p>
          <a:p>
            <a:r>
              <a:rPr lang="fr-FR" sz="1100" dirty="0">
                <a:solidFill>
                  <a:srgbClr val="EF7240"/>
                </a:solidFill>
                <a:latin typeface="Roboto-Light"/>
                <a:hlinkClick r:id="rId7"/>
              </a:rPr>
              <a:t>www.decotole.fr</a:t>
            </a:r>
            <a:endParaRPr lang="fr-FR" sz="1100" dirty="0">
              <a:ea typeface="Source Sans Pro" panose="020B0503030403020204" pitchFamily="34" charset="0"/>
            </a:endParaRPr>
          </a:p>
          <a:p>
            <a:endParaRPr lang="fr-FR" sz="1100" dirty="0">
              <a:ea typeface="Source Sans Pro" panose="020B0503030403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4306" y="1723599"/>
            <a:ext cx="2742992" cy="8725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b="1" dirty="0">
                <a:ea typeface="Source Sans Pro" panose="020B0503030403020204" pitchFamily="34" charset="0"/>
              </a:rPr>
              <a:t>ADOPTE UN BRICOLEUR</a:t>
            </a:r>
          </a:p>
          <a:p>
            <a:r>
              <a:rPr lang="fr-FR" sz="1100" i="1" dirty="0">
                <a:solidFill>
                  <a:srgbClr val="7030A0"/>
                </a:solidFill>
                <a:ea typeface="Source Sans Pro" panose="020B0503030403020204" pitchFamily="34" charset="0"/>
              </a:rPr>
              <a:t>Services pour particuliers et entreprises</a:t>
            </a:r>
          </a:p>
          <a:p>
            <a:r>
              <a:rPr lang="fr-FR" sz="1100" dirty="0">
                <a:ea typeface="Source Sans Pro" panose="020B0503030403020204" pitchFamily="34" charset="0"/>
              </a:rPr>
              <a:t>157 Chemin de </a:t>
            </a:r>
            <a:r>
              <a:rPr lang="fr-FR" sz="1100" dirty="0" err="1">
                <a:ea typeface="Source Sans Pro" panose="020B0503030403020204" pitchFamily="34" charset="0"/>
              </a:rPr>
              <a:t>Mosouvre</a:t>
            </a:r>
            <a:endParaRPr lang="fr-FR" sz="1100" dirty="0">
              <a:ea typeface="Source Sans Pro" panose="020B0503030403020204" pitchFamily="34" charset="0"/>
            </a:endParaRPr>
          </a:p>
          <a:p>
            <a:r>
              <a:rPr lang="fr-FR" sz="1100" dirty="0">
                <a:ea typeface="Source Sans Pro" panose="020B0503030403020204" pitchFamily="34" charset="0"/>
              </a:rPr>
              <a:t>06 62 42 83 55</a:t>
            </a:r>
          </a:p>
          <a:p>
            <a:r>
              <a:rPr lang="fr-FR" sz="1100" dirty="0">
                <a:ea typeface="Source Sans Pro" panose="020B0503030403020204" pitchFamily="34" charset="0"/>
                <a:hlinkClick r:id="rId8"/>
              </a:rPr>
              <a:t>adopteunbricoleur69@gmail.com</a:t>
            </a:r>
            <a:endParaRPr lang="fr-FR" sz="1100" dirty="0">
              <a:ea typeface="Source Sans Pro" panose="020B0503030403020204" pitchFamily="34" charset="0"/>
            </a:endParaRPr>
          </a:p>
          <a:p>
            <a:r>
              <a:rPr lang="fr-FR" sz="1100" dirty="0">
                <a:ea typeface="Source Sans Pro" panose="020B0503030403020204" pitchFamily="34" charset="0"/>
                <a:hlinkClick r:id="rId9"/>
              </a:rPr>
              <a:t>www.adopte-un-bricoleur.com</a:t>
            </a:r>
            <a:endParaRPr lang="fr-FR" sz="1100" dirty="0">
              <a:ea typeface="Source Sans Pro" panose="020B0503030403020204" pitchFamily="34" charset="0"/>
            </a:endParaRPr>
          </a:p>
          <a:p>
            <a:endParaRPr lang="fr-FR" sz="1100" b="1" dirty="0">
              <a:ea typeface="Source Sans Pro" panose="020B0503030403020204" pitchFamily="34" charset="0"/>
            </a:endParaRPr>
          </a:p>
          <a:p>
            <a:r>
              <a:rPr lang="fr-FR" sz="1100" b="1" dirty="0">
                <a:ea typeface="Source Sans Pro" panose="020B0503030403020204" pitchFamily="34" charset="0"/>
              </a:rPr>
              <a:t>AUDITION CONSEIL (chez Optique Lentilly)</a:t>
            </a:r>
            <a:endParaRPr lang="fr-FR" sz="1100" dirty="0">
              <a:ea typeface="Source Sans Pro" panose="020B0503030403020204" pitchFamily="34" charset="0"/>
            </a:endParaRPr>
          </a:p>
          <a:p>
            <a:r>
              <a:rPr lang="fr-FR" sz="1100" i="1" dirty="0">
                <a:solidFill>
                  <a:srgbClr val="7030A0"/>
                </a:solidFill>
                <a:ea typeface="Source Sans Pro" panose="020B0503030403020204" pitchFamily="34" charset="0"/>
              </a:rPr>
              <a:t>Audition</a:t>
            </a:r>
          </a:p>
          <a:p>
            <a:r>
              <a:rPr lang="fr-FR" sz="1100" dirty="0">
                <a:ea typeface="Source Sans Pro" panose="020B0503030403020204" pitchFamily="34" charset="0"/>
              </a:rPr>
              <a:t>14 place de l’Église</a:t>
            </a:r>
          </a:p>
          <a:p>
            <a:r>
              <a:rPr lang="fr-FR" sz="1100" dirty="0">
                <a:ea typeface="Source Sans Pro" panose="020B0503030403020204" pitchFamily="34" charset="0"/>
              </a:rPr>
              <a:t>09 81 95 70 58</a:t>
            </a:r>
          </a:p>
          <a:p>
            <a:r>
              <a:rPr lang="fr-FR" sz="1100" dirty="0">
                <a:ea typeface="Source Sans Pro" panose="020B0503030403020204" pitchFamily="34" charset="0"/>
              </a:rPr>
              <a:t> </a:t>
            </a:r>
          </a:p>
          <a:p>
            <a:r>
              <a:rPr lang="fr-FR" sz="1100" b="1" dirty="0">
                <a:ea typeface="Source Sans Pro" panose="020B0503030403020204" pitchFamily="34" charset="0"/>
              </a:rPr>
              <a:t>AUTO ÉCOLE 69</a:t>
            </a:r>
            <a:endParaRPr lang="fr-FR" sz="1100" dirty="0">
              <a:ea typeface="Source Sans Pro" panose="020B0503030403020204" pitchFamily="34" charset="0"/>
            </a:endParaRPr>
          </a:p>
          <a:p>
            <a:r>
              <a:rPr lang="fr-FR" sz="1100" i="1" dirty="0">
                <a:solidFill>
                  <a:srgbClr val="7030A0"/>
                </a:solidFill>
                <a:ea typeface="Source Sans Pro" panose="020B0503030403020204" pitchFamily="34" charset="0"/>
              </a:rPr>
              <a:t>Auto école</a:t>
            </a:r>
          </a:p>
          <a:p>
            <a:r>
              <a:rPr lang="fr-FR" sz="1100" dirty="0">
                <a:ea typeface="Source Sans Pro" panose="020B0503030403020204" pitchFamily="34" charset="0"/>
              </a:rPr>
              <a:t>18 rue Chatelard-Dru</a:t>
            </a:r>
          </a:p>
          <a:p>
            <a:r>
              <a:rPr lang="fr-FR" sz="1100" dirty="0">
                <a:ea typeface="Source Sans Pro" panose="020B0503030403020204" pitchFamily="34" charset="0"/>
              </a:rPr>
              <a:t>04 74 01 43 36</a:t>
            </a:r>
          </a:p>
          <a:p>
            <a:r>
              <a:rPr lang="fr-FR" sz="1100" dirty="0">
                <a:ea typeface="Source Sans Pro" panose="020B0503030403020204" pitchFamily="34" charset="0"/>
                <a:hlinkClick r:id="rId10"/>
              </a:rPr>
              <a:t>auto.ecole@orange.fr</a:t>
            </a:r>
            <a:endParaRPr lang="fr-FR" sz="1100" dirty="0">
              <a:ea typeface="Source Sans Pro" panose="020B0503030403020204" pitchFamily="34" charset="0"/>
            </a:endParaRPr>
          </a:p>
          <a:p>
            <a:endParaRPr lang="fr-FR" sz="1100" dirty="0">
              <a:ea typeface="Source Sans Pro" panose="020B0503030403020204" pitchFamily="34" charset="0"/>
            </a:endParaRPr>
          </a:p>
          <a:p>
            <a:r>
              <a:rPr lang="fr-FR" sz="1100" b="1" dirty="0"/>
              <a:t>AUTO ECOLE START OUEST </a:t>
            </a:r>
          </a:p>
          <a:p>
            <a:r>
              <a:rPr lang="fr-FR" sz="1100" i="1" dirty="0">
                <a:solidFill>
                  <a:srgbClr val="7030A0"/>
                </a:solidFill>
              </a:rPr>
              <a:t>Auto école</a:t>
            </a:r>
          </a:p>
          <a:p>
            <a:r>
              <a:rPr lang="fr-FR" sz="1100" dirty="0">
                <a:solidFill>
                  <a:srgbClr val="282827"/>
                </a:solidFill>
              </a:rPr>
              <a:t>5 Rue Chatelard Dru</a:t>
            </a:r>
          </a:p>
          <a:p>
            <a:r>
              <a:rPr lang="fr-FR" sz="1100" dirty="0">
                <a:solidFill>
                  <a:srgbClr val="282827"/>
                </a:solidFill>
              </a:rPr>
              <a:t>04 78 40 15 73</a:t>
            </a:r>
            <a:endParaRPr lang="fr-FR" sz="1100" dirty="0">
              <a:ea typeface="Source Sans Pro" panose="020B0503030403020204" pitchFamily="34" charset="0"/>
            </a:endParaRPr>
          </a:p>
          <a:p>
            <a:endParaRPr lang="fr-FR" sz="1100" dirty="0">
              <a:ea typeface="Source Sans Pro" panose="020B0503030403020204" pitchFamily="34" charset="0"/>
            </a:endParaRPr>
          </a:p>
          <a:p>
            <a:r>
              <a:rPr lang="fr-FR" sz="1100" b="1" dirty="0">
                <a:ea typeface="Source Sans Pro" panose="020B0503030403020204" pitchFamily="34" charset="0"/>
              </a:rPr>
              <a:t>AVIA STATION SERVICE</a:t>
            </a:r>
            <a:endParaRPr lang="fr-FR" sz="1100" dirty="0">
              <a:ea typeface="Source Sans Pro" panose="020B0503030403020204" pitchFamily="34" charset="0"/>
            </a:endParaRPr>
          </a:p>
          <a:p>
            <a:r>
              <a:rPr lang="fr-FR" sz="1100" i="1" dirty="0">
                <a:solidFill>
                  <a:srgbClr val="7030A0"/>
                </a:solidFill>
                <a:ea typeface="Source Sans Pro" panose="020B0503030403020204" pitchFamily="34" charset="0"/>
              </a:rPr>
              <a:t>Station-Service</a:t>
            </a:r>
          </a:p>
          <a:p>
            <a:r>
              <a:rPr lang="fr-FR" sz="1100" dirty="0">
                <a:ea typeface="Source Sans Pro" panose="020B0503030403020204" pitchFamily="34" charset="0"/>
              </a:rPr>
              <a:t>48 Le Grand-Chemin</a:t>
            </a:r>
          </a:p>
          <a:p>
            <a:r>
              <a:rPr lang="fr-FR" sz="1100" dirty="0">
                <a:ea typeface="Source Sans Pro" panose="020B0503030403020204" pitchFamily="34" charset="0"/>
              </a:rPr>
              <a:t>04 74 01 75 81</a:t>
            </a:r>
            <a:endParaRPr lang="fr-FR" sz="1100" b="1" dirty="0">
              <a:ea typeface="Source Sans Pro" panose="020B0503030403020204" pitchFamily="34" charset="0"/>
            </a:endParaRPr>
          </a:p>
          <a:p>
            <a:endParaRPr lang="fr-FR" sz="1100" dirty="0">
              <a:ea typeface="Source Sans Pro" panose="020B0503030403020204" pitchFamily="34" charset="0"/>
            </a:endParaRPr>
          </a:p>
          <a:p>
            <a:r>
              <a:rPr lang="fr-FR" sz="1100" b="1" dirty="0"/>
              <a:t>AXA Prévoyance &amp; Patrimoine - Hugo GRIMONET</a:t>
            </a:r>
          </a:p>
          <a:p>
            <a:r>
              <a:rPr lang="fr-FR" sz="1100" i="1" dirty="0">
                <a:solidFill>
                  <a:srgbClr val="7030A0"/>
                </a:solidFill>
              </a:rPr>
              <a:t>Protection sociale, retraite et gestion de patrimoine | Indépendants, professionnels et particuliers</a:t>
            </a:r>
          </a:p>
          <a:p>
            <a:r>
              <a:rPr lang="fr-FR" sz="1100" dirty="0"/>
              <a:t>06.22.42.67.73</a:t>
            </a:r>
          </a:p>
          <a:p>
            <a:r>
              <a:rPr lang="fr-FR" sz="1100" u="sng" dirty="0">
                <a:hlinkClick r:id="rId11"/>
              </a:rPr>
              <a:t>agencea2p.hugo.grimonet@axa.fr</a:t>
            </a:r>
            <a:endParaRPr lang="fr-FR" sz="1100" dirty="0"/>
          </a:p>
          <a:p>
            <a:r>
              <a:rPr lang="fr-FR" sz="1100" u="sng" dirty="0">
                <a:hlinkClick r:id="rId12"/>
              </a:rPr>
              <a:t>https://hugo-grimonet.com</a:t>
            </a:r>
            <a:endParaRPr lang="fr-FR" sz="1100" dirty="0"/>
          </a:p>
          <a:p>
            <a:endParaRPr lang="fr-FR" sz="1100" dirty="0">
              <a:ea typeface="Source Sans Pro" panose="020B0503030403020204" pitchFamily="34" charset="0"/>
            </a:endParaRPr>
          </a:p>
          <a:p>
            <a:r>
              <a:rPr lang="fr-FR" sz="1100" b="1" dirty="0"/>
              <a:t>BOREAL WOODCUT</a:t>
            </a:r>
          </a:p>
          <a:p>
            <a:r>
              <a:rPr lang="fr-FR" sz="1100" i="1" dirty="0">
                <a:solidFill>
                  <a:srgbClr val="7030A0"/>
                </a:solidFill>
              </a:rPr>
              <a:t>Impressions de gravures sur bois originales sur </a:t>
            </a:r>
            <a:r>
              <a:rPr lang="fr-FR" sz="1100" i="1" dirty="0" err="1">
                <a:solidFill>
                  <a:srgbClr val="7030A0"/>
                </a:solidFill>
              </a:rPr>
              <a:t>Tshirts</a:t>
            </a:r>
            <a:r>
              <a:rPr lang="fr-FR" sz="1100" i="1" dirty="0">
                <a:solidFill>
                  <a:srgbClr val="7030A0"/>
                </a:solidFill>
              </a:rPr>
              <a:t> et accessoires textiles Séries limitées et numérotées et confection sur mesure. Fabriqué en France</a:t>
            </a:r>
          </a:p>
          <a:p>
            <a:r>
              <a:rPr lang="fr-FR" sz="1100" dirty="0"/>
              <a:t>Emilie </a:t>
            </a:r>
            <a:r>
              <a:rPr lang="fr-FR" sz="1100" dirty="0" err="1"/>
              <a:t>Génaédig</a:t>
            </a:r>
            <a:r>
              <a:rPr lang="fr-FR" sz="1100" dirty="0"/>
              <a:t> </a:t>
            </a:r>
          </a:p>
          <a:p>
            <a:r>
              <a:rPr lang="fr-FR" sz="1100" dirty="0"/>
              <a:t>18 rue du Joly </a:t>
            </a:r>
          </a:p>
          <a:p>
            <a:r>
              <a:rPr lang="fr-FR" sz="1100" dirty="0"/>
              <a:t>(retrait gratuit des commandes à l’atelier) </a:t>
            </a:r>
          </a:p>
          <a:p>
            <a:r>
              <a:rPr lang="fr-FR" sz="1100" dirty="0"/>
              <a:t>06 77 23 40 85 </a:t>
            </a:r>
          </a:p>
          <a:p>
            <a:r>
              <a:rPr lang="fr-FR" sz="1100" dirty="0">
                <a:hlinkClick r:id="rId13"/>
              </a:rPr>
              <a:t>contact@borealwoodcut.com </a:t>
            </a:r>
            <a:r>
              <a:rPr lang="fr-FR" sz="1100" dirty="0">
                <a:hlinkClick r:id="rId14"/>
              </a:rPr>
              <a:t>www.borealwoodcut.com </a:t>
            </a:r>
            <a:endParaRPr lang="fr-FR" sz="1100" dirty="0">
              <a:ea typeface="Source Sans Pro" panose="020B0503030403020204" pitchFamily="34" charset="0"/>
            </a:endParaRPr>
          </a:p>
          <a:p>
            <a:endParaRPr lang="fr-FR" sz="1100" b="1" dirty="0">
              <a:ea typeface="Source Sans Pro" panose="020B0503030403020204" pitchFamily="34" charset="0"/>
            </a:endParaRPr>
          </a:p>
          <a:p>
            <a:endParaRPr lang="fr-FR" sz="1100" b="1" dirty="0">
              <a:ea typeface="Source Sans Pro" panose="020B0503030403020204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44305" y="1235122"/>
            <a:ext cx="58059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7030A0"/>
                </a:solidFill>
                <a:latin typeface="Ampersand" panose="02000000000000000000" pitchFamily="2" charset="0"/>
                <a:ea typeface="Source Sans Pro" panose="020B0503030403020204" pitchFamily="34" charset="0"/>
              </a:rPr>
              <a:t>Commerces - Services</a:t>
            </a: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5900928" y="289268"/>
            <a:ext cx="75396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b="1" dirty="0">
                <a:solidFill>
                  <a:srgbClr val="70706F"/>
                </a:solidFill>
                <a:ea typeface="Source Sans Pro" panose="020B0503030403020204" pitchFamily="34" charset="0"/>
                <a:cs typeface="Miso-Bold"/>
              </a:rPr>
              <a:t>3</a:t>
            </a:r>
            <a:r>
              <a:rPr kumimoji="0" lang="fr-FR" altLang="fr-FR" b="1" i="0" u="none" strike="noStrike" cap="none" normalizeH="0" baseline="0" dirty="0">
                <a:ln>
                  <a:noFill/>
                </a:ln>
                <a:solidFill>
                  <a:srgbClr val="70706F"/>
                </a:solidFill>
                <a:effectLst/>
                <a:ea typeface="Source Sans Pro" panose="020B0503030403020204" pitchFamily="34" charset="0"/>
                <a:cs typeface="Miso-Bold"/>
              </a:rPr>
              <a:t>/</a:t>
            </a:r>
            <a:r>
              <a:rPr lang="fr-FR" altLang="fr-FR" b="1" dirty="0">
                <a:solidFill>
                  <a:schemeClr val="accent4"/>
                </a:solidFill>
                <a:ea typeface="Source Sans Pro" panose="020B0503030403020204" pitchFamily="34" charset="0"/>
                <a:cs typeface="Miso-Bold"/>
              </a:rPr>
              <a:t>8</a:t>
            </a:r>
            <a:endParaRPr kumimoji="0" lang="fr-FR" altLang="fr-FR" b="1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  <a:ea typeface="Source Sans Pro" panose="020B0503030403020204" pitchFamily="34" charset="0"/>
              <a:cs typeface="Miso-Bold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0" y="236577"/>
            <a:ext cx="6858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3600" b="1" i="0" u="none" strike="noStrike" cap="none" normalizeH="0" baseline="0" dirty="0">
                <a:ln>
                  <a:noFill/>
                </a:ln>
                <a:solidFill>
                  <a:srgbClr val="70706F"/>
                </a:solidFill>
                <a:effectLst/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ANNUAIRE</a:t>
            </a:r>
            <a:r>
              <a:rPr kumimoji="0" lang="fr-FR" altLang="fr-FR" sz="2000" b="1" i="0" u="none" strike="noStrike" cap="none" normalizeH="0" baseline="0" dirty="0">
                <a:ln>
                  <a:noFill/>
                </a:ln>
                <a:solidFill>
                  <a:srgbClr val="70706F"/>
                </a:solidFill>
                <a:effectLst/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000" b="1" i="1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DES COMMERÇANTS ET SOCIÉTÉ</a:t>
            </a:r>
            <a:r>
              <a:rPr kumimoji="0" lang="fr-FR" altLang="fr-FR" sz="2000" b="1" i="1" u="none" strike="noStrike" cap="none" normalizeH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 DE SERVICES</a:t>
            </a:r>
            <a:endParaRPr kumimoji="0" lang="fr-FR" altLang="fr-FR" sz="2000" b="1" i="1" u="none" strike="noStrike" cap="none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Calibri" panose="020F0502020204030204" pitchFamily="34" charset="0"/>
              <a:ea typeface="Source Sans Pro" panose="020B050303040302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 rot="16200000">
            <a:off x="4867033" y="7934253"/>
            <a:ext cx="369364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800" dirty="0">
                <a:ea typeface="MS Mincho" panose="02020609040205080304" pitchFamily="49" charset="-128"/>
                <a:cs typeface="Arial" panose="020B0604020202020204" pitchFamily="34" charset="0"/>
              </a:rPr>
              <a:t>© Ville de Lentilly, Service Communication –6 février  2023 – www. mairie-lentilly.fr </a:t>
            </a:r>
            <a:endParaRPr lang="fr-FR" sz="12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9346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49" name="Imag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056" y="123825"/>
            <a:ext cx="496888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444500" y="1278464"/>
            <a:ext cx="4139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7030A0"/>
                </a:solidFill>
                <a:latin typeface="Ampersand" panose="02000000000000000000" pitchFamily="2" charset="0"/>
                <a:ea typeface="Source Sans Pro" panose="020B0503030403020204" pitchFamily="34" charset="0"/>
              </a:rPr>
              <a:t>Commerces – Services (suite)</a:t>
            </a: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5900928" y="289268"/>
            <a:ext cx="75396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b="1" dirty="0">
                <a:solidFill>
                  <a:srgbClr val="70706F"/>
                </a:solidFill>
                <a:ea typeface="Source Sans Pro" panose="020B0503030403020204" pitchFamily="34" charset="0"/>
                <a:cs typeface="Miso-Bold"/>
              </a:rPr>
              <a:t>4</a:t>
            </a:r>
            <a:r>
              <a:rPr kumimoji="0" lang="fr-FR" altLang="fr-FR" b="1" i="0" u="none" strike="noStrike" cap="none" normalizeH="0" baseline="0" dirty="0">
                <a:ln>
                  <a:noFill/>
                </a:ln>
                <a:solidFill>
                  <a:srgbClr val="70706F"/>
                </a:solidFill>
                <a:effectLst/>
                <a:ea typeface="Source Sans Pro" panose="020B0503030403020204" pitchFamily="34" charset="0"/>
                <a:cs typeface="Miso-Bold"/>
              </a:rPr>
              <a:t>/</a:t>
            </a:r>
            <a:r>
              <a:rPr lang="fr-FR" altLang="fr-FR" b="1" dirty="0">
                <a:solidFill>
                  <a:schemeClr val="accent4"/>
                </a:solidFill>
                <a:ea typeface="Source Sans Pro" panose="020B0503030403020204" pitchFamily="34" charset="0"/>
                <a:cs typeface="Miso-Bold"/>
              </a:rPr>
              <a:t>8</a:t>
            </a:r>
            <a:endParaRPr kumimoji="0" lang="fr-FR" altLang="fr-FR" b="1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  <a:ea typeface="Source Sans Pro" panose="020B0503030403020204" pitchFamily="34" charset="0"/>
              <a:cs typeface="Miso-Bold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27144" y="2078643"/>
            <a:ext cx="3027749" cy="7371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b="1" dirty="0"/>
              <a:t>L.H. GUITARES</a:t>
            </a:r>
          </a:p>
          <a:p>
            <a:r>
              <a:rPr lang="fr-FR" sz="1100" i="1" dirty="0">
                <a:solidFill>
                  <a:srgbClr val="7030A0"/>
                </a:solidFill>
              </a:rPr>
              <a:t>Fabricant / Luthier spécialisé en guitares et basses</a:t>
            </a:r>
          </a:p>
          <a:p>
            <a:r>
              <a:rPr lang="fr-FR" sz="1100" dirty="0"/>
              <a:t>122 Chemin du Crêt de </a:t>
            </a:r>
            <a:r>
              <a:rPr lang="fr-FR" sz="1100" dirty="0" err="1"/>
              <a:t>Montcher</a:t>
            </a:r>
            <a:endParaRPr lang="fr-FR" sz="1100" dirty="0"/>
          </a:p>
          <a:p>
            <a:r>
              <a:rPr lang="fr-FR" sz="1100" dirty="0"/>
              <a:t>07 81 04 44 82</a:t>
            </a:r>
          </a:p>
          <a:p>
            <a:r>
              <a:rPr lang="fr-FR" sz="1100" dirty="0">
                <a:hlinkClick r:id="rId3"/>
              </a:rPr>
              <a:t>http://lhguitares.com/</a:t>
            </a:r>
            <a:endParaRPr lang="fr-FR" sz="1100" b="1" dirty="0"/>
          </a:p>
          <a:p>
            <a:endParaRPr lang="fr-FR" sz="1100" b="1" dirty="0"/>
          </a:p>
          <a:p>
            <a:r>
              <a:rPr lang="fr-FR" sz="1100" b="1" dirty="0"/>
              <a:t>MALINO SECRET’R</a:t>
            </a:r>
          </a:p>
          <a:p>
            <a:r>
              <a:rPr lang="fr-FR" sz="1100" i="1" dirty="0">
                <a:solidFill>
                  <a:srgbClr val="7030A0"/>
                </a:solidFill>
              </a:rPr>
              <a:t>Secrétaire administrative polyvalente indépendante </a:t>
            </a:r>
          </a:p>
          <a:p>
            <a:r>
              <a:rPr lang="fr-FR" sz="1100" dirty="0"/>
              <a:t>06 52 18 82 47</a:t>
            </a:r>
          </a:p>
          <a:p>
            <a:r>
              <a:rPr lang="fr-FR" sz="1100" dirty="0">
                <a:hlinkClick r:id="rId4"/>
              </a:rPr>
              <a:t>m.dacquay@malinosecret-r.fr</a:t>
            </a:r>
            <a:endParaRPr lang="fr-FR" sz="1100" dirty="0"/>
          </a:p>
          <a:p>
            <a:r>
              <a:rPr lang="fr-FR" sz="1100" dirty="0">
                <a:hlinkClick r:id="rId5"/>
              </a:rPr>
              <a:t>www.malinosecret-r.fr</a:t>
            </a:r>
            <a:endParaRPr lang="fr-FR" sz="1100" dirty="0"/>
          </a:p>
          <a:p>
            <a:endParaRPr lang="fr-FR" sz="1100" b="1" dirty="0">
              <a:ea typeface="Source Sans Pro" panose="020B0503030403020204" pitchFamily="34" charset="0"/>
            </a:endParaRPr>
          </a:p>
          <a:p>
            <a:r>
              <a:rPr lang="fr-FR" sz="1100" b="1" dirty="0">
                <a:ea typeface="Source Sans Pro" panose="020B0503030403020204" pitchFamily="34" charset="0"/>
              </a:rPr>
              <a:t>O'PTIQUE LENTILLY</a:t>
            </a:r>
            <a:endParaRPr lang="fr-FR" sz="1100" dirty="0">
              <a:ea typeface="Source Sans Pro" panose="020B0503030403020204" pitchFamily="34" charset="0"/>
            </a:endParaRPr>
          </a:p>
          <a:p>
            <a:r>
              <a:rPr lang="fr-FR" sz="1100" i="1" dirty="0">
                <a:solidFill>
                  <a:srgbClr val="7030A0"/>
                </a:solidFill>
                <a:ea typeface="Source Sans Pro" panose="020B0503030403020204" pitchFamily="34" charset="0"/>
              </a:rPr>
              <a:t>Optique</a:t>
            </a:r>
          </a:p>
          <a:p>
            <a:r>
              <a:rPr lang="fr-FR" sz="1100" dirty="0">
                <a:ea typeface="Source Sans Pro" panose="020B0503030403020204" pitchFamily="34" charset="0"/>
              </a:rPr>
              <a:t>14 place de l'Église</a:t>
            </a:r>
          </a:p>
          <a:p>
            <a:r>
              <a:rPr lang="fr-FR" sz="1100" dirty="0">
                <a:ea typeface="Source Sans Pro" panose="020B0503030403020204" pitchFamily="34" charset="0"/>
              </a:rPr>
              <a:t>06 10 22 69 67</a:t>
            </a:r>
          </a:p>
          <a:p>
            <a:r>
              <a:rPr lang="fr-FR" sz="1100" b="1" dirty="0">
                <a:ea typeface="Source Sans Pro" panose="020B0503030403020204" pitchFamily="34" charset="0"/>
              </a:rPr>
              <a:t>OFFICE NOTARIAL</a:t>
            </a:r>
            <a:endParaRPr lang="fr-FR" sz="1100" dirty="0">
              <a:ea typeface="Source Sans Pro" panose="020B0503030403020204" pitchFamily="34" charset="0"/>
            </a:endParaRPr>
          </a:p>
          <a:p>
            <a:r>
              <a:rPr lang="fr-FR" sz="1100" i="1" dirty="0">
                <a:solidFill>
                  <a:srgbClr val="7030A0"/>
                </a:solidFill>
                <a:ea typeface="Source Sans Pro" panose="020B0503030403020204" pitchFamily="34" charset="0"/>
              </a:rPr>
              <a:t>Notaires</a:t>
            </a:r>
          </a:p>
          <a:p>
            <a:r>
              <a:rPr lang="fr-FR" sz="1100" dirty="0">
                <a:ea typeface="Source Sans Pro" panose="020B0503030403020204" pitchFamily="34" charset="0"/>
              </a:rPr>
              <a:t>Me </a:t>
            </a:r>
            <a:r>
              <a:rPr lang="fr-FR" sz="1100" dirty="0" err="1">
                <a:ea typeface="Source Sans Pro" panose="020B0503030403020204" pitchFamily="34" charset="0"/>
              </a:rPr>
              <a:t>Barthelet</a:t>
            </a:r>
            <a:r>
              <a:rPr lang="fr-FR" sz="1100" dirty="0">
                <a:ea typeface="Source Sans Pro" panose="020B0503030403020204" pitchFamily="34" charset="0"/>
              </a:rPr>
              <a:t>, Me </a:t>
            </a:r>
            <a:r>
              <a:rPr lang="fr-FR" sz="1100" dirty="0" err="1">
                <a:ea typeface="Source Sans Pro" panose="020B0503030403020204" pitchFamily="34" charset="0"/>
              </a:rPr>
              <a:t>Bertoni-Olmo</a:t>
            </a:r>
            <a:r>
              <a:rPr lang="fr-FR" sz="1100" dirty="0">
                <a:ea typeface="Source Sans Pro" panose="020B0503030403020204" pitchFamily="34" charset="0"/>
              </a:rPr>
              <a:t>, </a:t>
            </a:r>
          </a:p>
          <a:p>
            <a:r>
              <a:rPr lang="fr-FR" sz="1100" dirty="0">
                <a:ea typeface="Source Sans Pro" panose="020B0503030403020204" pitchFamily="34" charset="0"/>
              </a:rPr>
              <a:t>Me </a:t>
            </a:r>
            <a:r>
              <a:rPr lang="fr-FR" sz="1100" dirty="0" err="1">
                <a:ea typeface="Source Sans Pro" panose="020B0503030403020204" pitchFamily="34" charset="0"/>
              </a:rPr>
              <a:t>Guillarme,Me</a:t>
            </a:r>
            <a:r>
              <a:rPr lang="fr-FR" sz="1100" dirty="0">
                <a:ea typeface="Source Sans Pro" panose="020B0503030403020204" pitchFamily="34" charset="0"/>
              </a:rPr>
              <a:t> </a:t>
            </a:r>
            <a:r>
              <a:rPr lang="fr-FR" sz="1100" dirty="0" err="1">
                <a:ea typeface="Source Sans Pro" panose="020B0503030403020204" pitchFamily="34" charset="0"/>
              </a:rPr>
              <a:t>Doligez</a:t>
            </a:r>
            <a:r>
              <a:rPr lang="fr-FR" sz="1100" dirty="0">
                <a:ea typeface="Source Sans Pro" panose="020B0503030403020204" pitchFamily="34" charset="0"/>
              </a:rPr>
              <a:t>, </a:t>
            </a:r>
          </a:p>
          <a:p>
            <a:r>
              <a:rPr lang="fr-FR" sz="1100" dirty="0">
                <a:ea typeface="Source Sans Pro" panose="020B0503030403020204" pitchFamily="34" charset="0"/>
              </a:rPr>
              <a:t>Me Nove-Josserand</a:t>
            </a:r>
          </a:p>
          <a:p>
            <a:r>
              <a:rPr lang="fr-FR" sz="1100" dirty="0">
                <a:ea typeface="Source Sans Pro" panose="020B0503030403020204" pitchFamily="34" charset="0"/>
              </a:rPr>
              <a:t>76 rue du Joly</a:t>
            </a:r>
          </a:p>
          <a:p>
            <a:r>
              <a:rPr lang="fr-FR" sz="1100" dirty="0">
                <a:ea typeface="Source Sans Pro" panose="020B0503030403020204" pitchFamily="34" charset="0"/>
              </a:rPr>
              <a:t>04 74 01 70 07</a:t>
            </a:r>
          </a:p>
          <a:p>
            <a:endParaRPr lang="fr-FR" sz="1100" b="1" dirty="0">
              <a:ea typeface="Source Sans Pro" panose="020B0503030403020204" pitchFamily="34" charset="0"/>
            </a:endParaRPr>
          </a:p>
          <a:p>
            <a:r>
              <a:rPr lang="fr-FR" sz="1100" b="1" dirty="0">
                <a:ea typeface="Source Sans Pro" panose="020B0503030403020204" pitchFamily="34" charset="0"/>
              </a:rPr>
              <a:t>PHARMACIE</a:t>
            </a:r>
            <a:endParaRPr lang="fr-FR" sz="1100" dirty="0">
              <a:ea typeface="Source Sans Pro" panose="020B0503030403020204" pitchFamily="34" charset="0"/>
            </a:endParaRPr>
          </a:p>
          <a:p>
            <a:r>
              <a:rPr lang="fr-FR" sz="1100" i="1" dirty="0">
                <a:solidFill>
                  <a:srgbClr val="7030A0"/>
                </a:solidFill>
                <a:ea typeface="Source Sans Pro" panose="020B0503030403020204" pitchFamily="34" charset="0"/>
              </a:rPr>
              <a:t>Pharmacie</a:t>
            </a:r>
          </a:p>
          <a:p>
            <a:r>
              <a:rPr lang="fr-FR" sz="1100" dirty="0">
                <a:ea typeface="Source Sans Pro" panose="020B0503030403020204" pitchFamily="34" charset="0"/>
              </a:rPr>
              <a:t>place de l'Église</a:t>
            </a:r>
          </a:p>
          <a:p>
            <a:r>
              <a:rPr lang="fr-FR" sz="1100" dirty="0">
                <a:ea typeface="Source Sans Pro" panose="020B0503030403020204" pitchFamily="34" charset="0"/>
              </a:rPr>
              <a:t>04 74 01 74 56</a:t>
            </a:r>
          </a:p>
          <a:p>
            <a:r>
              <a:rPr lang="fr-FR" sz="1100" dirty="0">
                <a:ea typeface="Source Sans Pro" panose="020B0503030403020204" pitchFamily="34" charset="0"/>
                <a:hlinkClick r:id="rId6"/>
              </a:rPr>
              <a:t>contact@pharmacielentilly.fr</a:t>
            </a:r>
            <a:endParaRPr lang="fr-FR" sz="1100" dirty="0">
              <a:ea typeface="Source Sans Pro" panose="020B0503030403020204" pitchFamily="34" charset="0"/>
            </a:endParaRPr>
          </a:p>
          <a:p>
            <a:r>
              <a:rPr lang="fr-FR" sz="1100" dirty="0">
                <a:ea typeface="Source Sans Pro" panose="020B0503030403020204" pitchFamily="34" charset="0"/>
                <a:hlinkClick r:id="rId7"/>
              </a:rPr>
              <a:t>ordonnance@pharmacielentilly.fr</a:t>
            </a:r>
            <a:endParaRPr lang="fr-FR" sz="1100" b="1" dirty="0">
              <a:ea typeface="Source Sans Pro" panose="020B0503030403020204" pitchFamily="34" charset="0"/>
            </a:endParaRPr>
          </a:p>
          <a:p>
            <a:endParaRPr lang="fr-FR" sz="1100" b="1" dirty="0">
              <a:ea typeface="Source Sans Pro" panose="020B0503030403020204" pitchFamily="34" charset="0"/>
            </a:endParaRPr>
          </a:p>
          <a:p>
            <a:r>
              <a:rPr lang="fr-FR" sz="1100" b="1" dirty="0">
                <a:ea typeface="Source Sans Pro" panose="020B0503030403020204" pitchFamily="34" charset="0"/>
              </a:rPr>
              <a:t>POMPES FUNÈBRES </a:t>
            </a:r>
          </a:p>
          <a:p>
            <a:r>
              <a:rPr lang="fr-FR" sz="1100" b="1" dirty="0">
                <a:ea typeface="Source Sans Pro" panose="020B0503030403020204" pitchFamily="34" charset="0"/>
              </a:rPr>
              <a:t>DES MONTS DU LYONNAIS</a:t>
            </a:r>
            <a:endParaRPr lang="fr-FR" sz="1100" dirty="0">
              <a:ea typeface="Source Sans Pro" panose="020B0503030403020204" pitchFamily="34" charset="0"/>
            </a:endParaRPr>
          </a:p>
          <a:p>
            <a:r>
              <a:rPr lang="fr-FR" sz="1100" i="1" dirty="0">
                <a:solidFill>
                  <a:srgbClr val="7030A0"/>
                </a:solidFill>
                <a:ea typeface="Source Sans Pro" panose="020B0503030403020204" pitchFamily="34" charset="0"/>
              </a:rPr>
              <a:t>Pompes funèbres</a:t>
            </a:r>
          </a:p>
          <a:p>
            <a:r>
              <a:rPr lang="fr-FR" sz="1100" dirty="0">
                <a:ea typeface="Source Sans Pro" panose="020B0503030403020204" pitchFamily="34" charset="0"/>
              </a:rPr>
              <a:t>2 rue Chatelard-Dru</a:t>
            </a:r>
          </a:p>
          <a:p>
            <a:r>
              <a:rPr lang="fr-FR" sz="1100" i="1" dirty="0">
                <a:solidFill>
                  <a:srgbClr val="7030A0"/>
                </a:solidFill>
                <a:ea typeface="Source Sans Pro" panose="020B0503030403020204" pitchFamily="34" charset="0"/>
              </a:rPr>
              <a:t>04 74 01 74 15 </a:t>
            </a:r>
          </a:p>
          <a:p>
            <a:r>
              <a:rPr lang="fr-FR" sz="1100" i="1" dirty="0">
                <a:solidFill>
                  <a:srgbClr val="7030A0"/>
                </a:solidFill>
                <a:ea typeface="Source Sans Pro" panose="020B0503030403020204" pitchFamily="34" charset="0"/>
              </a:rPr>
              <a:t>ou 06 09 96 28 87</a:t>
            </a:r>
          </a:p>
          <a:p>
            <a:endParaRPr lang="fr-FR" sz="1100" i="1" dirty="0">
              <a:solidFill>
                <a:srgbClr val="7030A0"/>
              </a:solidFill>
              <a:ea typeface="Source Sans Pro" panose="020B0503030403020204" pitchFamily="34" charset="0"/>
            </a:endParaRPr>
          </a:p>
          <a:p>
            <a:pPr lvl="0"/>
            <a:r>
              <a:rPr lang="fr-FR" sz="1100" dirty="0">
                <a:solidFill>
                  <a:prstClr val="black"/>
                </a:solidFill>
                <a:ea typeface="Source Sans Pro" panose="020B0503030403020204" pitchFamily="34" charset="0"/>
              </a:rPr>
              <a:t> </a:t>
            </a:r>
          </a:p>
          <a:p>
            <a:pPr lvl="0"/>
            <a:r>
              <a:rPr lang="fr-FR" sz="1100" b="1" dirty="0">
                <a:solidFill>
                  <a:prstClr val="black"/>
                </a:solidFill>
                <a:ea typeface="Source Sans Pro" panose="020B0503030403020204" pitchFamily="34" charset="0"/>
              </a:rPr>
              <a:t>TAXI GILLES</a:t>
            </a:r>
            <a:endParaRPr lang="fr-FR" sz="1100" dirty="0">
              <a:solidFill>
                <a:prstClr val="black"/>
              </a:solidFill>
              <a:ea typeface="Source Sans Pro" panose="020B0503030403020204" pitchFamily="34" charset="0"/>
            </a:endParaRPr>
          </a:p>
          <a:p>
            <a:pPr lvl="0"/>
            <a:r>
              <a:rPr lang="fr-FR" sz="1100" i="1" dirty="0">
                <a:solidFill>
                  <a:srgbClr val="7030A0"/>
                </a:solidFill>
                <a:ea typeface="Source Sans Pro" panose="020B0503030403020204" pitchFamily="34" charset="0"/>
              </a:rPr>
              <a:t>Taxi</a:t>
            </a:r>
          </a:p>
          <a:p>
            <a:pPr lvl="0"/>
            <a:r>
              <a:rPr lang="fr-FR" sz="1100" dirty="0">
                <a:solidFill>
                  <a:prstClr val="black"/>
                </a:solidFill>
                <a:ea typeface="Source Sans Pro" panose="020B0503030403020204" pitchFamily="34" charset="0"/>
              </a:rPr>
              <a:t>06 99 41 24 59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44157" y="2078643"/>
            <a:ext cx="3306077" cy="82330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b="1" dirty="0">
                <a:ea typeface="Source Sans Pro" panose="020B0503030403020204" pitchFamily="34" charset="0"/>
              </a:rPr>
              <a:t>DLCC OFFICE MANAGEMENT</a:t>
            </a:r>
          </a:p>
          <a:p>
            <a:r>
              <a:rPr lang="fr-FR" sz="1100" i="1" dirty="0">
                <a:solidFill>
                  <a:srgbClr val="7030A0"/>
                </a:solidFill>
                <a:ea typeface="Source Sans Pro" panose="020B0503030403020204" pitchFamily="34" charset="0"/>
              </a:rPr>
              <a:t>Gestion administrative externalisée pour les TPE et PME</a:t>
            </a:r>
          </a:p>
          <a:p>
            <a:r>
              <a:rPr lang="fr-FR" sz="1100" dirty="0">
                <a:ea typeface="Source Sans Pro" panose="020B0503030403020204" pitchFamily="34" charset="0"/>
              </a:rPr>
              <a:t>32 Route de France – Bât. C</a:t>
            </a:r>
          </a:p>
          <a:p>
            <a:r>
              <a:rPr lang="fr-FR" sz="1100" dirty="0">
                <a:ea typeface="Source Sans Pro" panose="020B0503030403020204" pitchFamily="34" charset="0"/>
              </a:rPr>
              <a:t>07 83 26 34 51</a:t>
            </a:r>
          </a:p>
          <a:p>
            <a:r>
              <a:rPr lang="fr-FR" sz="1100" dirty="0">
                <a:ea typeface="Source Sans Pro" panose="020B0503030403020204" pitchFamily="34" charset="0"/>
                <a:hlinkClick r:id="rId8"/>
              </a:rPr>
              <a:t>ccourtois@dlcc.officemanagement.com</a:t>
            </a:r>
            <a:endParaRPr lang="fr-FR" sz="1100" dirty="0">
              <a:ea typeface="Source Sans Pro" panose="020B0503030403020204" pitchFamily="34" charset="0"/>
            </a:endParaRPr>
          </a:p>
          <a:p>
            <a:r>
              <a:rPr lang="fr-FR" sz="1100" dirty="0">
                <a:ea typeface="Source Sans Pro" panose="020B0503030403020204" pitchFamily="34" charset="0"/>
                <a:hlinkClick r:id="rId9"/>
              </a:rPr>
              <a:t>www.dlcc-officemanagement.com</a:t>
            </a:r>
            <a:endParaRPr lang="fr-FR" sz="1100" dirty="0">
              <a:ea typeface="Source Sans Pro" panose="020B0503030403020204" pitchFamily="34" charset="0"/>
            </a:endParaRPr>
          </a:p>
          <a:p>
            <a:endParaRPr lang="fr-FR" sz="1100" b="1" dirty="0">
              <a:ea typeface="Source Sans Pro" panose="020B0503030403020204" pitchFamily="34" charset="0"/>
            </a:endParaRPr>
          </a:p>
          <a:p>
            <a:r>
              <a:rPr lang="fr-FR" sz="1100" b="1" dirty="0">
                <a:ea typeface="Source Sans Pro" panose="020B0503030403020204" pitchFamily="34" charset="0"/>
              </a:rPr>
              <a:t>ENGLISH LANE</a:t>
            </a:r>
            <a:endParaRPr lang="fr-FR" sz="1100" dirty="0">
              <a:ea typeface="Source Sans Pro" panose="020B0503030403020204" pitchFamily="34" charset="0"/>
            </a:endParaRPr>
          </a:p>
          <a:p>
            <a:r>
              <a:rPr lang="fr-FR" sz="1100" i="1" dirty="0">
                <a:solidFill>
                  <a:srgbClr val="7030A0"/>
                </a:solidFill>
                <a:ea typeface="Source Sans Pro" panose="020B0503030403020204" pitchFamily="34" charset="0"/>
              </a:rPr>
              <a:t>Formation d’Anglais</a:t>
            </a:r>
          </a:p>
          <a:p>
            <a:r>
              <a:rPr lang="fr-FR" sz="1100" i="1" dirty="0">
                <a:solidFill>
                  <a:srgbClr val="7030A0"/>
                </a:solidFill>
                <a:ea typeface="Source Sans Pro" panose="020B0503030403020204" pitchFamily="34" charset="0"/>
              </a:rPr>
              <a:t>Entreprises et Particuliers</a:t>
            </a:r>
          </a:p>
          <a:p>
            <a:r>
              <a:rPr lang="fr-FR" sz="1100" dirty="0">
                <a:ea typeface="Source Sans Pro" panose="020B0503030403020204" pitchFamily="34" charset="0"/>
              </a:rPr>
              <a:t>06 80 58 06 63</a:t>
            </a:r>
          </a:p>
          <a:p>
            <a:r>
              <a:rPr lang="fr-FR" sz="1100" dirty="0">
                <a:ea typeface="Source Sans Pro" panose="020B0503030403020204" pitchFamily="34" charset="0"/>
                <a:hlinkClick r:id="rId10"/>
              </a:rPr>
              <a:t>carole.englishlane@gmail.com</a:t>
            </a:r>
            <a:endParaRPr lang="fr-FR" sz="1100" dirty="0">
              <a:ea typeface="Source Sans Pro" panose="020B0503030403020204" pitchFamily="34" charset="0"/>
            </a:endParaRPr>
          </a:p>
          <a:p>
            <a:r>
              <a:rPr lang="fr-FR" sz="1100" dirty="0">
                <a:ea typeface="Source Sans Pro" panose="020B0503030403020204" pitchFamily="34" charset="0"/>
                <a:hlinkClick r:id="rId11"/>
              </a:rPr>
              <a:t>www.englishlane.fr</a:t>
            </a:r>
            <a:endParaRPr lang="fr-FR" sz="1100" dirty="0">
              <a:ea typeface="Source Sans Pro" panose="020B0503030403020204" pitchFamily="34" charset="0"/>
            </a:endParaRPr>
          </a:p>
          <a:p>
            <a:r>
              <a:rPr lang="fr-FR" sz="1100" dirty="0">
                <a:ea typeface="Source Sans Pro" panose="020B0503030403020204" pitchFamily="34" charset="0"/>
              </a:rPr>
              <a:t> </a:t>
            </a:r>
          </a:p>
          <a:p>
            <a:r>
              <a:rPr lang="fr-FR" sz="1100" b="1" dirty="0"/>
              <a:t>FBPC Informatique</a:t>
            </a:r>
          </a:p>
          <a:p>
            <a:r>
              <a:rPr lang="fr-FR" sz="1100" b="1" dirty="0">
                <a:solidFill>
                  <a:srgbClr val="7030A0"/>
                </a:solidFill>
              </a:rPr>
              <a:t>Services Informatique </a:t>
            </a:r>
            <a:r>
              <a:rPr lang="fr-FR" sz="1100" i="1" dirty="0">
                <a:solidFill>
                  <a:srgbClr val="7030A0"/>
                </a:solidFill>
              </a:rPr>
              <a:t>(Réparation,</a:t>
            </a:r>
          </a:p>
          <a:p>
            <a:r>
              <a:rPr lang="fr-FR" sz="1100" i="1" dirty="0">
                <a:solidFill>
                  <a:srgbClr val="7030A0"/>
                </a:solidFill>
              </a:rPr>
              <a:t>Entretien, Conception</a:t>
            </a:r>
          </a:p>
          <a:p>
            <a:r>
              <a:rPr lang="fr-FR" sz="1100" i="1" dirty="0">
                <a:solidFill>
                  <a:srgbClr val="7030A0"/>
                </a:solidFill>
              </a:rPr>
              <a:t>et Assemblage d'ordinateurs)</a:t>
            </a:r>
          </a:p>
          <a:p>
            <a:r>
              <a:rPr lang="fr-FR" sz="1100" dirty="0"/>
              <a:t>2 chemin de Laval</a:t>
            </a:r>
          </a:p>
          <a:p>
            <a:r>
              <a:rPr lang="fr-FR" sz="1100" dirty="0"/>
              <a:t>06 52 51 08 40</a:t>
            </a:r>
          </a:p>
          <a:p>
            <a:r>
              <a:rPr lang="fr-FR" sz="1100" dirty="0">
                <a:solidFill>
                  <a:srgbClr val="EF7240"/>
                </a:solidFill>
                <a:hlinkClick r:id="rId12"/>
              </a:rPr>
              <a:t>contact@fbpc-informatique.fr</a:t>
            </a:r>
            <a:endParaRPr lang="fr-FR" sz="1100" dirty="0">
              <a:solidFill>
                <a:srgbClr val="EF7240"/>
              </a:solidFill>
            </a:endParaRPr>
          </a:p>
          <a:p>
            <a:r>
              <a:rPr lang="fr-FR" sz="1100" dirty="0">
                <a:solidFill>
                  <a:srgbClr val="EF7240"/>
                </a:solidFill>
                <a:hlinkClick r:id="rId13"/>
              </a:rPr>
              <a:t>www.fbpc-informatique.fr</a:t>
            </a:r>
            <a:endParaRPr lang="fr-FR" sz="1100" dirty="0">
              <a:solidFill>
                <a:srgbClr val="EF7240"/>
              </a:solidFill>
            </a:endParaRPr>
          </a:p>
          <a:p>
            <a:endParaRPr lang="fr-FR" sz="1100" b="1" dirty="0">
              <a:ea typeface="Source Sans Pro" panose="020B0503030403020204" pitchFamily="34" charset="0"/>
            </a:endParaRPr>
          </a:p>
          <a:p>
            <a:r>
              <a:rPr lang="fr-FR" sz="1100" b="1" dirty="0">
                <a:ea typeface="Source Sans Pro" panose="020B0503030403020204" pitchFamily="34" charset="0"/>
              </a:rPr>
              <a:t>GÉOMÈTRE DUCROT ET MARIEY</a:t>
            </a:r>
            <a:endParaRPr lang="fr-FR" sz="1100" dirty="0">
              <a:ea typeface="Source Sans Pro" panose="020B0503030403020204" pitchFamily="34" charset="0"/>
            </a:endParaRPr>
          </a:p>
          <a:p>
            <a:r>
              <a:rPr lang="fr-FR" sz="1100" i="1" dirty="0">
                <a:solidFill>
                  <a:srgbClr val="7030A0"/>
                </a:solidFill>
                <a:ea typeface="Source Sans Pro" panose="020B0503030403020204" pitchFamily="34" charset="0"/>
              </a:rPr>
              <a:t>Géomètre</a:t>
            </a:r>
          </a:p>
          <a:p>
            <a:r>
              <a:rPr lang="fr-FR" sz="1100" dirty="0">
                <a:ea typeface="Source Sans Pro" panose="020B0503030403020204" pitchFamily="34" charset="0"/>
              </a:rPr>
              <a:t>76 rue du Joly</a:t>
            </a:r>
          </a:p>
          <a:p>
            <a:r>
              <a:rPr lang="fr-FR" sz="1100" dirty="0">
                <a:ea typeface="Source Sans Pro" panose="020B0503030403020204" pitchFamily="34" charset="0"/>
              </a:rPr>
              <a:t>04 74 72 14 27</a:t>
            </a:r>
          </a:p>
          <a:p>
            <a:endParaRPr lang="fr-FR" sz="1100" b="1" dirty="0">
              <a:ea typeface="Source Sans Pro" panose="020B0503030403020204" pitchFamily="34" charset="0"/>
            </a:endParaRPr>
          </a:p>
          <a:p>
            <a:r>
              <a:rPr lang="fr-FR" sz="1100" b="1" dirty="0">
                <a:ea typeface="Source Sans Pro" panose="020B0503030403020204" pitchFamily="34" charset="0"/>
              </a:rPr>
              <a:t>GROUPE AFP FINANCEMENT</a:t>
            </a:r>
            <a:endParaRPr lang="fr-FR" sz="1100" dirty="0">
              <a:ea typeface="Source Sans Pro" panose="020B0503030403020204" pitchFamily="34" charset="0"/>
            </a:endParaRPr>
          </a:p>
          <a:p>
            <a:r>
              <a:rPr lang="fr-FR" sz="1100" i="1" dirty="0">
                <a:solidFill>
                  <a:srgbClr val="7030A0"/>
                </a:solidFill>
                <a:ea typeface="Source Sans Pro" panose="020B0503030403020204" pitchFamily="34" charset="0"/>
              </a:rPr>
              <a:t>Courtier en prêt immobilier (sans frais)</a:t>
            </a:r>
          </a:p>
          <a:p>
            <a:r>
              <a:rPr lang="fr-FR" sz="1100" dirty="0">
                <a:ea typeface="Source Sans Pro" panose="020B0503030403020204" pitchFamily="34" charset="0"/>
              </a:rPr>
              <a:t>7 rue de la Mairie</a:t>
            </a:r>
          </a:p>
          <a:p>
            <a:r>
              <a:rPr lang="fr-FR" sz="1100" dirty="0">
                <a:ea typeface="Source Sans Pro" panose="020B0503030403020204" pitchFamily="34" charset="0"/>
              </a:rPr>
              <a:t>04 74 71 60 92</a:t>
            </a:r>
            <a:endParaRPr lang="fr-FR" sz="1100" b="1" dirty="0">
              <a:ea typeface="Source Sans Pro" panose="020B0503030403020204" pitchFamily="34" charset="0"/>
            </a:endParaRPr>
          </a:p>
          <a:p>
            <a:endParaRPr lang="fr-FR" sz="1200" dirty="0">
              <a:solidFill>
                <a:srgbClr val="000000"/>
              </a:solidFill>
            </a:endParaRPr>
          </a:p>
          <a:p>
            <a:r>
              <a:rPr lang="fr-FR" sz="1100" b="1" dirty="0"/>
              <a:t>INSTANT DESIGN </a:t>
            </a:r>
            <a:endParaRPr lang="fr-FR" sz="1100" dirty="0"/>
          </a:p>
          <a:p>
            <a:r>
              <a:rPr lang="fr-FR" sz="1100" i="1" dirty="0">
                <a:solidFill>
                  <a:srgbClr val="7030A0"/>
                </a:solidFill>
              </a:rPr>
              <a:t>Menuiserie vente et installation (ALU BOIS PVC) </a:t>
            </a:r>
          </a:p>
          <a:p>
            <a:r>
              <a:rPr lang="fr-FR" sz="1100" dirty="0"/>
              <a:t>Allée des joncs </a:t>
            </a:r>
          </a:p>
          <a:p>
            <a:r>
              <a:rPr lang="fr-FR" sz="1100" dirty="0"/>
              <a:t>06 50 50 34 75 / 04 81 91 29 19 </a:t>
            </a:r>
          </a:p>
          <a:p>
            <a:r>
              <a:rPr lang="fr-FR" sz="1100" dirty="0">
                <a:hlinkClick r:id="rId14"/>
              </a:rPr>
              <a:t>http://instantdesign.biz </a:t>
            </a:r>
            <a:endParaRPr lang="fr-FR" sz="1100" dirty="0"/>
          </a:p>
          <a:p>
            <a:endParaRPr lang="fr-FR" sz="1100" b="1" dirty="0">
              <a:ea typeface="Source Sans Pro" panose="020B0503030403020204" pitchFamily="34" charset="0"/>
            </a:endParaRPr>
          </a:p>
          <a:p>
            <a:r>
              <a:rPr lang="fr-FR" sz="1100" b="1" dirty="0">
                <a:ea typeface="Source Sans Pro" panose="020B0503030403020204" pitchFamily="34" charset="0"/>
              </a:rPr>
              <a:t>LA POSTE</a:t>
            </a:r>
            <a:endParaRPr lang="fr-FR" sz="1100" dirty="0">
              <a:ea typeface="Source Sans Pro" panose="020B0503030403020204" pitchFamily="34" charset="0"/>
            </a:endParaRPr>
          </a:p>
          <a:p>
            <a:r>
              <a:rPr lang="fr-FR" sz="1100" i="1" dirty="0">
                <a:solidFill>
                  <a:srgbClr val="7030A0"/>
                </a:solidFill>
                <a:ea typeface="Source Sans Pro" panose="020B0503030403020204" pitchFamily="34" charset="0"/>
              </a:rPr>
              <a:t>Banque</a:t>
            </a:r>
          </a:p>
          <a:p>
            <a:r>
              <a:rPr lang="fr-FR" sz="1100" dirty="0">
                <a:ea typeface="Source Sans Pro" panose="020B0503030403020204" pitchFamily="34" charset="0"/>
              </a:rPr>
              <a:t>7 place de </a:t>
            </a:r>
            <a:r>
              <a:rPr lang="fr-FR" sz="1100" dirty="0" err="1">
                <a:ea typeface="Source Sans Pro" panose="020B0503030403020204" pitchFamily="34" charset="0"/>
              </a:rPr>
              <a:t>lÉglise</a:t>
            </a:r>
            <a:endParaRPr lang="fr-FR" sz="1100" dirty="0">
              <a:ea typeface="Source Sans Pro" panose="020B0503030403020204" pitchFamily="34" charset="0"/>
            </a:endParaRPr>
          </a:p>
          <a:p>
            <a:r>
              <a:rPr lang="fr-FR" sz="1100" dirty="0">
                <a:ea typeface="Source Sans Pro" panose="020B0503030403020204" pitchFamily="34" charset="0"/>
              </a:rPr>
              <a:t>04 74 01 71 50 </a:t>
            </a:r>
          </a:p>
          <a:p>
            <a:endParaRPr lang="fr-FR" sz="1100" b="1" dirty="0"/>
          </a:p>
          <a:p>
            <a:endParaRPr lang="fr-FR" sz="1100" i="1" dirty="0">
              <a:solidFill>
                <a:srgbClr val="7030A0"/>
              </a:solidFill>
              <a:ea typeface="Source Sans Pro" panose="020B0503030403020204" pitchFamily="34" charset="0"/>
            </a:endParaRPr>
          </a:p>
          <a:p>
            <a:r>
              <a:rPr lang="fr-FR" sz="1100" dirty="0">
                <a:ea typeface="Source Sans Pro" panose="020B0503030403020204" pitchFamily="34" charset="0"/>
              </a:rPr>
              <a:t> </a:t>
            </a:r>
          </a:p>
          <a:p>
            <a:endParaRPr lang="fr-FR" sz="1100" dirty="0">
              <a:solidFill>
                <a:prstClr val="black"/>
              </a:solidFill>
              <a:ea typeface="Source Sans Pro" panose="020B0503030403020204" pitchFamily="34" charset="0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0" y="236577"/>
            <a:ext cx="6858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3600" b="1" i="0" u="none" strike="noStrike" cap="none" normalizeH="0" baseline="0" dirty="0">
                <a:ln>
                  <a:noFill/>
                </a:ln>
                <a:solidFill>
                  <a:srgbClr val="70706F"/>
                </a:solidFill>
                <a:effectLst/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ANNUAIRE</a:t>
            </a:r>
            <a:r>
              <a:rPr kumimoji="0" lang="fr-FR" altLang="fr-FR" sz="2000" b="1" i="0" u="none" strike="noStrike" cap="none" normalizeH="0" baseline="0" dirty="0">
                <a:ln>
                  <a:noFill/>
                </a:ln>
                <a:solidFill>
                  <a:srgbClr val="70706F"/>
                </a:solidFill>
                <a:effectLst/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000" b="1" i="1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DES COMMERÇANTS ET SOCIÉTÉ</a:t>
            </a:r>
            <a:r>
              <a:rPr kumimoji="0" lang="fr-FR" altLang="fr-FR" sz="2000" b="1" i="1" u="none" strike="noStrike" cap="none" normalizeH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 DE SERVICES</a:t>
            </a:r>
            <a:endParaRPr kumimoji="0" lang="fr-FR" altLang="fr-FR" sz="2000" b="1" i="1" u="none" strike="noStrike" cap="none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Calibri" panose="020F0502020204030204" pitchFamily="34" charset="0"/>
              <a:ea typeface="Source Sans Pro" panose="020B050303040302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 rot="16200000">
            <a:off x="4867033" y="7934253"/>
            <a:ext cx="369364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800" dirty="0">
                <a:ea typeface="MS Mincho" panose="02020609040205080304" pitchFamily="49" charset="-128"/>
                <a:cs typeface="Arial" panose="020B0604020202020204" pitchFamily="34" charset="0"/>
              </a:rPr>
              <a:t>© Ville de Lentilly, Service Communication –6 février  2023 – www. mairie-lentilly.fr </a:t>
            </a:r>
            <a:endParaRPr lang="fr-FR" sz="12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911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49" name="Imag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056" y="123825"/>
            <a:ext cx="496888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444500" y="1278464"/>
            <a:ext cx="4139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7030A0"/>
                </a:solidFill>
                <a:latin typeface="Ampersand" panose="02000000000000000000" pitchFamily="2" charset="0"/>
                <a:ea typeface="Source Sans Pro" panose="020B0503030403020204" pitchFamily="34" charset="0"/>
              </a:rPr>
              <a:t>Commerces – Services (suite)</a:t>
            </a: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5900928" y="289268"/>
            <a:ext cx="75396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b="1" dirty="0">
                <a:solidFill>
                  <a:srgbClr val="70706F"/>
                </a:solidFill>
                <a:ea typeface="Source Sans Pro" panose="020B0503030403020204" pitchFamily="34" charset="0"/>
                <a:cs typeface="Miso-Bold"/>
              </a:rPr>
              <a:t>5</a:t>
            </a:r>
            <a:r>
              <a:rPr kumimoji="0" lang="fr-FR" altLang="fr-FR" b="1" i="0" u="none" strike="noStrike" cap="none" normalizeH="0" baseline="0" dirty="0">
                <a:ln>
                  <a:noFill/>
                </a:ln>
                <a:solidFill>
                  <a:srgbClr val="70706F"/>
                </a:solidFill>
                <a:effectLst/>
                <a:ea typeface="Source Sans Pro" panose="020B0503030403020204" pitchFamily="34" charset="0"/>
                <a:cs typeface="Miso-Bold"/>
              </a:rPr>
              <a:t>/</a:t>
            </a:r>
            <a:r>
              <a:rPr lang="fr-FR" altLang="fr-FR" b="1" dirty="0">
                <a:solidFill>
                  <a:schemeClr val="accent4"/>
                </a:solidFill>
                <a:ea typeface="Source Sans Pro" panose="020B0503030403020204" pitchFamily="34" charset="0"/>
                <a:cs typeface="Miso-Bold"/>
              </a:rPr>
              <a:t>8</a:t>
            </a:r>
            <a:endParaRPr kumimoji="0" lang="fr-FR" altLang="fr-FR" b="1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  <a:ea typeface="Source Sans Pro" panose="020B0503030403020204" pitchFamily="34" charset="0"/>
              <a:cs typeface="Miso-Bold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4500" y="1974102"/>
            <a:ext cx="3027749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fr-FR" sz="1400" b="1" dirty="0">
              <a:solidFill>
                <a:prstClr val="black"/>
              </a:solidFill>
              <a:ea typeface="Source Sans Pro" panose="020B0503030403020204" pitchFamily="34" charset="0"/>
            </a:endParaRPr>
          </a:p>
          <a:p>
            <a:pPr lvl="0"/>
            <a:r>
              <a:rPr lang="fr-FR" sz="1400" b="1" dirty="0">
                <a:solidFill>
                  <a:prstClr val="black"/>
                </a:solidFill>
                <a:ea typeface="Source Sans Pro" panose="020B0503030403020204" pitchFamily="34" charset="0"/>
              </a:rPr>
              <a:t>TABAC PRESSE</a:t>
            </a:r>
            <a:endParaRPr lang="fr-FR" sz="1400" dirty="0">
              <a:solidFill>
                <a:prstClr val="black"/>
              </a:solidFill>
              <a:ea typeface="Source Sans Pro" panose="020B0503030403020204" pitchFamily="34" charset="0"/>
            </a:endParaRPr>
          </a:p>
          <a:p>
            <a:pPr lvl="0"/>
            <a:r>
              <a:rPr lang="fr-FR" sz="1400" i="1" dirty="0">
                <a:solidFill>
                  <a:srgbClr val="7030A0"/>
                </a:solidFill>
                <a:ea typeface="Source Sans Pro" panose="020B0503030403020204" pitchFamily="34" charset="0"/>
              </a:rPr>
              <a:t>Tabac Presse</a:t>
            </a:r>
          </a:p>
          <a:p>
            <a:pPr lvl="0"/>
            <a:r>
              <a:rPr lang="fr-FR" sz="1400" dirty="0">
                <a:solidFill>
                  <a:prstClr val="black"/>
                </a:solidFill>
                <a:ea typeface="Source Sans Pro" panose="020B0503030403020204" pitchFamily="34" charset="0"/>
              </a:rPr>
              <a:t>3 rue de la Mairie</a:t>
            </a:r>
          </a:p>
          <a:p>
            <a:pPr lvl="0"/>
            <a:r>
              <a:rPr lang="fr-FR" sz="1400" dirty="0">
                <a:solidFill>
                  <a:prstClr val="black"/>
                </a:solidFill>
                <a:ea typeface="Source Sans Pro" panose="020B0503030403020204" pitchFamily="34" charset="0"/>
              </a:rPr>
              <a:t>04 74 01 98 80</a:t>
            </a:r>
          </a:p>
          <a:p>
            <a:pPr lvl="0"/>
            <a:r>
              <a:rPr lang="fr-FR" sz="1400" dirty="0">
                <a:solidFill>
                  <a:prstClr val="black"/>
                </a:solidFill>
                <a:ea typeface="Source Sans Pro" panose="020B0503030403020204" pitchFamily="34" charset="0"/>
              </a:rPr>
              <a:t> </a:t>
            </a:r>
          </a:p>
          <a:p>
            <a:pPr lvl="0"/>
            <a:r>
              <a:rPr lang="fr-FR" sz="1400" b="1" dirty="0">
                <a:solidFill>
                  <a:prstClr val="black"/>
                </a:solidFill>
                <a:ea typeface="Source Sans Pro" panose="020B0503030403020204" pitchFamily="34" charset="0"/>
              </a:rPr>
              <a:t>TAXI GILLES</a:t>
            </a:r>
            <a:endParaRPr lang="fr-FR" sz="1400" dirty="0">
              <a:solidFill>
                <a:prstClr val="black"/>
              </a:solidFill>
              <a:ea typeface="Source Sans Pro" panose="020B0503030403020204" pitchFamily="34" charset="0"/>
            </a:endParaRPr>
          </a:p>
          <a:p>
            <a:pPr lvl="0"/>
            <a:r>
              <a:rPr lang="fr-FR" sz="1400" i="1" dirty="0">
                <a:solidFill>
                  <a:srgbClr val="7030A0"/>
                </a:solidFill>
                <a:ea typeface="Source Sans Pro" panose="020B0503030403020204" pitchFamily="34" charset="0"/>
              </a:rPr>
              <a:t>Taxi</a:t>
            </a:r>
          </a:p>
          <a:p>
            <a:pPr lvl="0"/>
            <a:r>
              <a:rPr lang="fr-FR" sz="1400" dirty="0">
                <a:solidFill>
                  <a:prstClr val="black"/>
                </a:solidFill>
                <a:ea typeface="Source Sans Pro" panose="020B0503030403020204" pitchFamily="34" charset="0"/>
              </a:rPr>
              <a:t>06 99 41 24 59</a:t>
            </a:r>
          </a:p>
          <a:p>
            <a:pPr lvl="0"/>
            <a:endParaRPr lang="fr-FR" sz="1400" dirty="0">
              <a:solidFill>
                <a:prstClr val="black"/>
              </a:solidFill>
              <a:ea typeface="Source Sans Pro" panose="020B0503030403020204" pitchFamily="34" charset="0"/>
            </a:endParaRPr>
          </a:p>
          <a:p>
            <a:pPr lvl="0"/>
            <a:r>
              <a:rPr lang="fr-FR" sz="1400" b="1" dirty="0">
                <a:solidFill>
                  <a:prstClr val="black"/>
                </a:solidFill>
                <a:ea typeface="Source Sans Pro" panose="020B0503030403020204" pitchFamily="34" charset="0"/>
              </a:rPr>
              <a:t>MORGANE MORISSON-CARDINAUD</a:t>
            </a:r>
          </a:p>
          <a:p>
            <a:pPr lvl="0"/>
            <a:r>
              <a:rPr lang="fr-FR" sz="1400" i="1" dirty="0">
                <a:solidFill>
                  <a:srgbClr val="7030A0"/>
                </a:solidFill>
                <a:ea typeface="Source Sans Pro" panose="020B0503030403020204" pitchFamily="34" charset="0"/>
              </a:rPr>
              <a:t>Avocate au Barreau de Lyon</a:t>
            </a:r>
          </a:p>
          <a:p>
            <a:pPr lvl="0"/>
            <a:r>
              <a:rPr lang="fr-FR" sz="1400" dirty="0">
                <a:solidFill>
                  <a:prstClr val="black"/>
                </a:solidFill>
                <a:ea typeface="Source Sans Pro" panose="020B0503030403020204" pitchFamily="34" charset="0"/>
              </a:rPr>
              <a:t>7 rue de la Mairie – Lentilly</a:t>
            </a:r>
          </a:p>
          <a:p>
            <a:pPr lvl="0"/>
            <a:r>
              <a:rPr lang="fr-FR" sz="1400" dirty="0">
                <a:solidFill>
                  <a:prstClr val="black"/>
                </a:solidFill>
                <a:ea typeface="Source Sans Pro" panose="020B0503030403020204" pitchFamily="34" charset="0"/>
              </a:rPr>
              <a:t>06 59 05 42 95</a:t>
            </a:r>
          </a:p>
          <a:p>
            <a:pPr lvl="0"/>
            <a:endParaRPr lang="fr-FR" sz="1400" dirty="0">
              <a:solidFill>
                <a:prstClr val="black"/>
              </a:solidFill>
              <a:ea typeface="Source Sans Pro" panose="020B0503030403020204" pitchFamily="34" charset="0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0" y="236577"/>
            <a:ext cx="6858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3600" b="1" i="0" u="none" strike="noStrike" cap="none" normalizeH="0" baseline="0" dirty="0">
                <a:ln>
                  <a:noFill/>
                </a:ln>
                <a:solidFill>
                  <a:srgbClr val="70706F"/>
                </a:solidFill>
                <a:effectLst/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ANNUAIRE</a:t>
            </a:r>
            <a:r>
              <a:rPr kumimoji="0" lang="fr-FR" altLang="fr-FR" sz="2000" b="1" i="0" u="none" strike="noStrike" cap="none" normalizeH="0" baseline="0" dirty="0">
                <a:ln>
                  <a:noFill/>
                </a:ln>
                <a:solidFill>
                  <a:srgbClr val="70706F"/>
                </a:solidFill>
                <a:effectLst/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000" b="1" i="1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DES COMMERÇANTS ET SOCIÉTÉ</a:t>
            </a:r>
            <a:r>
              <a:rPr kumimoji="0" lang="fr-FR" altLang="fr-FR" sz="2000" b="1" i="1" u="none" strike="noStrike" cap="none" normalizeH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 DE SERVICES</a:t>
            </a:r>
            <a:endParaRPr kumimoji="0" lang="fr-FR" altLang="fr-FR" sz="2000" b="1" i="1" u="none" strike="noStrike" cap="none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Calibri" panose="020F0502020204030204" pitchFamily="34" charset="0"/>
              <a:ea typeface="Source Sans Pro" panose="020B050303040302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 rot="16200000">
            <a:off x="4932758" y="7934253"/>
            <a:ext cx="3562194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800" dirty="0">
                <a:ea typeface="MS Mincho" panose="02020609040205080304" pitchFamily="49" charset="-128"/>
                <a:cs typeface="Arial" panose="020B0604020202020204" pitchFamily="34" charset="0"/>
              </a:rPr>
              <a:t>© Ville de Lentilly, Service Communication –10/10/2023 – www. mairie-lentilly.fr </a:t>
            </a:r>
            <a:endParaRPr lang="fr-FR" sz="12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714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49" name="Imag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056" y="123825"/>
            <a:ext cx="496888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3984846" y="1800041"/>
            <a:ext cx="4940300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>
                <a:ea typeface="Source Sans Pro" panose="020B0503030403020204" pitchFamily="34" charset="0"/>
              </a:rPr>
              <a:t>SONO DECIBEL</a:t>
            </a:r>
            <a:endParaRPr lang="fr-FR" sz="1100" dirty="0">
              <a:ea typeface="Source Sans Pro" panose="020B0503030403020204" pitchFamily="34" charset="0"/>
            </a:endParaRPr>
          </a:p>
          <a:p>
            <a:r>
              <a:rPr lang="fr-FR" sz="1100" i="1" dirty="0">
                <a:solidFill>
                  <a:schemeClr val="accent1">
                    <a:lumMod val="75000"/>
                  </a:schemeClr>
                </a:solidFill>
                <a:ea typeface="Source Sans Pro" panose="020B0503030403020204" pitchFamily="34" charset="0"/>
              </a:rPr>
              <a:t>DJ Animateur - Location matériel</a:t>
            </a:r>
          </a:p>
          <a:p>
            <a:r>
              <a:rPr lang="fr-FR" sz="1100" i="1" dirty="0">
                <a:solidFill>
                  <a:schemeClr val="accent1">
                    <a:lumMod val="75000"/>
                  </a:schemeClr>
                </a:solidFill>
                <a:ea typeface="Source Sans Pro" panose="020B0503030403020204" pitchFamily="34" charset="0"/>
              </a:rPr>
              <a:t>Décoration lumineuses</a:t>
            </a:r>
          </a:p>
          <a:p>
            <a:r>
              <a:rPr lang="fr-FR" sz="1100" dirty="0">
                <a:ea typeface="Source Sans Pro" panose="020B0503030403020204" pitchFamily="34" charset="0"/>
              </a:rPr>
              <a:t>15 traverse de Rochefort</a:t>
            </a:r>
          </a:p>
          <a:p>
            <a:r>
              <a:rPr lang="fr-FR" sz="1100" dirty="0">
                <a:ea typeface="Source Sans Pro" panose="020B0503030403020204" pitchFamily="34" charset="0"/>
              </a:rPr>
              <a:t>06 11 22 30 46</a:t>
            </a:r>
          </a:p>
          <a:p>
            <a:r>
              <a:rPr lang="fr-FR" sz="1100" dirty="0">
                <a:ea typeface="Source Sans Pro" panose="020B0503030403020204" pitchFamily="34" charset="0"/>
                <a:hlinkClick r:id="rId3"/>
              </a:rPr>
              <a:t>sono.decibel@orange.fr</a:t>
            </a:r>
            <a:endParaRPr lang="fr-FR" sz="1100" dirty="0">
              <a:ea typeface="Source Sans Pro" panose="020B0503030403020204" pitchFamily="34" charset="0"/>
            </a:endParaRPr>
          </a:p>
          <a:p>
            <a:r>
              <a:rPr lang="en-US" sz="1100" i="1" dirty="0">
                <a:ea typeface="Source Sans Pro" panose="020B0503030403020204" pitchFamily="34" charset="0"/>
                <a:hlinkClick r:id="rId4"/>
              </a:rPr>
              <a:t>www.facebook.com/DecibelSono</a:t>
            </a:r>
            <a:endParaRPr lang="fr-FR" sz="1100" dirty="0">
              <a:ea typeface="Source Sans Pro" panose="020B0503030403020204" pitchFamily="34" charset="0"/>
            </a:endParaRPr>
          </a:p>
          <a:p>
            <a:r>
              <a:rPr lang="en-US" sz="1100" dirty="0">
                <a:ea typeface="Source Sans Pro" panose="020B0503030403020204" pitchFamily="34" charset="0"/>
              </a:rPr>
              <a:t> </a:t>
            </a:r>
            <a:endParaRPr lang="fr-FR" sz="1100" dirty="0">
              <a:ea typeface="Source Sans Pro" panose="020B0503030403020204" pitchFamily="34" charset="0"/>
            </a:endParaRPr>
          </a:p>
          <a:p>
            <a:r>
              <a:rPr lang="en-US" sz="1100" b="1" dirty="0">
                <a:ea typeface="Source Sans Pro" panose="020B0503030403020204" pitchFamily="34" charset="0"/>
              </a:rPr>
              <a:t>SPORT FISHING LENTILLY</a:t>
            </a:r>
            <a:endParaRPr lang="fr-FR" sz="1100" dirty="0">
              <a:ea typeface="Source Sans Pro" panose="020B0503030403020204" pitchFamily="34" charset="0"/>
            </a:endParaRPr>
          </a:p>
          <a:p>
            <a:r>
              <a:rPr lang="fr-FR" sz="1100" i="1" dirty="0">
                <a:solidFill>
                  <a:schemeClr val="accent1">
                    <a:lumMod val="75000"/>
                  </a:schemeClr>
                </a:solidFill>
                <a:ea typeface="Source Sans Pro" panose="020B0503030403020204" pitchFamily="34" charset="0"/>
              </a:rPr>
              <a:t>Commerce articles de pêche</a:t>
            </a:r>
          </a:p>
          <a:p>
            <a:r>
              <a:rPr lang="fr-FR" sz="1100" dirty="0">
                <a:ea typeface="Source Sans Pro" panose="020B0503030403020204" pitchFamily="34" charset="0"/>
              </a:rPr>
              <a:t>13 allée des Joncs</a:t>
            </a:r>
          </a:p>
          <a:p>
            <a:r>
              <a:rPr lang="fr-FR" sz="1100" dirty="0">
                <a:ea typeface="Source Sans Pro" panose="020B0503030403020204" pitchFamily="34" charset="0"/>
              </a:rPr>
              <a:t>04 74 01 81 68</a:t>
            </a:r>
          </a:p>
          <a:p>
            <a:r>
              <a:rPr lang="fr-FR" sz="1100" dirty="0">
                <a:ea typeface="Source Sans Pro" panose="020B0503030403020204" pitchFamily="34" charset="0"/>
                <a:hlinkClick r:id="rId5"/>
              </a:rPr>
              <a:t>sportfishing69@free.fr</a:t>
            </a:r>
            <a:endParaRPr lang="fr-FR" sz="1100" dirty="0">
              <a:ea typeface="Source Sans Pro" panose="020B0503030403020204" pitchFamily="34" charset="0"/>
            </a:endParaRPr>
          </a:p>
          <a:p>
            <a:endParaRPr lang="fr-FR" sz="1100" dirty="0">
              <a:ea typeface="Source Sans Pro" panose="020B0503030403020204" pitchFamily="34" charset="0"/>
            </a:endParaRPr>
          </a:p>
          <a:p>
            <a:endParaRPr lang="fr-FR" sz="1100" b="1" dirty="0">
              <a:ea typeface="Source Sans Pro" panose="020B0503030403020204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92100" y="1537216"/>
            <a:ext cx="2621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accent1">
                    <a:lumMod val="75000"/>
                  </a:schemeClr>
                </a:solidFill>
                <a:latin typeface="Ampersand" panose="02000000000000000000" pitchFamily="2" charset="0"/>
                <a:ea typeface="Source Sans Pro" panose="020B0503030403020204" pitchFamily="34" charset="0"/>
              </a:rPr>
              <a:t>Loisirs &amp; Détente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00334" y="1998881"/>
            <a:ext cx="3429000" cy="757130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1100" b="1" dirty="0">
                <a:ea typeface="Source Sans Pro" panose="020B0503030403020204" pitchFamily="34" charset="0"/>
              </a:rPr>
              <a:t>AQUA CONCEPT (BLEU PASSION PISCINE)</a:t>
            </a:r>
            <a:endParaRPr lang="fr-FR" sz="1100" dirty="0">
              <a:ea typeface="Source Sans Pro" panose="020B0503030403020204" pitchFamily="34" charset="0"/>
            </a:endParaRPr>
          </a:p>
          <a:p>
            <a:r>
              <a:rPr lang="fr-FR" sz="1100" i="1" dirty="0">
                <a:solidFill>
                  <a:schemeClr val="accent1">
                    <a:lumMod val="75000"/>
                  </a:schemeClr>
                </a:solidFill>
                <a:ea typeface="Source Sans Pro" panose="020B0503030403020204" pitchFamily="34" charset="0"/>
              </a:rPr>
              <a:t>Construction et rénovation piscines</a:t>
            </a:r>
          </a:p>
          <a:p>
            <a:r>
              <a:rPr lang="fr-FR" sz="1100" i="1" dirty="0">
                <a:solidFill>
                  <a:schemeClr val="accent1">
                    <a:lumMod val="75000"/>
                  </a:schemeClr>
                </a:solidFill>
                <a:ea typeface="Source Sans Pro" panose="020B0503030403020204" pitchFamily="34" charset="0"/>
              </a:rPr>
              <a:t>56 allée des Joncs (ZA </a:t>
            </a:r>
            <a:r>
              <a:rPr lang="fr-FR" sz="1100" i="1" dirty="0" err="1">
                <a:solidFill>
                  <a:schemeClr val="accent1">
                    <a:lumMod val="75000"/>
                  </a:schemeClr>
                </a:solidFill>
                <a:ea typeface="Source Sans Pro" panose="020B0503030403020204" pitchFamily="34" charset="0"/>
              </a:rPr>
              <a:t>Charpenay</a:t>
            </a:r>
            <a:r>
              <a:rPr lang="fr-FR" sz="1100" i="1" dirty="0">
                <a:solidFill>
                  <a:schemeClr val="accent1">
                    <a:lumMod val="75000"/>
                  </a:schemeClr>
                </a:solidFill>
                <a:ea typeface="Source Sans Pro" panose="020B0503030403020204" pitchFamily="34" charset="0"/>
              </a:rPr>
              <a:t>)</a:t>
            </a:r>
          </a:p>
          <a:p>
            <a:r>
              <a:rPr lang="fr-FR" sz="1100" dirty="0">
                <a:ea typeface="Source Sans Pro" panose="020B0503030403020204" pitchFamily="34" charset="0"/>
              </a:rPr>
              <a:t>04 74 01 78 95</a:t>
            </a:r>
          </a:p>
          <a:p>
            <a:r>
              <a:rPr lang="fr-FR" sz="1100" dirty="0">
                <a:ea typeface="Source Sans Pro" panose="020B0503030403020204" pitchFamily="34" charset="0"/>
                <a:hlinkClick r:id="rId6"/>
              </a:rPr>
              <a:t>contact@aqua-concept.fr</a:t>
            </a:r>
            <a:endParaRPr lang="fr-FR" sz="1100" dirty="0">
              <a:ea typeface="Source Sans Pro" panose="020B0503030403020204" pitchFamily="34" charset="0"/>
            </a:endParaRPr>
          </a:p>
          <a:p>
            <a:r>
              <a:rPr lang="fr-FR" sz="1100" i="1" dirty="0">
                <a:ea typeface="Source Sans Pro" panose="020B0503030403020204" pitchFamily="34" charset="0"/>
                <a:hlinkClick r:id="rId7"/>
              </a:rPr>
              <a:t>www.aqua-concept.fr</a:t>
            </a:r>
            <a:endParaRPr lang="fr-FR" sz="1100" dirty="0">
              <a:ea typeface="Source Sans Pro" panose="020B0503030403020204" pitchFamily="34" charset="0"/>
            </a:endParaRPr>
          </a:p>
          <a:p>
            <a:r>
              <a:rPr lang="fr-FR" sz="1100" dirty="0">
                <a:ea typeface="Source Sans Pro" panose="020B0503030403020204" pitchFamily="34" charset="0"/>
              </a:rPr>
              <a:t> </a:t>
            </a:r>
          </a:p>
          <a:p>
            <a:r>
              <a:rPr lang="fr-FR" sz="1100" b="1" dirty="0">
                <a:ea typeface="Source Sans Pro" panose="020B0503030403020204" pitchFamily="34" charset="0"/>
              </a:rPr>
              <a:t>COULEURS D'AILLEURS</a:t>
            </a:r>
            <a:endParaRPr lang="fr-FR" sz="1100" dirty="0">
              <a:ea typeface="Source Sans Pro" panose="020B0503030403020204" pitchFamily="34" charset="0"/>
            </a:endParaRPr>
          </a:p>
          <a:p>
            <a:r>
              <a:rPr lang="fr-FR" sz="1100" i="1" dirty="0">
                <a:solidFill>
                  <a:schemeClr val="accent1">
                    <a:lumMod val="75000"/>
                  </a:schemeClr>
                </a:solidFill>
                <a:ea typeface="Source Sans Pro" panose="020B0503030403020204" pitchFamily="34" charset="0"/>
              </a:rPr>
              <a:t>Artisanat Solidaire du Vietnam </a:t>
            </a:r>
          </a:p>
          <a:p>
            <a:r>
              <a:rPr lang="fr-FR" sz="1100" i="1" dirty="0">
                <a:solidFill>
                  <a:schemeClr val="accent1">
                    <a:lumMod val="75000"/>
                  </a:schemeClr>
                </a:solidFill>
                <a:ea typeface="Source Sans Pro" panose="020B0503030403020204" pitchFamily="34" charset="0"/>
              </a:rPr>
              <a:t>Art de la table et Déco Design – Ligne Bambou </a:t>
            </a:r>
          </a:p>
          <a:p>
            <a:r>
              <a:rPr lang="fr-FR" sz="1100" dirty="0">
                <a:ea typeface="Source Sans Pro" panose="020B0503030403020204" pitchFamily="34" charset="0"/>
              </a:rPr>
              <a:t>Laque et Objets Ethniques</a:t>
            </a:r>
          </a:p>
          <a:p>
            <a:r>
              <a:rPr lang="fr-FR" sz="1100" dirty="0">
                <a:ea typeface="Source Sans Pro" panose="020B0503030403020204" pitchFamily="34" charset="0"/>
              </a:rPr>
              <a:t>36 Domaine de l'Étang</a:t>
            </a:r>
          </a:p>
          <a:p>
            <a:r>
              <a:rPr lang="fr-FR" sz="1100" dirty="0">
                <a:ea typeface="Source Sans Pro" panose="020B0503030403020204" pitchFamily="34" charset="0"/>
              </a:rPr>
              <a:t>06 12 86 26 75</a:t>
            </a:r>
          </a:p>
          <a:p>
            <a:r>
              <a:rPr lang="fr-FR" sz="1100" dirty="0">
                <a:ea typeface="Source Sans Pro" panose="020B0503030403020204" pitchFamily="34" charset="0"/>
                <a:hlinkClick r:id="rId8"/>
              </a:rPr>
              <a:t>boutique.couleursdailleurs@gmail.com</a:t>
            </a:r>
            <a:endParaRPr lang="fr-FR" sz="1100" dirty="0">
              <a:ea typeface="Source Sans Pro" panose="020B0503030403020204" pitchFamily="34" charset="0"/>
            </a:endParaRPr>
          </a:p>
          <a:p>
            <a:r>
              <a:rPr lang="fr-FR" sz="1100" i="1" dirty="0">
                <a:ea typeface="Source Sans Pro" panose="020B0503030403020204" pitchFamily="34" charset="0"/>
                <a:hlinkClick r:id="rId9"/>
              </a:rPr>
              <a:t>www.couleurs-dailleurs.fr</a:t>
            </a:r>
            <a:endParaRPr lang="fr-FR" sz="1100" i="1" dirty="0">
              <a:ea typeface="Source Sans Pro" panose="020B0503030403020204" pitchFamily="34" charset="0"/>
            </a:endParaRPr>
          </a:p>
          <a:p>
            <a:endParaRPr lang="fr-FR" sz="1100" i="1" dirty="0">
              <a:ea typeface="Source Sans Pro" panose="020B0503030403020204" pitchFamily="34" charset="0"/>
            </a:endParaRPr>
          </a:p>
          <a:p>
            <a:r>
              <a:rPr lang="fr-FR" sz="1100" b="1" cap="all" dirty="0">
                <a:ea typeface="Source Sans Pro" panose="020B0503030403020204" pitchFamily="34" charset="0"/>
              </a:rPr>
              <a:t>Éclat d’Éveil</a:t>
            </a:r>
          </a:p>
          <a:p>
            <a:r>
              <a:rPr lang="fr-FR" sz="1100" i="1" dirty="0">
                <a:ea typeface="Source Sans Pro" panose="020B0503030403020204" pitchFamily="34" charset="0"/>
              </a:rPr>
              <a:t>Box de jouets pour bébé et enfants de moins de 2 ans</a:t>
            </a:r>
          </a:p>
          <a:p>
            <a:r>
              <a:rPr lang="fr-FR" sz="1100" i="1" dirty="0">
                <a:ea typeface="Source Sans Pro" panose="020B0503030403020204" pitchFamily="34" charset="0"/>
              </a:rPr>
              <a:t>06 26 33 04 73</a:t>
            </a:r>
          </a:p>
          <a:p>
            <a:r>
              <a:rPr lang="fr-FR" sz="1100" dirty="0">
                <a:ea typeface="Source Sans Pro" panose="020B0503030403020204" pitchFamily="34" charset="0"/>
                <a:hlinkClick r:id="rId10"/>
              </a:rPr>
              <a:t>https://eclatdeveil.fr/</a:t>
            </a:r>
            <a:endParaRPr lang="fr-FR" sz="1100" dirty="0">
              <a:ea typeface="Source Sans Pro" panose="020B0503030403020204" pitchFamily="34" charset="0"/>
            </a:endParaRPr>
          </a:p>
          <a:p>
            <a:endParaRPr lang="fr-FR" sz="1200" dirty="0">
              <a:solidFill>
                <a:srgbClr val="000000"/>
              </a:solidFill>
              <a:latin typeface="Roboto" panose="02000000000000000000" pitchFamily="2" charset="0"/>
            </a:endParaRPr>
          </a:p>
          <a:p>
            <a:r>
              <a:rPr lang="fr-FR" sz="1100" b="1" dirty="0"/>
              <a:t>Écurie L’ÉTRIER DES GONES </a:t>
            </a:r>
            <a:endParaRPr lang="fr-FR" sz="1100" dirty="0"/>
          </a:p>
          <a:p>
            <a:r>
              <a:rPr lang="fr-FR" sz="1100" i="1" dirty="0"/>
              <a:t>Pension pour chevaux </a:t>
            </a:r>
            <a:endParaRPr lang="fr-FR" sz="1100" dirty="0"/>
          </a:p>
          <a:p>
            <a:r>
              <a:rPr lang="fr-FR" sz="1100" dirty="0"/>
              <a:t>7 chemin de la rave </a:t>
            </a:r>
          </a:p>
          <a:p>
            <a:r>
              <a:rPr lang="fr-FR" sz="1100" dirty="0"/>
              <a:t>07.49.11.87.12 </a:t>
            </a:r>
            <a:endParaRPr lang="fr-FR" sz="1100" dirty="0">
              <a:hlinkClick r:id="rId11"/>
            </a:endParaRPr>
          </a:p>
          <a:p>
            <a:r>
              <a:rPr lang="fr-FR" sz="1100" dirty="0" err="1">
                <a:hlinkClick r:id="rId11"/>
              </a:rPr>
              <a:t>letrierdesgones</a:t>
            </a:r>
            <a:r>
              <a:rPr lang="fr-FR" sz="1100" dirty="0">
                <a:hlinkClick r:id="rId11"/>
              </a:rPr>
              <a:t>@ gmail.com </a:t>
            </a:r>
            <a:endParaRPr lang="fr-FR" sz="1100" dirty="0"/>
          </a:p>
          <a:p>
            <a:r>
              <a:rPr lang="fr-FR" sz="1100" dirty="0"/>
              <a:t>FB : </a:t>
            </a:r>
            <a:r>
              <a:rPr lang="fr-FR" sz="1100" dirty="0" err="1"/>
              <a:t>letrier.des.gones</a:t>
            </a:r>
            <a:r>
              <a:rPr lang="fr-FR" sz="1100" dirty="0"/>
              <a:t> </a:t>
            </a:r>
          </a:p>
          <a:p>
            <a:r>
              <a:rPr lang="fr-FR" sz="1100" dirty="0" err="1"/>
              <a:t>Insta</a:t>
            </a:r>
            <a:r>
              <a:rPr lang="fr-FR" sz="1100" dirty="0"/>
              <a:t> : </a:t>
            </a:r>
            <a:r>
              <a:rPr lang="fr-FR" sz="1100" dirty="0" err="1"/>
              <a:t>letrierdesgones</a:t>
            </a:r>
            <a:r>
              <a:rPr lang="fr-FR" sz="1100" dirty="0"/>
              <a:t> </a:t>
            </a:r>
          </a:p>
          <a:p>
            <a:endParaRPr lang="fr-FR" sz="1200" dirty="0">
              <a:solidFill>
                <a:srgbClr val="000000"/>
              </a:solidFill>
            </a:endParaRPr>
          </a:p>
          <a:p>
            <a:r>
              <a:rPr lang="fr-FR" sz="1100" b="1" dirty="0"/>
              <a:t>Estelle MERCIARI </a:t>
            </a:r>
            <a:endParaRPr lang="fr-FR" sz="1100" dirty="0"/>
          </a:p>
          <a:p>
            <a:r>
              <a:rPr lang="fr-FR" sz="1100" i="1" dirty="0">
                <a:solidFill>
                  <a:srgbClr val="0070C0"/>
                </a:solidFill>
              </a:rPr>
              <a:t>Cours de musique </a:t>
            </a:r>
            <a:r>
              <a:rPr lang="fr-FR" sz="1100" i="1" dirty="0" err="1">
                <a:solidFill>
                  <a:srgbClr val="0070C0"/>
                </a:solidFill>
              </a:rPr>
              <a:t>Mélopie</a:t>
            </a:r>
            <a:r>
              <a:rPr lang="fr-FR" sz="1100" i="1" dirty="0">
                <a:solidFill>
                  <a:srgbClr val="0070C0"/>
                </a:solidFill>
              </a:rPr>
              <a:t> </a:t>
            </a:r>
          </a:p>
          <a:p>
            <a:r>
              <a:rPr lang="fr-FR" sz="1100" i="1" dirty="0">
                <a:solidFill>
                  <a:srgbClr val="0070C0"/>
                </a:solidFill>
              </a:rPr>
              <a:t>à partir de 3 ans </a:t>
            </a:r>
          </a:p>
          <a:p>
            <a:r>
              <a:rPr lang="fr-FR" sz="1100" i="1" dirty="0">
                <a:solidFill>
                  <a:srgbClr val="0070C0"/>
                </a:solidFill>
              </a:rPr>
              <a:t>Cours de violon et formation musicale </a:t>
            </a:r>
          </a:p>
          <a:p>
            <a:r>
              <a:rPr lang="fr-FR" sz="1100" dirty="0"/>
              <a:t>06 81 08 04 05 </a:t>
            </a:r>
          </a:p>
          <a:p>
            <a:r>
              <a:rPr lang="fr-FR" sz="1100" dirty="0"/>
              <a:t>http://estellemerciari.fr </a:t>
            </a:r>
          </a:p>
          <a:p>
            <a:r>
              <a:rPr lang="fr-FR" sz="1100" dirty="0"/>
              <a:t>www.melopie.com </a:t>
            </a:r>
            <a:endParaRPr lang="fr-FR" sz="1100" i="1" dirty="0">
              <a:ea typeface="Source Sans Pro" panose="020B0503030403020204" pitchFamily="34" charset="0"/>
            </a:endParaRPr>
          </a:p>
          <a:p>
            <a:endParaRPr lang="fr-FR" sz="1100" dirty="0">
              <a:ea typeface="Source Sans Pro" panose="020B0503030403020204" pitchFamily="34" charset="0"/>
            </a:endParaRPr>
          </a:p>
          <a:p>
            <a:r>
              <a:rPr lang="fr-FR" sz="1100" b="1" dirty="0">
                <a:ea typeface="Source Sans Pro" panose="020B0503030403020204" pitchFamily="34" charset="0"/>
              </a:rPr>
              <a:t>MARECHALERIE SONTHONNAX</a:t>
            </a:r>
            <a:endParaRPr lang="fr-FR" sz="1100" dirty="0">
              <a:ea typeface="Source Sans Pro" panose="020B0503030403020204" pitchFamily="34" charset="0"/>
            </a:endParaRPr>
          </a:p>
          <a:p>
            <a:r>
              <a:rPr lang="fr-FR" sz="1100" i="1" dirty="0">
                <a:solidFill>
                  <a:schemeClr val="accent1">
                    <a:lumMod val="75000"/>
                  </a:schemeClr>
                </a:solidFill>
                <a:ea typeface="Source Sans Pro" panose="020B0503030403020204" pitchFamily="34" charset="0"/>
              </a:rPr>
              <a:t>Maréchalerie</a:t>
            </a:r>
          </a:p>
          <a:p>
            <a:r>
              <a:rPr lang="fr-FR" sz="1100" dirty="0">
                <a:ea typeface="Source Sans Pro" panose="020B0503030403020204" pitchFamily="34" charset="0"/>
              </a:rPr>
              <a:t>42 chemin du </a:t>
            </a:r>
            <a:r>
              <a:rPr lang="fr-FR" sz="1100" dirty="0" err="1">
                <a:ea typeface="Source Sans Pro" panose="020B0503030403020204" pitchFamily="34" charset="0"/>
              </a:rPr>
              <a:t>Prélong</a:t>
            </a:r>
            <a:endParaRPr lang="fr-FR" sz="1100" dirty="0">
              <a:ea typeface="Source Sans Pro" panose="020B0503030403020204" pitchFamily="34" charset="0"/>
            </a:endParaRPr>
          </a:p>
          <a:p>
            <a:r>
              <a:rPr lang="en-US" sz="1100" dirty="0">
                <a:ea typeface="Source Sans Pro" panose="020B0503030403020204" pitchFamily="34" charset="0"/>
              </a:rPr>
              <a:t>06 73 85 68 97</a:t>
            </a:r>
            <a:endParaRPr lang="fr-FR" sz="1100" dirty="0">
              <a:ea typeface="Source Sans Pro" panose="020B0503030403020204" pitchFamily="34" charset="0"/>
            </a:endParaRPr>
          </a:p>
          <a:p>
            <a:r>
              <a:rPr lang="en-US" sz="1100" dirty="0">
                <a:ea typeface="Source Sans Pro" panose="020B0503030403020204" pitchFamily="34" charset="0"/>
                <a:hlinkClick r:id="rId12"/>
              </a:rPr>
              <a:t>yoann.sonthonnax@gmail.com</a:t>
            </a:r>
            <a:endParaRPr lang="en-US" sz="1100" dirty="0">
              <a:ea typeface="Source Sans Pro" panose="020B0503030403020204" pitchFamily="34" charset="0"/>
            </a:endParaRPr>
          </a:p>
          <a:p>
            <a:endParaRPr lang="fr-FR" sz="1100" dirty="0">
              <a:ea typeface="Source Sans Pro" panose="020B0503030403020204" pitchFamily="34" charset="0"/>
            </a:endParaRPr>
          </a:p>
          <a:p>
            <a:r>
              <a:rPr lang="en-US" sz="1100" dirty="0">
                <a:ea typeface="Source Sans Pro" panose="020B0503030403020204" pitchFamily="34" charset="0"/>
              </a:rPr>
              <a:t> </a:t>
            </a:r>
            <a:endParaRPr lang="fr-FR" sz="1100" dirty="0">
              <a:ea typeface="Source Sans Pro" panose="020B0503030403020204" pitchFamily="34" charset="0"/>
            </a:endParaRPr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5900928" y="289268"/>
            <a:ext cx="75396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b="1" dirty="0">
                <a:solidFill>
                  <a:srgbClr val="70706F"/>
                </a:solidFill>
                <a:ea typeface="Source Sans Pro" panose="020B0503030403020204" pitchFamily="34" charset="0"/>
                <a:cs typeface="Miso-Bold"/>
              </a:rPr>
              <a:t>6</a:t>
            </a:r>
            <a:r>
              <a:rPr kumimoji="0" lang="fr-FR" altLang="fr-FR" b="1" i="0" u="none" strike="noStrike" cap="none" normalizeH="0" baseline="0" dirty="0">
                <a:ln>
                  <a:noFill/>
                </a:ln>
                <a:solidFill>
                  <a:srgbClr val="70706F"/>
                </a:solidFill>
                <a:effectLst/>
                <a:ea typeface="Source Sans Pro" panose="020B0503030403020204" pitchFamily="34" charset="0"/>
                <a:cs typeface="Miso-Bold"/>
              </a:rPr>
              <a:t>/</a:t>
            </a:r>
            <a:r>
              <a:rPr lang="fr-FR" altLang="fr-FR" b="1" dirty="0">
                <a:solidFill>
                  <a:schemeClr val="accent4"/>
                </a:solidFill>
                <a:ea typeface="Source Sans Pro" panose="020B0503030403020204" pitchFamily="34" charset="0"/>
                <a:cs typeface="Miso-Bold"/>
              </a:rPr>
              <a:t>8</a:t>
            </a:r>
            <a:endParaRPr kumimoji="0" lang="fr-FR" altLang="fr-FR" b="1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  <a:ea typeface="Source Sans Pro" panose="020B0503030403020204" pitchFamily="34" charset="0"/>
              <a:cs typeface="Miso-Bold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0" y="236577"/>
            <a:ext cx="6858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3600" b="1" i="0" u="none" strike="noStrike" cap="none" normalizeH="0" baseline="0" dirty="0">
                <a:ln>
                  <a:noFill/>
                </a:ln>
                <a:solidFill>
                  <a:srgbClr val="70706F"/>
                </a:solidFill>
                <a:effectLst/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ANNUAIRE</a:t>
            </a:r>
            <a:r>
              <a:rPr kumimoji="0" lang="fr-FR" altLang="fr-FR" sz="2000" b="1" i="0" u="none" strike="noStrike" cap="none" normalizeH="0" baseline="0" dirty="0">
                <a:ln>
                  <a:noFill/>
                </a:ln>
                <a:solidFill>
                  <a:srgbClr val="70706F"/>
                </a:solidFill>
                <a:effectLst/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000" b="1" i="1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DES COMMERÇANTS ET SOCIÉTÉ</a:t>
            </a:r>
            <a:r>
              <a:rPr kumimoji="0" lang="fr-FR" altLang="fr-FR" sz="2000" b="1" i="1" u="none" strike="noStrike" cap="none" normalizeH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 DE SERVICES</a:t>
            </a:r>
            <a:endParaRPr kumimoji="0" lang="fr-FR" altLang="fr-FR" sz="2000" b="1" i="1" u="none" strike="noStrike" cap="none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Calibri" panose="020F0502020204030204" pitchFamily="34" charset="0"/>
              <a:ea typeface="Source Sans Pro" panose="020B050303040302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 rot="16200000">
            <a:off x="4867033" y="7934253"/>
            <a:ext cx="369364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800" dirty="0">
                <a:ea typeface="MS Mincho" panose="02020609040205080304" pitchFamily="49" charset="-128"/>
                <a:cs typeface="Arial" panose="020B0604020202020204" pitchFamily="34" charset="0"/>
              </a:rPr>
              <a:t>© Ville de Lentilly, Service Communication –6 février  2023 – www. mairie-lentilly.fr </a:t>
            </a:r>
            <a:endParaRPr lang="fr-FR" sz="12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929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49" name="Imag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056" y="123825"/>
            <a:ext cx="496888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320932" y="2124074"/>
            <a:ext cx="2619976" cy="73866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1100" b="1" dirty="0"/>
          </a:p>
          <a:p>
            <a:r>
              <a:rPr lang="fr-FR" sz="1100" b="1" dirty="0">
                <a:ea typeface="Source Sans Pro" panose="020B0503030403020204" pitchFamily="34" charset="0"/>
              </a:rPr>
              <a:t>ALOE COIFFURE</a:t>
            </a:r>
            <a:endParaRPr lang="fr-FR" sz="1100" dirty="0">
              <a:ea typeface="Source Sans Pro" panose="020B0503030403020204" pitchFamily="34" charset="0"/>
            </a:endParaRPr>
          </a:p>
          <a:p>
            <a:r>
              <a:rPr lang="fr-FR" sz="1100" i="1" dirty="0">
                <a:solidFill>
                  <a:srgbClr val="DC3061"/>
                </a:solidFill>
                <a:ea typeface="Source Sans Pro" panose="020B0503030403020204" pitchFamily="34" charset="0"/>
              </a:rPr>
              <a:t>Salon de coiffure</a:t>
            </a:r>
          </a:p>
          <a:p>
            <a:r>
              <a:rPr lang="fr-FR" sz="1100" dirty="0">
                <a:ea typeface="Source Sans Pro" panose="020B0503030403020204" pitchFamily="34" charset="0"/>
              </a:rPr>
              <a:t>12 place de l'Église</a:t>
            </a:r>
          </a:p>
          <a:p>
            <a:r>
              <a:rPr lang="fr-FR" sz="1100" dirty="0">
                <a:ea typeface="Source Sans Pro" panose="020B0503030403020204" pitchFamily="34" charset="0"/>
              </a:rPr>
              <a:t>04 74 01 87 74</a:t>
            </a:r>
          </a:p>
          <a:p>
            <a:endParaRPr lang="fr-FR" sz="1100" dirty="0">
              <a:ea typeface="Source Sans Pro" panose="020B0503030403020204" pitchFamily="34" charset="0"/>
            </a:endParaRPr>
          </a:p>
          <a:p>
            <a:r>
              <a:rPr lang="fr-FR" sz="1100" b="1" dirty="0">
                <a:ea typeface="Source Sans Pro" panose="020B0503030403020204" pitchFamily="34" charset="0"/>
              </a:rPr>
              <a:t>ARBRE AUX MAINS</a:t>
            </a:r>
          </a:p>
          <a:p>
            <a:pPr fontAlgn="base"/>
            <a:r>
              <a:rPr lang="fr-FR" sz="1100" i="1" dirty="0">
                <a:solidFill>
                  <a:srgbClr val="DC3061"/>
                </a:solidFill>
              </a:rPr>
              <a:t>Réflexologue / Énergéticienne</a:t>
            </a:r>
          </a:p>
          <a:p>
            <a:r>
              <a:rPr lang="fr-FR" sz="1100" dirty="0"/>
              <a:t>12 Chemin des Côtes</a:t>
            </a:r>
          </a:p>
          <a:p>
            <a:r>
              <a:rPr lang="fr-FR" sz="1100" b="1" dirty="0"/>
              <a:t>Tél</a:t>
            </a:r>
            <a:r>
              <a:rPr lang="fr-FR" sz="1100" dirty="0"/>
              <a:t> : 07 49 14 51 01</a:t>
            </a:r>
          </a:p>
          <a:p>
            <a:r>
              <a:rPr lang="fr-FR" sz="1100" u="sng" dirty="0">
                <a:hlinkClick r:id="rId3"/>
              </a:rPr>
              <a:t>https://www.arbreauxmains.fr</a:t>
            </a:r>
            <a:endParaRPr lang="fr-FR" sz="1100" dirty="0"/>
          </a:p>
          <a:p>
            <a:r>
              <a:rPr lang="fr-FR" sz="1100" u="sng" dirty="0">
                <a:hlinkClick r:id="rId4"/>
              </a:rPr>
              <a:t>soins.sylviechamp@gmail.com</a:t>
            </a:r>
            <a:endParaRPr lang="fr-FR" sz="1100" dirty="0">
              <a:ea typeface="Source Sans Pro" panose="020B0503030403020204" pitchFamily="34" charset="0"/>
            </a:endParaRPr>
          </a:p>
          <a:p>
            <a:r>
              <a:rPr lang="fr-FR" sz="1100" dirty="0">
                <a:ea typeface="Source Sans Pro" panose="020B0503030403020204" pitchFamily="34" charset="0"/>
              </a:rPr>
              <a:t> </a:t>
            </a:r>
            <a:endParaRPr lang="fr-FR" sz="1100" b="1" dirty="0">
              <a:ea typeface="Source Sans Pro" panose="020B0503030403020204" pitchFamily="34" charset="0"/>
            </a:endParaRPr>
          </a:p>
          <a:p>
            <a:r>
              <a:rPr lang="fr-FR" sz="1100" b="1" dirty="0">
                <a:ea typeface="Source Sans Pro" panose="020B0503030403020204" pitchFamily="34" charset="0"/>
              </a:rPr>
              <a:t>AUBE DES SENS INSTITUT</a:t>
            </a:r>
            <a:endParaRPr lang="fr-FR" sz="1100" dirty="0">
              <a:ea typeface="Source Sans Pro" panose="020B0503030403020204" pitchFamily="34" charset="0"/>
            </a:endParaRPr>
          </a:p>
          <a:p>
            <a:r>
              <a:rPr lang="fr-FR" sz="1100" i="1" dirty="0">
                <a:solidFill>
                  <a:srgbClr val="DC3061"/>
                </a:solidFill>
                <a:ea typeface="Source Sans Pro" panose="020B0503030403020204" pitchFamily="34" charset="0"/>
              </a:rPr>
              <a:t>Bien-être esthétique</a:t>
            </a:r>
          </a:p>
          <a:p>
            <a:r>
              <a:rPr lang="fr-FR" sz="1100" dirty="0">
                <a:ea typeface="Source Sans Pro" panose="020B0503030403020204" pitchFamily="34" charset="0"/>
              </a:rPr>
              <a:t>171 Route Nationale 7</a:t>
            </a:r>
          </a:p>
          <a:p>
            <a:r>
              <a:rPr lang="fr-FR" sz="1100" dirty="0">
                <a:ea typeface="Source Sans Pro" panose="020B0503030403020204" pitchFamily="34" charset="0"/>
              </a:rPr>
              <a:t>07 86 83  99 26</a:t>
            </a:r>
          </a:p>
          <a:p>
            <a:r>
              <a:rPr lang="fr-FR" sz="1100" dirty="0">
                <a:ea typeface="Source Sans Pro" panose="020B0503030403020204" pitchFamily="34" charset="0"/>
                <a:hlinkClick r:id="rId5"/>
              </a:rPr>
              <a:t>aubedessenslyon@gmail.com</a:t>
            </a:r>
            <a:endParaRPr lang="fr-FR" sz="1100" dirty="0">
              <a:ea typeface="Source Sans Pro" panose="020B0503030403020204" pitchFamily="34" charset="0"/>
            </a:endParaRPr>
          </a:p>
          <a:p>
            <a:r>
              <a:rPr lang="fr-FR" sz="1100" dirty="0">
                <a:ea typeface="Source Sans Pro" panose="020B0503030403020204" pitchFamily="34" charset="0"/>
                <a:hlinkClick r:id="rId6"/>
              </a:rPr>
              <a:t>www.aubedessens.fr</a:t>
            </a:r>
            <a:r>
              <a:rPr lang="fr-FR" sz="1100" dirty="0">
                <a:ea typeface="Source Sans Pro" panose="020B0503030403020204" pitchFamily="34" charset="0"/>
              </a:rPr>
              <a:t> </a:t>
            </a:r>
          </a:p>
          <a:p>
            <a:endParaRPr lang="fr-FR" sz="1100" dirty="0">
              <a:ea typeface="Source Sans Pro" panose="020B0503030403020204" pitchFamily="34" charset="0"/>
            </a:endParaRPr>
          </a:p>
          <a:p>
            <a:r>
              <a:rPr lang="fr-FR" sz="1100" b="1" dirty="0">
                <a:ea typeface="Source Sans Pro" panose="020B0503030403020204" pitchFamily="34" charset="0"/>
              </a:rPr>
              <a:t>AURÉLIE BEAUTÉ</a:t>
            </a:r>
            <a:endParaRPr lang="fr-FR" sz="1100" dirty="0">
              <a:ea typeface="Source Sans Pro" panose="020B0503030403020204" pitchFamily="34" charset="0"/>
            </a:endParaRPr>
          </a:p>
          <a:p>
            <a:r>
              <a:rPr lang="fr-FR" sz="1100" i="1" dirty="0">
                <a:solidFill>
                  <a:srgbClr val="DC3061"/>
                </a:solidFill>
                <a:ea typeface="Source Sans Pro" panose="020B0503030403020204" pitchFamily="34" charset="0"/>
              </a:rPr>
              <a:t>Salon de coiffure</a:t>
            </a:r>
          </a:p>
          <a:p>
            <a:r>
              <a:rPr lang="fr-FR" sz="1100" dirty="0">
                <a:ea typeface="Source Sans Pro" panose="020B0503030403020204" pitchFamily="34" charset="0"/>
              </a:rPr>
              <a:t>8 place de l'Église</a:t>
            </a:r>
          </a:p>
          <a:p>
            <a:r>
              <a:rPr lang="fr-FR" sz="1100" dirty="0">
                <a:ea typeface="Source Sans Pro" panose="020B0503030403020204" pitchFamily="34" charset="0"/>
              </a:rPr>
              <a:t>04 74 01 88 92</a:t>
            </a:r>
          </a:p>
          <a:p>
            <a:endParaRPr lang="fr-FR" sz="1200" dirty="0">
              <a:solidFill>
                <a:srgbClr val="000000"/>
              </a:solidFill>
              <a:latin typeface="Roboto" panose="02000000000000000000" pitchFamily="2" charset="0"/>
            </a:endParaRPr>
          </a:p>
          <a:p>
            <a:r>
              <a:rPr lang="fr-FR" sz="1100" b="1" dirty="0">
                <a:latin typeface="Roboto" panose="02000000000000000000" pitchFamily="2" charset="0"/>
              </a:rPr>
              <a:t>Brigitte-Julie LECOURT </a:t>
            </a:r>
            <a:endParaRPr lang="fr-FR" sz="1100" dirty="0">
              <a:latin typeface="Roboto" panose="02000000000000000000" pitchFamily="2" charset="0"/>
            </a:endParaRPr>
          </a:p>
          <a:p>
            <a:r>
              <a:rPr lang="fr-FR" sz="1100" i="1" dirty="0">
                <a:solidFill>
                  <a:srgbClr val="DC3061"/>
                </a:solidFill>
                <a:latin typeface="Roboto" panose="02000000000000000000" pitchFamily="2" charset="0"/>
              </a:rPr>
              <a:t>Sophrologue RNCP </a:t>
            </a:r>
          </a:p>
          <a:p>
            <a:r>
              <a:rPr lang="fr-FR" sz="1100" dirty="0">
                <a:latin typeface="Roboto Light" panose="02000000000000000000" pitchFamily="2" charset="0"/>
              </a:rPr>
              <a:t>45 Chemin des Châtaigniers </a:t>
            </a:r>
          </a:p>
          <a:p>
            <a:r>
              <a:rPr lang="fr-FR" sz="1100" dirty="0">
                <a:latin typeface="Roboto Light" panose="02000000000000000000" pitchFamily="2" charset="0"/>
              </a:rPr>
              <a:t>06 76 36 35 39 </a:t>
            </a:r>
          </a:p>
          <a:p>
            <a:r>
              <a:rPr lang="fr-FR" sz="1100" dirty="0">
                <a:latin typeface="Roboto Light" panose="02000000000000000000" pitchFamily="2" charset="0"/>
                <a:hlinkClick r:id="rId7"/>
              </a:rPr>
              <a:t>https://julielecourtsophrologue.fr/ </a:t>
            </a:r>
            <a:endParaRPr lang="fr-FR" sz="1100" dirty="0">
              <a:latin typeface="Roboto Light" panose="02000000000000000000" pitchFamily="2" charset="0"/>
            </a:endParaRPr>
          </a:p>
          <a:p>
            <a:r>
              <a:rPr lang="fr-FR" sz="1100" dirty="0">
                <a:latin typeface="Roboto Light" panose="02000000000000000000" pitchFamily="2" charset="0"/>
              </a:rPr>
              <a:t>Rdv par téléphone ou sur </a:t>
            </a:r>
            <a:r>
              <a:rPr lang="fr-FR" sz="1100" dirty="0" err="1">
                <a:latin typeface="Roboto Light" panose="02000000000000000000" pitchFamily="2" charset="0"/>
              </a:rPr>
              <a:t>doctolib</a:t>
            </a:r>
            <a:r>
              <a:rPr lang="fr-FR" sz="1100" dirty="0">
                <a:latin typeface="Roboto Light" panose="02000000000000000000" pitchFamily="2" charset="0"/>
              </a:rPr>
              <a:t> </a:t>
            </a:r>
            <a:endParaRPr lang="fr-FR" sz="1100" dirty="0">
              <a:ea typeface="Source Sans Pro" panose="020B0503030403020204" pitchFamily="34" charset="0"/>
            </a:endParaRPr>
          </a:p>
          <a:p>
            <a:endParaRPr lang="fr-FR" sz="1100" b="1" dirty="0">
              <a:ea typeface="Source Sans Pro" panose="020B0503030403020204" pitchFamily="34" charset="0"/>
            </a:endParaRPr>
          </a:p>
          <a:p>
            <a:r>
              <a:rPr lang="fr-FR" sz="1100" b="1" dirty="0">
                <a:ea typeface="Source Sans Pro" panose="020B0503030403020204" pitchFamily="34" charset="0"/>
              </a:rPr>
              <a:t>BURNIER DURAND SANDRINE</a:t>
            </a:r>
            <a:endParaRPr lang="fr-FR" sz="1100" dirty="0">
              <a:ea typeface="Source Sans Pro" panose="020B0503030403020204" pitchFamily="34" charset="0"/>
            </a:endParaRPr>
          </a:p>
          <a:p>
            <a:r>
              <a:rPr lang="fr-FR" sz="1100" i="1" dirty="0">
                <a:solidFill>
                  <a:srgbClr val="DC3061"/>
                </a:solidFill>
                <a:ea typeface="Source Sans Pro" panose="020B0503030403020204" pitchFamily="34" charset="0"/>
              </a:rPr>
              <a:t>Coiffure à domicile</a:t>
            </a:r>
          </a:p>
          <a:p>
            <a:r>
              <a:rPr lang="fr-FR" sz="1100" dirty="0">
                <a:ea typeface="Source Sans Pro" panose="020B0503030403020204" pitchFamily="34" charset="0"/>
              </a:rPr>
              <a:t>04 74 01 79 82 / 06 16 85 79 90</a:t>
            </a:r>
          </a:p>
          <a:p>
            <a:endParaRPr lang="fr-FR" sz="1100" dirty="0">
              <a:ea typeface="Source Sans Pro" panose="020B0503030403020204" pitchFamily="34" charset="0"/>
            </a:endParaRPr>
          </a:p>
          <a:p>
            <a:r>
              <a:rPr lang="fr-FR" sz="1100" b="1" cap="all" dirty="0"/>
              <a:t>Cabinet diététique </a:t>
            </a:r>
          </a:p>
          <a:p>
            <a:r>
              <a:rPr lang="fr-FR" sz="1100" b="1" cap="all" dirty="0"/>
              <a:t>Amandine Blachon </a:t>
            </a:r>
          </a:p>
          <a:p>
            <a:r>
              <a:rPr lang="fr-FR" sz="1100" dirty="0"/>
              <a:t>104 chemin de Côtes </a:t>
            </a:r>
          </a:p>
          <a:p>
            <a:r>
              <a:rPr lang="fr-FR" sz="1100" dirty="0"/>
              <a:t>06 71 68 81 12 </a:t>
            </a:r>
            <a:r>
              <a:rPr lang="fr-FR" sz="1100" dirty="0">
                <a:hlinkClick r:id="rId8"/>
              </a:rPr>
              <a:t>amandineblachon.diet@gmail.com</a:t>
            </a:r>
            <a:endParaRPr lang="fr-FR" sz="1100" dirty="0"/>
          </a:p>
          <a:p>
            <a:r>
              <a:rPr lang="fr-FR" sz="1100" dirty="0">
                <a:ea typeface="Source Sans Pro" panose="020B0503030403020204" pitchFamily="34" charset="0"/>
              </a:rPr>
              <a:t>Rdv sur </a:t>
            </a:r>
            <a:r>
              <a:rPr lang="fr-FR" sz="1100" dirty="0" err="1">
                <a:ea typeface="Source Sans Pro" panose="020B0503030403020204" pitchFamily="34" charset="0"/>
              </a:rPr>
              <a:t>Doctolib</a:t>
            </a:r>
            <a:endParaRPr lang="fr-FR" sz="1100" dirty="0">
              <a:ea typeface="Source Sans Pro" panose="020B0503030403020204" pitchFamily="34" charset="0"/>
            </a:endParaRPr>
          </a:p>
          <a:p>
            <a:endParaRPr lang="fr-FR" sz="1100" dirty="0">
              <a:ea typeface="Source Sans Pro" panose="020B0503030403020204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63514" y="1697181"/>
            <a:ext cx="32070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DC3061"/>
                </a:solidFill>
                <a:latin typeface="Ampersand" panose="02000000000000000000" pitchFamily="2" charset="0"/>
                <a:ea typeface="Source Sans Pro" panose="020B0503030403020204" pitchFamily="34" charset="0"/>
              </a:rPr>
              <a:t>Beauté et Bien-</a:t>
            </a:r>
            <a:r>
              <a:rPr lang="fr-FR" sz="2400" b="1" dirty="0">
                <a:solidFill>
                  <a:srgbClr val="DC3061"/>
                </a:solidFill>
                <a:latin typeface="A Year Without Rain" panose="02000000000000000000" pitchFamily="2" charset="0"/>
                <a:ea typeface="Source Sans Pro" panose="020B0503030403020204" pitchFamily="34" charset="0"/>
              </a:rPr>
              <a:t>ê</a:t>
            </a:r>
            <a:r>
              <a:rPr lang="fr-FR" sz="2400" b="1" dirty="0">
                <a:solidFill>
                  <a:srgbClr val="DC3061"/>
                </a:solidFill>
                <a:latin typeface="Ampersand" panose="02000000000000000000" pitchFamily="2" charset="0"/>
                <a:ea typeface="Source Sans Pro" panose="020B0503030403020204" pitchFamily="34" charset="0"/>
              </a:rPr>
              <a:t>tre </a:t>
            </a: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5900928" y="289268"/>
            <a:ext cx="75396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b="1" dirty="0">
                <a:solidFill>
                  <a:srgbClr val="70706F"/>
                </a:solidFill>
                <a:ea typeface="Source Sans Pro" panose="020B0503030403020204" pitchFamily="34" charset="0"/>
                <a:cs typeface="Miso-Bold"/>
              </a:rPr>
              <a:t>7</a:t>
            </a:r>
            <a:r>
              <a:rPr kumimoji="0" lang="fr-FR" altLang="fr-FR" b="1" i="0" u="none" strike="noStrike" cap="none" normalizeH="0" baseline="0" dirty="0">
                <a:ln>
                  <a:noFill/>
                </a:ln>
                <a:solidFill>
                  <a:srgbClr val="70706F"/>
                </a:solidFill>
                <a:effectLst/>
                <a:ea typeface="Source Sans Pro" panose="020B0503030403020204" pitchFamily="34" charset="0"/>
                <a:cs typeface="Miso-Bold"/>
              </a:rPr>
              <a:t>/</a:t>
            </a:r>
            <a:r>
              <a:rPr lang="fr-FR" altLang="fr-FR" b="1" dirty="0">
                <a:solidFill>
                  <a:schemeClr val="accent4"/>
                </a:solidFill>
                <a:ea typeface="Source Sans Pro" panose="020B0503030403020204" pitchFamily="34" charset="0"/>
                <a:cs typeface="Miso-Bold"/>
              </a:rPr>
              <a:t>8</a:t>
            </a:r>
            <a:endParaRPr kumimoji="0" lang="fr-FR" altLang="fr-FR" b="1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  <a:ea typeface="Source Sans Pro" panose="020B0503030403020204" pitchFamily="34" charset="0"/>
              <a:cs typeface="Miso-Bold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70518" y="2090984"/>
            <a:ext cx="3576604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1100" i="1" dirty="0">
              <a:ea typeface="Source Sans Pro" panose="020B0503030403020204" pitchFamily="34" charset="0"/>
            </a:endParaRPr>
          </a:p>
          <a:p>
            <a:r>
              <a:rPr lang="fr-FR" sz="1100" b="1" dirty="0">
                <a:ea typeface="Source Sans Pro" panose="020B0503030403020204" pitchFamily="34" charset="0"/>
              </a:rPr>
              <a:t>CAMILLE ALBANE</a:t>
            </a:r>
            <a:endParaRPr lang="fr-FR" sz="1100" dirty="0">
              <a:ea typeface="Source Sans Pro" panose="020B0503030403020204" pitchFamily="34" charset="0"/>
            </a:endParaRPr>
          </a:p>
          <a:p>
            <a:r>
              <a:rPr lang="fr-FR" sz="1100" i="1" dirty="0">
                <a:solidFill>
                  <a:srgbClr val="DC3061"/>
                </a:solidFill>
                <a:ea typeface="Source Sans Pro" panose="020B0503030403020204" pitchFamily="34" charset="0"/>
              </a:rPr>
              <a:t>Salon de coiffure</a:t>
            </a:r>
          </a:p>
          <a:p>
            <a:r>
              <a:rPr lang="fr-FR" sz="1100" dirty="0">
                <a:ea typeface="Source Sans Pro" panose="020B0503030403020204" pitchFamily="34" charset="0"/>
              </a:rPr>
              <a:t>19 rue de la Mairie</a:t>
            </a:r>
          </a:p>
          <a:p>
            <a:r>
              <a:rPr lang="fr-FR" sz="1100" dirty="0">
                <a:ea typeface="Source Sans Pro" panose="020B0503030403020204" pitchFamily="34" charset="0"/>
              </a:rPr>
              <a:t>04 72 23 00 37</a:t>
            </a:r>
          </a:p>
          <a:p>
            <a:r>
              <a:rPr lang="fr-FR" sz="1100" dirty="0">
                <a:ea typeface="Source Sans Pro" panose="020B0503030403020204" pitchFamily="34" charset="0"/>
              </a:rPr>
              <a:t> </a:t>
            </a:r>
          </a:p>
          <a:p>
            <a:r>
              <a:rPr lang="fr-FR" sz="1100" b="1" dirty="0">
                <a:ea typeface="Source Sans Pro" panose="020B0503030403020204" pitchFamily="34" charset="0"/>
              </a:rPr>
              <a:t>CABINET LAOLONG</a:t>
            </a:r>
          </a:p>
          <a:p>
            <a:r>
              <a:rPr lang="fr-FR" sz="1100" i="1" dirty="0">
                <a:solidFill>
                  <a:srgbClr val="DC3061"/>
                </a:solidFill>
                <a:ea typeface="Source Sans Pro" panose="020B0503030403020204" pitchFamily="34" charset="0"/>
              </a:rPr>
              <a:t>Médecine traditionnelle chinoise</a:t>
            </a:r>
          </a:p>
          <a:p>
            <a:r>
              <a:rPr lang="fr-FR" sz="1100" dirty="0">
                <a:ea typeface="Source Sans Pro" panose="020B0503030403020204" pitchFamily="34" charset="0"/>
              </a:rPr>
              <a:t>Rue des jardins </a:t>
            </a:r>
          </a:p>
          <a:p>
            <a:r>
              <a:rPr lang="fr-FR" sz="1100" dirty="0">
                <a:ea typeface="Source Sans Pro" panose="020B0503030403020204" pitchFamily="34" charset="0"/>
              </a:rPr>
              <a:t>06 51 39 08 60</a:t>
            </a:r>
          </a:p>
          <a:p>
            <a:r>
              <a:rPr lang="fr-FR" sz="1100" dirty="0">
                <a:ea typeface="Source Sans Pro" panose="020B0503030403020204" pitchFamily="34" charset="0"/>
                <a:hlinkClick r:id="rId9"/>
              </a:rPr>
              <a:t>murieldasneves@gmail.com</a:t>
            </a:r>
            <a:endParaRPr lang="fr-FR" sz="1100" dirty="0">
              <a:ea typeface="Source Sans Pro" panose="020B0503030403020204" pitchFamily="34" charset="0"/>
            </a:endParaRPr>
          </a:p>
          <a:p>
            <a:r>
              <a:rPr lang="fr-FR" sz="1100" dirty="0">
                <a:ea typeface="Source Sans Pro" panose="020B0503030403020204" pitchFamily="34" charset="0"/>
                <a:hlinkClick r:id="rId10"/>
              </a:rPr>
              <a:t>www.cabinetlaogong.com</a:t>
            </a:r>
            <a:endParaRPr lang="fr-FR" sz="1100" dirty="0">
              <a:ea typeface="Source Sans Pro" panose="020B0503030403020204" pitchFamily="34" charset="0"/>
            </a:endParaRPr>
          </a:p>
          <a:p>
            <a:endParaRPr lang="fr-FR" sz="300" dirty="0">
              <a:ea typeface="Source Sans Pro" panose="020B0503030403020204" pitchFamily="34" charset="0"/>
            </a:endParaRPr>
          </a:p>
          <a:p>
            <a:r>
              <a:rPr lang="fr-FR" sz="1100" b="1" dirty="0">
                <a:ea typeface="Source Sans Pro" panose="020B0503030403020204" pitchFamily="34" charset="0"/>
              </a:rPr>
              <a:t>Nouveau</a:t>
            </a:r>
            <a:r>
              <a:rPr lang="fr-FR" sz="1100" dirty="0">
                <a:ea typeface="Source Sans Pro" panose="020B0503030403020204" pitchFamily="34" charset="0"/>
              </a:rPr>
              <a:t> : </a:t>
            </a:r>
            <a:r>
              <a:rPr lang="fr-FR" sz="1100" dirty="0">
                <a:ea typeface="Source Sans Pro" panose="020B0503030403020204" pitchFamily="34" charset="0"/>
                <a:hlinkClick r:id="rId11"/>
              </a:rPr>
              <a:t>Flyer massages bébés</a:t>
            </a:r>
            <a:endParaRPr lang="fr-FR" sz="1100" dirty="0">
              <a:ea typeface="Source Sans Pro" panose="020B0503030403020204" pitchFamily="34" charset="0"/>
            </a:endParaRPr>
          </a:p>
          <a:p>
            <a:r>
              <a:rPr lang="fr-FR" sz="1100" dirty="0">
                <a:ea typeface="Source Sans Pro" panose="020B0503030403020204" pitchFamily="34" charset="0"/>
                <a:hlinkClick r:id="rId12"/>
              </a:rPr>
              <a:t>Descriptif Cabinet </a:t>
            </a:r>
            <a:r>
              <a:rPr lang="fr-FR" sz="1100" dirty="0" err="1">
                <a:ea typeface="Source Sans Pro" panose="020B0503030403020204" pitchFamily="34" charset="0"/>
                <a:hlinkClick r:id="rId12"/>
              </a:rPr>
              <a:t>Laolong</a:t>
            </a:r>
            <a:endParaRPr lang="fr-FR" sz="1100" dirty="0">
              <a:ea typeface="Source Sans Pro" panose="020B0503030403020204" pitchFamily="34" charset="0"/>
            </a:endParaRPr>
          </a:p>
          <a:p>
            <a:r>
              <a:rPr lang="fr-FR" sz="1100" dirty="0">
                <a:ea typeface="Source Sans Pro" panose="020B0503030403020204" pitchFamily="34" charset="0"/>
                <a:hlinkClick r:id="rId13"/>
              </a:rPr>
              <a:t>Informations atelier massage parent bébé</a:t>
            </a:r>
            <a:endParaRPr lang="fr-FR" sz="1100" dirty="0">
              <a:ea typeface="Source Sans Pro" panose="020B0503030403020204" pitchFamily="34" charset="0"/>
            </a:endParaRPr>
          </a:p>
          <a:p>
            <a:endParaRPr lang="fr-FR" sz="1100" dirty="0">
              <a:ea typeface="Source Sans Pro" panose="020B0503030403020204" pitchFamily="34" charset="0"/>
            </a:endParaRPr>
          </a:p>
          <a:p>
            <a:r>
              <a:rPr lang="fr-FR" sz="1100" b="1" dirty="0">
                <a:ea typeface="Source Sans Pro" panose="020B0503030403020204" pitchFamily="34" charset="0"/>
              </a:rPr>
              <a:t>CÉLINE HULOT MASSAGES</a:t>
            </a:r>
            <a:endParaRPr lang="fr-FR" sz="1100" dirty="0">
              <a:ea typeface="Source Sans Pro" panose="020B0503030403020204" pitchFamily="34" charset="0"/>
            </a:endParaRPr>
          </a:p>
          <a:p>
            <a:r>
              <a:rPr lang="fr-FR" sz="1100" i="1" dirty="0">
                <a:solidFill>
                  <a:srgbClr val="DC3061"/>
                </a:solidFill>
                <a:ea typeface="Source Sans Pro" panose="020B0503030403020204" pitchFamily="34" charset="0"/>
              </a:rPr>
              <a:t>Massages de bien-être</a:t>
            </a:r>
          </a:p>
          <a:p>
            <a:r>
              <a:rPr lang="fr-FR" sz="1100" dirty="0">
                <a:ea typeface="Source Sans Pro" panose="020B0503030403020204" pitchFamily="34" charset="0"/>
              </a:rPr>
              <a:t>2 place de l'Église</a:t>
            </a:r>
          </a:p>
          <a:p>
            <a:r>
              <a:rPr lang="fr-FR" sz="1100" dirty="0">
                <a:ea typeface="Source Sans Pro" panose="020B0503030403020204" pitchFamily="34" charset="0"/>
              </a:rPr>
              <a:t>06 35 44 44 44</a:t>
            </a:r>
          </a:p>
          <a:p>
            <a:r>
              <a:rPr lang="fr-FR" sz="1100" i="1" dirty="0">
                <a:ea typeface="Source Sans Pro" panose="020B0503030403020204" pitchFamily="34" charset="0"/>
                <a:hlinkClick r:id="rId14"/>
              </a:rPr>
              <a:t>www.celinemassage.com</a:t>
            </a:r>
            <a:endParaRPr lang="fr-FR" sz="1100" i="1" dirty="0">
              <a:ea typeface="Source Sans Pro" panose="020B0503030403020204" pitchFamily="34" charset="0"/>
            </a:endParaRPr>
          </a:p>
          <a:p>
            <a:endParaRPr lang="fr-FR" sz="1100" b="1" dirty="0">
              <a:ea typeface="Source Sans Pro" panose="020B0503030403020204" pitchFamily="34" charset="0"/>
            </a:endParaRPr>
          </a:p>
          <a:p>
            <a:r>
              <a:rPr lang="fr-FR" sz="1100" b="1" dirty="0">
                <a:ea typeface="Source Sans Pro" panose="020B0503030403020204" pitchFamily="34" charset="0"/>
              </a:rPr>
              <a:t>CENTRE POWER FIVE</a:t>
            </a:r>
            <a:endParaRPr lang="fr-FR" sz="1100" b="1" i="1" dirty="0">
              <a:solidFill>
                <a:srgbClr val="DC3061"/>
              </a:solidFill>
              <a:ea typeface="Source Sans Pro" panose="020B0503030403020204" pitchFamily="34" charset="0"/>
            </a:endParaRPr>
          </a:p>
          <a:p>
            <a:r>
              <a:rPr lang="fr-FR" sz="1100" b="1" i="1" dirty="0">
                <a:solidFill>
                  <a:srgbClr val="DC3061"/>
                </a:solidFill>
                <a:ea typeface="Source Sans Pro" panose="020B0503030403020204" pitchFamily="34" charset="0"/>
              </a:rPr>
              <a:t>Coach bien-être</a:t>
            </a:r>
          </a:p>
          <a:p>
            <a:r>
              <a:rPr lang="fr-FR" sz="1100" dirty="0">
                <a:ea typeface="Source Sans Pro" panose="020B0503030403020204" pitchFamily="34" charset="0"/>
              </a:rPr>
              <a:t>ZA du </a:t>
            </a:r>
            <a:r>
              <a:rPr lang="fr-FR" sz="1100" dirty="0" err="1">
                <a:ea typeface="Source Sans Pro" panose="020B0503030403020204" pitchFamily="34" charset="0"/>
              </a:rPr>
              <a:t>Charpenay</a:t>
            </a:r>
            <a:endParaRPr lang="fr-FR" sz="1100" dirty="0">
              <a:ea typeface="Source Sans Pro" panose="020B0503030403020204" pitchFamily="34" charset="0"/>
            </a:endParaRPr>
          </a:p>
          <a:p>
            <a:r>
              <a:rPr lang="fr-FR" sz="1100" dirty="0">
                <a:ea typeface="Source Sans Pro" panose="020B0503030403020204" pitchFamily="34" charset="0"/>
              </a:rPr>
              <a:t>07 71 15 92 23 ou 06 33 45 47 72</a:t>
            </a:r>
          </a:p>
          <a:p>
            <a:r>
              <a:rPr lang="fr-FR" sz="1100" i="1" dirty="0">
                <a:ea typeface="Source Sans Pro" panose="020B0503030403020204" pitchFamily="34" charset="0"/>
              </a:rPr>
              <a:t> </a:t>
            </a:r>
            <a:endParaRPr lang="fr-FR" sz="1100" dirty="0">
              <a:ea typeface="Source Sans Pro" panose="020B0503030403020204" pitchFamily="34" charset="0"/>
            </a:endParaRPr>
          </a:p>
          <a:p>
            <a:r>
              <a:rPr lang="fr-FR" sz="1100" b="1" dirty="0">
                <a:ea typeface="Source Sans Pro" panose="020B0503030403020204" pitchFamily="34" charset="0"/>
              </a:rPr>
              <a:t>COIFFURE NADÈGE</a:t>
            </a:r>
            <a:endParaRPr lang="fr-FR" sz="1100" dirty="0">
              <a:ea typeface="Source Sans Pro" panose="020B0503030403020204" pitchFamily="34" charset="0"/>
            </a:endParaRPr>
          </a:p>
          <a:p>
            <a:r>
              <a:rPr lang="fr-FR" sz="1100" i="1" dirty="0">
                <a:solidFill>
                  <a:srgbClr val="DC3061"/>
                </a:solidFill>
                <a:ea typeface="Source Sans Pro" panose="020B0503030403020204" pitchFamily="34" charset="0"/>
              </a:rPr>
              <a:t>Salon de coiffure</a:t>
            </a:r>
          </a:p>
          <a:p>
            <a:r>
              <a:rPr lang="fr-FR" sz="1100" dirty="0">
                <a:ea typeface="Source Sans Pro" panose="020B0503030403020204" pitchFamily="34" charset="0"/>
              </a:rPr>
              <a:t>2 rue des Écoles</a:t>
            </a:r>
          </a:p>
          <a:p>
            <a:r>
              <a:rPr lang="fr-FR" sz="1100" dirty="0">
                <a:ea typeface="Source Sans Pro" panose="020B0503030403020204" pitchFamily="34" charset="0"/>
              </a:rPr>
              <a:t>04 74 01 77 26</a:t>
            </a:r>
          </a:p>
          <a:p>
            <a:r>
              <a:rPr lang="fr-FR" sz="1100" dirty="0">
                <a:ea typeface="Source Sans Pro" panose="020B0503030403020204" pitchFamily="34" charset="0"/>
              </a:rPr>
              <a:t> </a:t>
            </a:r>
          </a:p>
          <a:p>
            <a:r>
              <a:rPr lang="fr-FR" sz="1100" b="1" dirty="0">
                <a:ea typeface="Source Sans Pro" panose="020B0503030403020204" pitchFamily="34" charset="0"/>
              </a:rPr>
              <a:t>CROLLA CHARLOTTE</a:t>
            </a:r>
            <a:endParaRPr lang="fr-FR" sz="1100" dirty="0">
              <a:ea typeface="Source Sans Pro" panose="020B0503030403020204" pitchFamily="34" charset="0"/>
            </a:endParaRPr>
          </a:p>
          <a:p>
            <a:r>
              <a:rPr lang="fr-FR" sz="1100" i="1" dirty="0">
                <a:solidFill>
                  <a:srgbClr val="DC3061"/>
                </a:solidFill>
                <a:ea typeface="Source Sans Pro" panose="020B0503030403020204" pitchFamily="34" charset="0"/>
              </a:rPr>
              <a:t>Esthéticienne à domicile</a:t>
            </a:r>
          </a:p>
          <a:p>
            <a:r>
              <a:rPr lang="fr-FR" sz="1100" dirty="0">
                <a:ea typeface="Source Sans Pro" panose="020B0503030403020204" pitchFamily="34" charset="0"/>
              </a:rPr>
              <a:t>07 89 40 48 10</a:t>
            </a:r>
          </a:p>
          <a:p>
            <a:endParaRPr lang="fr-FR" sz="1100" b="1" dirty="0">
              <a:ea typeface="Source Sans Pro" panose="020B0503030403020204" pitchFamily="34" charset="0"/>
            </a:endParaRPr>
          </a:p>
          <a:p>
            <a:r>
              <a:rPr lang="fr-FR" sz="1100" b="1" dirty="0">
                <a:ea typeface="Source Sans Pro" panose="020B0503030403020204" pitchFamily="34" charset="0"/>
              </a:rPr>
              <a:t>DI STEFANO VANESSA</a:t>
            </a:r>
            <a:endParaRPr lang="fr-FR" sz="1100" dirty="0">
              <a:ea typeface="Source Sans Pro" panose="020B0503030403020204" pitchFamily="34" charset="0"/>
            </a:endParaRPr>
          </a:p>
          <a:p>
            <a:r>
              <a:rPr lang="fr-FR" sz="1100" i="1" dirty="0">
                <a:solidFill>
                  <a:srgbClr val="DC3061"/>
                </a:solidFill>
                <a:ea typeface="Source Sans Pro" panose="020B0503030403020204" pitchFamily="34" charset="0"/>
              </a:rPr>
              <a:t>Esthéticienne à domicile</a:t>
            </a:r>
          </a:p>
          <a:p>
            <a:r>
              <a:rPr lang="fr-FR" sz="1100" dirty="0">
                <a:ea typeface="Source Sans Pro" panose="020B0503030403020204" pitchFamily="34" charset="0"/>
              </a:rPr>
              <a:t>06 50 60 69 24</a:t>
            </a:r>
          </a:p>
          <a:p>
            <a:r>
              <a:rPr lang="fr-FR" sz="1100" dirty="0">
                <a:ea typeface="Source Sans Pro" panose="020B0503030403020204" pitchFamily="34" charset="0"/>
              </a:rPr>
              <a:t> </a:t>
            </a:r>
          </a:p>
          <a:p>
            <a:r>
              <a:rPr lang="fr-FR" sz="1100" b="1" dirty="0">
                <a:ea typeface="Source Sans Pro" panose="020B0503030403020204" pitchFamily="34" charset="0"/>
              </a:rPr>
              <a:t>DIFFÉRENT STYLE COIFFURE</a:t>
            </a:r>
            <a:endParaRPr lang="fr-FR" sz="1100" dirty="0">
              <a:ea typeface="Source Sans Pro" panose="020B0503030403020204" pitchFamily="34" charset="0"/>
            </a:endParaRPr>
          </a:p>
          <a:p>
            <a:r>
              <a:rPr lang="fr-FR" sz="1100" i="1" dirty="0">
                <a:solidFill>
                  <a:srgbClr val="DC3061"/>
                </a:solidFill>
                <a:ea typeface="Source Sans Pro" panose="020B0503030403020204" pitchFamily="34" charset="0"/>
              </a:rPr>
              <a:t>Coiffure à domicile</a:t>
            </a:r>
          </a:p>
          <a:p>
            <a:r>
              <a:rPr lang="fr-FR" sz="1100" dirty="0">
                <a:ea typeface="Source Sans Pro" panose="020B0503030403020204" pitchFamily="34" charset="0"/>
              </a:rPr>
              <a:t>04 37 46 00 38</a:t>
            </a: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0" y="236577"/>
            <a:ext cx="6858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3600" b="1" i="0" u="none" strike="noStrike" cap="none" normalizeH="0" baseline="0" dirty="0">
                <a:ln>
                  <a:noFill/>
                </a:ln>
                <a:solidFill>
                  <a:srgbClr val="70706F"/>
                </a:solidFill>
                <a:effectLst/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ANNUAIRE</a:t>
            </a:r>
            <a:r>
              <a:rPr kumimoji="0" lang="fr-FR" altLang="fr-FR" sz="2000" b="1" i="0" u="none" strike="noStrike" cap="none" normalizeH="0" baseline="0" dirty="0">
                <a:ln>
                  <a:noFill/>
                </a:ln>
                <a:solidFill>
                  <a:srgbClr val="70706F"/>
                </a:solidFill>
                <a:effectLst/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000" b="1" i="1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DES COMMERÇANTS ET SOCIÉTÉ</a:t>
            </a:r>
            <a:r>
              <a:rPr kumimoji="0" lang="fr-FR" altLang="fr-FR" sz="2000" b="1" i="1" u="none" strike="noStrike" cap="none" normalizeH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 DE SERVICES</a:t>
            </a:r>
            <a:endParaRPr kumimoji="0" lang="fr-FR" altLang="fr-FR" sz="2000" b="1" i="1" u="none" strike="noStrike" cap="none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Calibri" panose="020F0502020204030204" pitchFamily="34" charset="0"/>
              <a:ea typeface="Source Sans Pro" panose="020B050303040302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 rot="16200000">
            <a:off x="4867033" y="7934253"/>
            <a:ext cx="369364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800" dirty="0">
                <a:ea typeface="MS Mincho" panose="02020609040205080304" pitchFamily="49" charset="-128"/>
                <a:cs typeface="Arial" panose="020B0604020202020204" pitchFamily="34" charset="0"/>
              </a:rPr>
              <a:t>© Ville de Lentilly, Service Communication –6 février  2023 – www. mairie-lentilly.fr </a:t>
            </a:r>
            <a:endParaRPr lang="fr-FR" sz="12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12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49" name="Imag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056" y="123825"/>
            <a:ext cx="496888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444500" y="2222986"/>
            <a:ext cx="261997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1100" dirty="0">
              <a:ea typeface="Source Sans Pro" panose="020B0503030403020204" pitchFamily="34" charset="0"/>
            </a:endParaRPr>
          </a:p>
          <a:p>
            <a:r>
              <a:rPr lang="fr-FR" sz="1100" b="1" dirty="0"/>
              <a:t>HARMONIE ET BIEN-ËTRE</a:t>
            </a:r>
          </a:p>
          <a:p>
            <a:r>
              <a:rPr lang="fr-FR" sz="1100" i="1" dirty="0">
                <a:solidFill>
                  <a:srgbClr val="DC3061"/>
                </a:solidFill>
              </a:rPr>
              <a:t>Estelle </a:t>
            </a:r>
            <a:r>
              <a:rPr lang="fr-FR" sz="1100" i="1" dirty="0" err="1">
                <a:solidFill>
                  <a:srgbClr val="DC3061"/>
                </a:solidFill>
              </a:rPr>
              <a:t>Prévot</a:t>
            </a:r>
            <a:r>
              <a:rPr lang="fr-FR" sz="1100" i="1" dirty="0">
                <a:solidFill>
                  <a:srgbClr val="DC3061"/>
                </a:solidFill>
              </a:rPr>
              <a:t> </a:t>
            </a:r>
            <a:r>
              <a:rPr lang="fr-FR" sz="1100" i="1" dirty="0" err="1">
                <a:solidFill>
                  <a:srgbClr val="DC3061"/>
                </a:solidFill>
              </a:rPr>
              <a:t>Riffé</a:t>
            </a:r>
            <a:r>
              <a:rPr lang="fr-FR" sz="1100" i="1" dirty="0">
                <a:solidFill>
                  <a:srgbClr val="DC3061"/>
                </a:solidFill>
              </a:rPr>
              <a:t> / </a:t>
            </a:r>
            <a:r>
              <a:rPr lang="fr-FR" sz="1100" i="1" dirty="0" err="1">
                <a:solidFill>
                  <a:srgbClr val="DC3061"/>
                </a:solidFill>
              </a:rPr>
              <a:t>Kinésiologue</a:t>
            </a:r>
            <a:r>
              <a:rPr lang="fr-FR" sz="1100" i="1" dirty="0">
                <a:solidFill>
                  <a:srgbClr val="DC3061"/>
                </a:solidFill>
              </a:rPr>
              <a:t> </a:t>
            </a:r>
          </a:p>
          <a:p>
            <a:r>
              <a:rPr lang="fr-FR" sz="1100" dirty="0"/>
              <a:t>2 place de l'église</a:t>
            </a:r>
          </a:p>
          <a:p>
            <a:r>
              <a:rPr lang="fr-FR" sz="1100" dirty="0"/>
              <a:t>06 67 61 56 08 </a:t>
            </a:r>
          </a:p>
          <a:p>
            <a:r>
              <a:rPr lang="fr-FR" sz="1100" dirty="0">
                <a:hlinkClick r:id="rId3"/>
              </a:rPr>
              <a:t>estelle.kinesioetbienetre@gmail.com</a:t>
            </a:r>
            <a:endParaRPr lang="fr-FR" sz="1100" dirty="0"/>
          </a:p>
          <a:p>
            <a:r>
              <a:rPr lang="fr-FR" sz="1100" dirty="0">
                <a:ea typeface="Source Sans Pro" panose="020B0503030403020204" pitchFamily="34" charset="0"/>
                <a:hlinkClick r:id="rId4"/>
              </a:rPr>
              <a:t>https://estelle-kinesiologie.fr/ </a:t>
            </a:r>
            <a:endParaRPr lang="fr-FR" sz="1100" dirty="0">
              <a:ea typeface="Source Sans Pro" panose="020B0503030403020204" pitchFamily="34" charset="0"/>
            </a:endParaRPr>
          </a:p>
          <a:p>
            <a:endParaRPr lang="fr-FR" sz="1100" dirty="0">
              <a:ea typeface="Source Sans Pro" panose="020B0503030403020204" pitchFamily="34" charset="0"/>
            </a:endParaRPr>
          </a:p>
          <a:p>
            <a:r>
              <a:rPr lang="fr-FR" sz="1100" b="1" dirty="0">
                <a:ea typeface="Source Sans Pro" panose="020B0503030403020204" pitchFamily="34" charset="0"/>
              </a:rPr>
              <a:t>INSTANTS POUR SOI</a:t>
            </a:r>
            <a:endParaRPr lang="fr-FR" sz="1100" dirty="0">
              <a:ea typeface="Source Sans Pro" panose="020B0503030403020204" pitchFamily="34" charset="0"/>
            </a:endParaRPr>
          </a:p>
          <a:p>
            <a:r>
              <a:rPr lang="fr-FR" sz="1100" i="1" dirty="0">
                <a:solidFill>
                  <a:srgbClr val="DC3061"/>
                </a:solidFill>
                <a:ea typeface="Source Sans Pro" panose="020B0503030403020204" pitchFamily="34" charset="0"/>
              </a:rPr>
              <a:t>Coiffure, </a:t>
            </a:r>
            <a:r>
              <a:rPr lang="fr-FR" sz="1100" i="1" dirty="0" err="1">
                <a:solidFill>
                  <a:srgbClr val="DC3061"/>
                </a:solidFill>
                <a:ea typeface="Source Sans Pro" panose="020B0503030403020204" pitchFamily="34" charset="0"/>
              </a:rPr>
              <a:t>Onglerie</a:t>
            </a:r>
            <a:r>
              <a:rPr lang="fr-FR" sz="1100" i="1" dirty="0">
                <a:solidFill>
                  <a:srgbClr val="DC3061"/>
                </a:solidFill>
                <a:ea typeface="Source Sans Pro" panose="020B0503030403020204" pitchFamily="34" charset="0"/>
              </a:rPr>
              <a:t>, Épilation </a:t>
            </a:r>
          </a:p>
          <a:p>
            <a:r>
              <a:rPr lang="fr-FR" sz="1100" i="1" dirty="0">
                <a:solidFill>
                  <a:srgbClr val="DC3061"/>
                </a:solidFill>
                <a:ea typeface="Source Sans Pro" panose="020B0503030403020204" pitchFamily="34" charset="0"/>
              </a:rPr>
              <a:t>et Extensions de cils</a:t>
            </a:r>
          </a:p>
          <a:p>
            <a:r>
              <a:rPr lang="fr-FR" sz="1100" dirty="0">
                <a:ea typeface="Source Sans Pro" panose="020B0503030403020204" pitchFamily="34" charset="0"/>
              </a:rPr>
              <a:t>1 rue des Écoles</a:t>
            </a:r>
          </a:p>
          <a:p>
            <a:r>
              <a:rPr lang="fr-FR" sz="1100" dirty="0">
                <a:ea typeface="Source Sans Pro" panose="020B0503030403020204" pitchFamily="34" charset="0"/>
              </a:rPr>
              <a:t>09 83 44 77 14</a:t>
            </a:r>
          </a:p>
          <a:p>
            <a:endParaRPr lang="fr-FR" sz="1100" dirty="0">
              <a:ea typeface="Source Sans Pro" panose="020B0503030403020204" pitchFamily="34" charset="0"/>
            </a:endParaRPr>
          </a:p>
          <a:p>
            <a:r>
              <a:rPr lang="fr-FR" sz="1100" b="1" dirty="0"/>
              <a:t>L'ATELIER DE STÉPHANIE</a:t>
            </a:r>
          </a:p>
          <a:p>
            <a:r>
              <a:rPr lang="fr-FR" sz="1100" i="1" dirty="0">
                <a:solidFill>
                  <a:srgbClr val="DC3061"/>
                </a:solidFill>
              </a:rPr>
              <a:t>Coiffure pour elle &amp; lui</a:t>
            </a:r>
          </a:p>
          <a:p>
            <a:r>
              <a:rPr lang="fr-FR" sz="1100" b="1" dirty="0">
                <a:solidFill>
                  <a:srgbClr val="DC3061"/>
                </a:solidFill>
              </a:rPr>
              <a:t>Avec ou sans rdv</a:t>
            </a:r>
          </a:p>
          <a:p>
            <a:r>
              <a:rPr lang="fr-FR" sz="1100" dirty="0"/>
              <a:t>12 place de l'Église</a:t>
            </a:r>
          </a:p>
          <a:p>
            <a:r>
              <a:rPr lang="fr-FR" sz="1100" dirty="0"/>
              <a:t>04 74 01 87 74</a:t>
            </a:r>
            <a:endParaRPr lang="fr-FR" sz="1100" dirty="0">
              <a:ea typeface="Source Sans Pro" panose="020B0503030403020204" pitchFamily="34" charset="0"/>
            </a:endParaRPr>
          </a:p>
          <a:p>
            <a:pPr lvl="0"/>
            <a:endParaRPr lang="fr-FR" sz="1100" b="1" dirty="0">
              <a:solidFill>
                <a:prstClr val="black"/>
              </a:solidFill>
              <a:ea typeface="Source Sans Pro" panose="020B0503030403020204" pitchFamily="34" charset="0"/>
            </a:endParaRPr>
          </a:p>
          <a:p>
            <a:pPr lvl="0"/>
            <a:r>
              <a:rPr lang="fr-FR" sz="1100" b="1" dirty="0">
                <a:solidFill>
                  <a:prstClr val="black"/>
                </a:solidFill>
                <a:ea typeface="Source Sans Pro" panose="020B0503030403020204" pitchFamily="34" charset="0"/>
              </a:rPr>
              <a:t>SANDRINE ELU</a:t>
            </a:r>
            <a:endParaRPr lang="fr-FR" sz="1100" dirty="0">
              <a:solidFill>
                <a:prstClr val="black"/>
              </a:solidFill>
              <a:ea typeface="Source Sans Pro" panose="020B0503030403020204" pitchFamily="34" charset="0"/>
            </a:endParaRPr>
          </a:p>
          <a:p>
            <a:pPr lvl="0"/>
            <a:r>
              <a:rPr lang="fr-FR" sz="1100" i="1" dirty="0">
                <a:solidFill>
                  <a:srgbClr val="DC3061"/>
                </a:solidFill>
                <a:ea typeface="Source Sans Pro" panose="020B0503030403020204" pitchFamily="34" charset="0"/>
              </a:rPr>
              <a:t>Esthéticienne à domicile</a:t>
            </a:r>
          </a:p>
          <a:p>
            <a:pPr lvl="0"/>
            <a:r>
              <a:rPr lang="fr-FR" sz="1100" dirty="0">
                <a:solidFill>
                  <a:prstClr val="black"/>
                </a:solidFill>
                <a:ea typeface="Source Sans Pro" panose="020B0503030403020204" pitchFamily="34" charset="0"/>
              </a:rPr>
              <a:t>06 16 76 21 01</a:t>
            </a:r>
          </a:p>
          <a:p>
            <a:pPr lvl="0"/>
            <a:r>
              <a:rPr lang="fr-FR" sz="1100" dirty="0">
                <a:solidFill>
                  <a:prstClr val="black"/>
                </a:solidFill>
                <a:ea typeface="Source Sans Pro" panose="020B0503030403020204" pitchFamily="34" charset="0"/>
              </a:rPr>
              <a:t> </a:t>
            </a:r>
          </a:p>
          <a:p>
            <a:pPr lvl="0"/>
            <a:r>
              <a:rPr lang="fr-FR" sz="1100" b="1" dirty="0">
                <a:solidFill>
                  <a:prstClr val="black"/>
                </a:solidFill>
                <a:ea typeface="Source Sans Pro" panose="020B0503030403020204" pitchFamily="34" charset="0"/>
              </a:rPr>
              <a:t>SANDRINE VOUS SUBLIME</a:t>
            </a:r>
            <a:endParaRPr lang="fr-FR" sz="1100" dirty="0">
              <a:solidFill>
                <a:prstClr val="black"/>
              </a:solidFill>
              <a:ea typeface="Source Sans Pro" panose="020B0503030403020204" pitchFamily="34" charset="0"/>
            </a:endParaRPr>
          </a:p>
          <a:p>
            <a:pPr lvl="0"/>
            <a:r>
              <a:rPr lang="fr-FR" sz="1100" i="1" dirty="0">
                <a:solidFill>
                  <a:srgbClr val="DC3061"/>
                </a:solidFill>
                <a:ea typeface="Source Sans Pro" panose="020B0503030403020204" pitchFamily="34" charset="0"/>
              </a:rPr>
              <a:t>Coiffure à domicile</a:t>
            </a:r>
          </a:p>
          <a:p>
            <a:pPr lvl="0"/>
            <a:r>
              <a:rPr lang="fr-FR" sz="1100" dirty="0">
                <a:solidFill>
                  <a:prstClr val="black"/>
                </a:solidFill>
                <a:ea typeface="Source Sans Pro" panose="020B0503030403020204" pitchFamily="34" charset="0"/>
              </a:rPr>
              <a:t>07 81 07 35 64</a:t>
            </a:r>
          </a:p>
          <a:p>
            <a:endParaRPr lang="fr-FR" sz="1100" b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444500" y="1962976"/>
            <a:ext cx="32070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rgbClr val="DC3061"/>
                </a:solidFill>
                <a:latin typeface="Ampersand" panose="02000000000000000000" pitchFamily="2" charset="0"/>
                <a:ea typeface="Source Sans Pro" panose="020B0503030403020204" pitchFamily="34" charset="0"/>
              </a:rPr>
              <a:t>Beauté et Bien-</a:t>
            </a:r>
            <a:r>
              <a:rPr lang="fr-FR" sz="2000" b="1" dirty="0">
                <a:solidFill>
                  <a:srgbClr val="DC3061"/>
                </a:solidFill>
                <a:latin typeface="A Year Without Rain" panose="02000000000000000000" pitchFamily="2" charset="0"/>
                <a:ea typeface="Source Sans Pro" panose="020B0503030403020204" pitchFamily="34" charset="0"/>
              </a:rPr>
              <a:t>ê</a:t>
            </a:r>
            <a:r>
              <a:rPr lang="fr-FR" sz="2000" b="1" dirty="0">
                <a:solidFill>
                  <a:srgbClr val="DC3061"/>
                </a:solidFill>
                <a:latin typeface="Ampersand" panose="02000000000000000000" pitchFamily="2" charset="0"/>
                <a:ea typeface="Source Sans Pro" panose="020B0503030403020204" pitchFamily="34" charset="0"/>
              </a:rPr>
              <a:t>tre (suite) </a:t>
            </a: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5900928" y="289268"/>
            <a:ext cx="75396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b="1" dirty="0">
                <a:solidFill>
                  <a:srgbClr val="70706F"/>
                </a:solidFill>
                <a:ea typeface="Source Sans Pro" panose="020B0503030403020204" pitchFamily="34" charset="0"/>
                <a:cs typeface="Miso-Bold"/>
              </a:rPr>
              <a:t>8</a:t>
            </a:r>
            <a:r>
              <a:rPr kumimoji="0" lang="fr-FR" altLang="fr-FR" b="1" i="0" u="none" strike="noStrike" cap="none" normalizeH="0" baseline="0" dirty="0">
                <a:ln>
                  <a:noFill/>
                </a:ln>
                <a:solidFill>
                  <a:srgbClr val="70706F"/>
                </a:solidFill>
                <a:effectLst/>
                <a:ea typeface="Source Sans Pro" panose="020B0503030403020204" pitchFamily="34" charset="0"/>
                <a:cs typeface="Miso-Bold"/>
              </a:rPr>
              <a:t>/</a:t>
            </a:r>
            <a:r>
              <a:rPr lang="fr-FR" altLang="fr-FR" b="1" dirty="0">
                <a:solidFill>
                  <a:schemeClr val="accent4"/>
                </a:solidFill>
                <a:ea typeface="Source Sans Pro" panose="020B0503030403020204" pitchFamily="34" charset="0"/>
                <a:cs typeface="Miso-Bold"/>
              </a:rPr>
              <a:t>8</a:t>
            </a:r>
            <a:endParaRPr kumimoji="0" lang="fr-FR" altLang="fr-FR" b="1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  <a:ea typeface="Source Sans Pro" panose="020B0503030403020204" pitchFamily="34" charset="0"/>
              <a:cs typeface="Miso-Bold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37821" y="2372014"/>
            <a:ext cx="3429000" cy="398570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fr-FR" sz="1100" b="1" dirty="0">
                <a:solidFill>
                  <a:prstClr val="black"/>
                </a:solidFill>
                <a:ea typeface="Source Sans Pro" panose="020B0503030403020204" pitchFamily="34" charset="0"/>
              </a:rPr>
              <a:t>AGENCE IMMOBILIÈRE DU GRAND OUEST</a:t>
            </a:r>
            <a:endParaRPr lang="fr-FR" sz="1100" dirty="0">
              <a:solidFill>
                <a:prstClr val="black"/>
              </a:solidFill>
              <a:ea typeface="Source Sans Pro" panose="020B0503030403020204" pitchFamily="34" charset="0"/>
            </a:endParaRPr>
          </a:p>
          <a:p>
            <a:pPr lvl="0"/>
            <a:r>
              <a:rPr lang="fr-FR" sz="1100" i="1" dirty="0">
                <a:solidFill>
                  <a:srgbClr val="FF0000"/>
                </a:solidFill>
                <a:ea typeface="Source Sans Pro" panose="020B0503030403020204" pitchFamily="34" charset="0"/>
              </a:rPr>
              <a:t>Agence immobilière</a:t>
            </a:r>
          </a:p>
          <a:p>
            <a:pPr lvl="0"/>
            <a:r>
              <a:rPr lang="fr-FR" sz="1100" dirty="0">
                <a:solidFill>
                  <a:prstClr val="black"/>
                </a:solidFill>
                <a:ea typeface="Source Sans Pro" panose="020B0503030403020204" pitchFamily="34" charset="0"/>
              </a:rPr>
              <a:t>7 rue de la Mairie</a:t>
            </a:r>
          </a:p>
          <a:p>
            <a:pPr lvl="0"/>
            <a:r>
              <a:rPr lang="fr-FR" sz="1100" dirty="0">
                <a:solidFill>
                  <a:prstClr val="black"/>
                </a:solidFill>
                <a:ea typeface="Source Sans Pro" panose="020B0503030403020204" pitchFamily="34" charset="0"/>
              </a:rPr>
              <a:t>04 74 72 16 40 ou 06 03 03 73 09</a:t>
            </a:r>
          </a:p>
          <a:p>
            <a:pPr lvl="0"/>
            <a:r>
              <a:rPr lang="fr-FR" sz="1100" dirty="0">
                <a:solidFill>
                  <a:prstClr val="black"/>
                </a:solidFill>
                <a:ea typeface="Source Sans Pro" panose="020B0503030403020204" pitchFamily="34" charset="0"/>
              </a:rPr>
              <a:t> </a:t>
            </a:r>
          </a:p>
          <a:p>
            <a:pPr lvl="0"/>
            <a:r>
              <a:rPr lang="fr-FR" sz="1100" b="1" dirty="0">
                <a:solidFill>
                  <a:prstClr val="black"/>
                </a:solidFill>
                <a:ea typeface="Source Sans Pro" panose="020B0503030403020204" pitchFamily="34" charset="0"/>
              </a:rPr>
              <a:t>CLÉHOME</a:t>
            </a:r>
            <a:endParaRPr lang="fr-FR" sz="1100" dirty="0">
              <a:solidFill>
                <a:prstClr val="black"/>
              </a:solidFill>
              <a:ea typeface="Source Sans Pro" panose="020B0503030403020204" pitchFamily="34" charset="0"/>
            </a:endParaRPr>
          </a:p>
          <a:p>
            <a:pPr lvl="0"/>
            <a:r>
              <a:rPr lang="fr-FR" sz="1100" i="1" dirty="0">
                <a:solidFill>
                  <a:srgbClr val="FF0000"/>
                </a:solidFill>
                <a:ea typeface="Source Sans Pro" panose="020B0503030403020204" pitchFamily="34" charset="0"/>
              </a:rPr>
              <a:t>Agence immobilière</a:t>
            </a:r>
          </a:p>
          <a:p>
            <a:pPr lvl="0"/>
            <a:r>
              <a:rPr lang="fr-FR" sz="1100" dirty="0">
                <a:solidFill>
                  <a:prstClr val="black"/>
                </a:solidFill>
                <a:ea typeface="Source Sans Pro" panose="020B0503030403020204" pitchFamily="34" charset="0"/>
              </a:rPr>
              <a:t>39 route Nationale 7</a:t>
            </a:r>
          </a:p>
          <a:p>
            <a:pPr lvl="0"/>
            <a:r>
              <a:rPr lang="fr-FR" sz="1100" dirty="0">
                <a:solidFill>
                  <a:prstClr val="black"/>
                </a:solidFill>
                <a:ea typeface="Source Sans Pro" panose="020B0503030403020204" pitchFamily="34" charset="0"/>
              </a:rPr>
              <a:t>04 72 32 11 54</a:t>
            </a:r>
          </a:p>
          <a:p>
            <a:pPr lvl="0"/>
            <a:r>
              <a:rPr lang="fr-FR" sz="1100" dirty="0">
                <a:solidFill>
                  <a:prstClr val="black"/>
                </a:solidFill>
                <a:ea typeface="Source Sans Pro" panose="020B0503030403020204" pitchFamily="34" charset="0"/>
                <a:hlinkClick r:id="rId5"/>
              </a:rPr>
              <a:t>contact@clehome.fr</a:t>
            </a:r>
            <a:endParaRPr lang="fr-FR" sz="1100" dirty="0">
              <a:solidFill>
                <a:prstClr val="black"/>
              </a:solidFill>
              <a:ea typeface="Source Sans Pro" panose="020B0503030403020204" pitchFamily="34" charset="0"/>
            </a:endParaRPr>
          </a:p>
          <a:p>
            <a:pPr lvl="0"/>
            <a:r>
              <a:rPr lang="fr-FR" sz="1100" dirty="0">
                <a:solidFill>
                  <a:prstClr val="black"/>
                </a:solidFill>
                <a:ea typeface="Source Sans Pro" panose="020B0503030403020204" pitchFamily="34" charset="0"/>
              </a:rPr>
              <a:t> </a:t>
            </a:r>
          </a:p>
          <a:p>
            <a:pPr lvl="0"/>
            <a:r>
              <a:rPr lang="fr-FR" sz="1100" b="1" dirty="0">
                <a:solidFill>
                  <a:prstClr val="black"/>
                </a:solidFill>
                <a:ea typeface="Source Sans Pro" panose="020B0503030403020204" pitchFamily="34" charset="0"/>
              </a:rPr>
              <a:t>LENTILLY IMMOBILIER</a:t>
            </a:r>
            <a:endParaRPr lang="fr-FR" sz="1100" dirty="0">
              <a:solidFill>
                <a:prstClr val="black"/>
              </a:solidFill>
              <a:ea typeface="Source Sans Pro" panose="020B0503030403020204" pitchFamily="34" charset="0"/>
            </a:endParaRPr>
          </a:p>
          <a:p>
            <a:pPr lvl="0"/>
            <a:r>
              <a:rPr lang="fr-FR" sz="1100" i="1" dirty="0">
                <a:solidFill>
                  <a:srgbClr val="FF0000"/>
                </a:solidFill>
                <a:ea typeface="Source Sans Pro" panose="020B0503030403020204" pitchFamily="34" charset="0"/>
              </a:rPr>
              <a:t>Agence et transactions immobilières</a:t>
            </a:r>
          </a:p>
          <a:p>
            <a:pPr lvl="0"/>
            <a:r>
              <a:rPr lang="fr-FR" sz="1100" dirty="0">
                <a:solidFill>
                  <a:prstClr val="black"/>
                </a:solidFill>
                <a:ea typeface="Source Sans Pro" panose="020B0503030403020204" pitchFamily="34" charset="0"/>
              </a:rPr>
              <a:t>33 rue de la Mairie</a:t>
            </a:r>
          </a:p>
          <a:p>
            <a:pPr lvl="0"/>
            <a:r>
              <a:rPr lang="fr-FR" sz="1100" dirty="0">
                <a:solidFill>
                  <a:prstClr val="black"/>
                </a:solidFill>
                <a:ea typeface="Source Sans Pro" panose="020B0503030403020204" pitchFamily="34" charset="0"/>
              </a:rPr>
              <a:t>04 74 72 15 04</a:t>
            </a:r>
          </a:p>
          <a:p>
            <a:pPr lvl="0"/>
            <a:r>
              <a:rPr lang="fr-FR" sz="1100" dirty="0">
                <a:solidFill>
                  <a:prstClr val="black"/>
                </a:solidFill>
                <a:ea typeface="Source Sans Pro" panose="020B0503030403020204" pitchFamily="34" charset="0"/>
                <a:hlinkClick r:id="rId6"/>
              </a:rPr>
              <a:t>contact@lentilly-immobilier.com</a:t>
            </a:r>
            <a:endParaRPr lang="fr-FR" sz="1100" dirty="0">
              <a:solidFill>
                <a:prstClr val="black"/>
              </a:solidFill>
              <a:ea typeface="Source Sans Pro" panose="020B0503030403020204" pitchFamily="34" charset="0"/>
            </a:endParaRPr>
          </a:p>
          <a:p>
            <a:pPr lvl="0"/>
            <a:r>
              <a:rPr lang="fr-FR" sz="1100" dirty="0">
                <a:solidFill>
                  <a:prstClr val="black"/>
                </a:solidFill>
                <a:ea typeface="Source Sans Pro" panose="020B0503030403020204" pitchFamily="34" charset="0"/>
              </a:rPr>
              <a:t> </a:t>
            </a:r>
          </a:p>
          <a:p>
            <a:pPr lvl="0"/>
            <a:r>
              <a:rPr lang="fr-FR" sz="1100" b="1" dirty="0">
                <a:solidFill>
                  <a:prstClr val="black"/>
                </a:solidFill>
                <a:ea typeface="Source Sans Pro" panose="020B0503030403020204" pitchFamily="34" charset="0"/>
              </a:rPr>
              <a:t>SAS Yves </a:t>
            </a:r>
            <a:r>
              <a:rPr lang="fr-FR" sz="1100" b="1" dirty="0" err="1">
                <a:solidFill>
                  <a:prstClr val="black"/>
                </a:solidFill>
                <a:ea typeface="Source Sans Pro" panose="020B0503030403020204" pitchFamily="34" charset="0"/>
              </a:rPr>
              <a:t>Grarre</a:t>
            </a:r>
            <a:endParaRPr lang="fr-FR" sz="1100" dirty="0">
              <a:solidFill>
                <a:prstClr val="black"/>
              </a:solidFill>
              <a:ea typeface="Source Sans Pro" panose="020B0503030403020204" pitchFamily="34" charset="0"/>
            </a:endParaRPr>
          </a:p>
          <a:p>
            <a:pPr lvl="0"/>
            <a:r>
              <a:rPr lang="fr-FR" sz="1100" i="1" dirty="0">
                <a:solidFill>
                  <a:srgbClr val="FF0000"/>
                </a:solidFill>
                <a:ea typeface="Source Sans Pro" panose="020B0503030403020204" pitchFamily="34" charset="0"/>
              </a:rPr>
              <a:t>Marchand de biens –  Achat de propriétés </a:t>
            </a:r>
          </a:p>
          <a:p>
            <a:pPr lvl="0"/>
            <a:r>
              <a:rPr lang="fr-FR" sz="1100" i="1" dirty="0">
                <a:solidFill>
                  <a:srgbClr val="FF0000"/>
                </a:solidFill>
                <a:ea typeface="Source Sans Pro" panose="020B0503030403020204" pitchFamily="34" charset="0"/>
              </a:rPr>
              <a:t>Division de terrains – Lotissement</a:t>
            </a:r>
          </a:p>
          <a:p>
            <a:pPr lvl="0"/>
            <a:r>
              <a:rPr lang="fr-FR" sz="1100" dirty="0">
                <a:solidFill>
                  <a:prstClr val="black"/>
                </a:solidFill>
                <a:ea typeface="Source Sans Pro" panose="020B0503030403020204" pitchFamily="34" charset="0"/>
              </a:rPr>
              <a:t>44 chemin de </a:t>
            </a:r>
            <a:r>
              <a:rPr lang="fr-FR" sz="1100" dirty="0" err="1">
                <a:solidFill>
                  <a:prstClr val="black"/>
                </a:solidFill>
                <a:ea typeface="Source Sans Pro" panose="020B0503030403020204" pitchFamily="34" charset="0"/>
              </a:rPr>
              <a:t>Mercruy</a:t>
            </a:r>
            <a:endParaRPr lang="fr-FR" sz="1100" dirty="0">
              <a:solidFill>
                <a:prstClr val="black"/>
              </a:solidFill>
              <a:ea typeface="Source Sans Pro" panose="020B0503030403020204" pitchFamily="34" charset="0"/>
            </a:endParaRPr>
          </a:p>
          <a:p>
            <a:pPr lvl="0"/>
            <a:r>
              <a:rPr lang="fr-FR" sz="1100" dirty="0">
                <a:solidFill>
                  <a:prstClr val="black"/>
                </a:solidFill>
                <a:ea typeface="Source Sans Pro" panose="020B0503030403020204" pitchFamily="34" charset="0"/>
              </a:rPr>
              <a:t>06 64 03 96 96</a:t>
            </a:r>
          </a:p>
          <a:p>
            <a:pPr lvl="0"/>
            <a:r>
              <a:rPr lang="fr-FR" sz="1100" dirty="0">
                <a:solidFill>
                  <a:prstClr val="black"/>
                </a:solidFill>
                <a:ea typeface="Source Sans Pro" panose="020B0503030403020204" pitchFamily="34" charset="0"/>
                <a:hlinkClick r:id="rId7"/>
              </a:rPr>
              <a:t>ygrarre@hotmail.fr</a:t>
            </a:r>
            <a:endParaRPr lang="fr-FR" sz="1100" dirty="0">
              <a:solidFill>
                <a:prstClr val="black"/>
              </a:solidFill>
              <a:ea typeface="Source Sans Pro" panose="020B0503030403020204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3837821" y="1893321"/>
            <a:ext cx="2621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  <a:latin typeface="Ampersand" panose="02000000000000000000" pitchFamily="2" charset="0"/>
                <a:ea typeface="Source Sans Pro" panose="020B0503030403020204" pitchFamily="34" charset="0"/>
              </a:rPr>
              <a:t>Immobilier</a:t>
            </a: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0" y="236577"/>
            <a:ext cx="6858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3600" b="1" i="0" u="none" strike="noStrike" cap="none" normalizeH="0" baseline="0" dirty="0">
                <a:ln>
                  <a:noFill/>
                </a:ln>
                <a:solidFill>
                  <a:srgbClr val="70706F"/>
                </a:solidFill>
                <a:effectLst/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ANNUAIRE</a:t>
            </a:r>
            <a:r>
              <a:rPr kumimoji="0" lang="fr-FR" altLang="fr-FR" sz="2000" b="1" i="0" u="none" strike="noStrike" cap="none" normalizeH="0" baseline="0" dirty="0">
                <a:ln>
                  <a:noFill/>
                </a:ln>
                <a:solidFill>
                  <a:srgbClr val="70706F"/>
                </a:solidFill>
                <a:effectLst/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000" b="1" i="1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DES COMMERÇANTS ET SOCIÉTÉ</a:t>
            </a:r>
            <a:r>
              <a:rPr kumimoji="0" lang="fr-FR" altLang="fr-FR" sz="2000" b="1" i="1" u="none" strike="noStrike" cap="none" normalizeH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 DE SERVICES</a:t>
            </a:r>
            <a:endParaRPr kumimoji="0" lang="fr-FR" altLang="fr-FR" sz="2000" b="1" i="1" u="none" strike="noStrike" cap="none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Calibri" panose="020F0502020204030204" pitchFamily="34" charset="0"/>
              <a:ea typeface="Source Sans Pro" panose="020B050303040302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 rot="16200000">
            <a:off x="4867033" y="7934253"/>
            <a:ext cx="369364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800" dirty="0">
                <a:ea typeface="MS Mincho" panose="02020609040205080304" pitchFamily="49" charset="-128"/>
                <a:cs typeface="Arial" panose="020B0604020202020204" pitchFamily="34" charset="0"/>
              </a:rPr>
              <a:t>© Ville de Lentilly, Service Communication –6 février  2023 – www. mairie-lentilly.fr </a:t>
            </a:r>
            <a:endParaRPr lang="fr-FR" sz="12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04983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1888</TotalTime>
  <Words>2069</Words>
  <Application>Microsoft Office PowerPoint</Application>
  <PresentationFormat>Format A4 (210 x 297 mm)</PresentationFormat>
  <Paragraphs>518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22" baseType="lpstr">
      <vt:lpstr>MS Mincho</vt:lpstr>
      <vt:lpstr>A Year Without Rain</vt:lpstr>
      <vt:lpstr>Ampersand</vt:lpstr>
      <vt:lpstr>Arial</vt:lpstr>
      <vt:lpstr>Calibri</vt:lpstr>
      <vt:lpstr>Calibri Light</vt:lpstr>
      <vt:lpstr>Miso-Bold</vt:lpstr>
      <vt:lpstr>Roboto</vt:lpstr>
      <vt:lpstr>Roboto Light</vt:lpstr>
      <vt:lpstr>Roboto-Bold</vt:lpstr>
      <vt:lpstr>Roboto-Light</vt:lpstr>
      <vt:lpstr>Source Sans Pro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Mission Communication [mission.communication@mairie-lentilly.fr]</dc:creator>
  <cp:lastModifiedBy>Mission Communication [mission.communication@mairie-lentilly.fr]</cp:lastModifiedBy>
  <cp:revision>81</cp:revision>
  <cp:lastPrinted>2018-03-30T13:51:14Z</cp:lastPrinted>
  <dcterms:created xsi:type="dcterms:W3CDTF">2018-01-22T15:10:18Z</dcterms:created>
  <dcterms:modified xsi:type="dcterms:W3CDTF">2023-10-10T07:41:21Z</dcterms:modified>
</cp:coreProperties>
</file>